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81" r:id="rId6"/>
    <p:sldId id="288" r:id="rId7"/>
    <p:sldId id="282" r:id="rId8"/>
    <p:sldId id="283" r:id="rId9"/>
    <p:sldId id="284" r:id="rId10"/>
    <p:sldId id="28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8" r:id="rId21"/>
    <p:sldId id="274" r:id="rId22"/>
    <p:sldId id="273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48" autoAdjust="0"/>
  </p:normalViewPr>
  <p:slideViewPr>
    <p:cSldViewPr>
      <p:cViewPr varScale="1">
        <p:scale>
          <a:sx n="37" d="100"/>
          <a:sy n="37" d="100"/>
        </p:scale>
        <p:origin x="-4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444D2-480F-4983-BF6D-798A71A1A886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BE967-E404-4022-9EEE-E414CCF7F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7E4EFD-7445-4EA6-A3A0-2607077F0BF3}" type="datetime1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60FA21-174A-4CEE-8AF6-1F719C3BA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77847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EBB189-950D-4706-AEB3-EEA82D28A63F}" type="datetimeFigureOut">
              <a:rPr lang="en-US" smtClean="0"/>
              <a:pPr/>
              <a:t>1/7/2013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3631D8-41FC-4458-8557-8FD353A7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MANPOWER NEEDS AT CRAFT, VOCATIONAL AND TECHNICAL LEVELS AND CAPACITY BUILDING IN EDUCATIONAL INSTITUTIONS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785982" y="-1199704"/>
            <a:ext cx="7772400" cy="119970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OIL AND GAS INDUSTRY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465313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W.K.Wimalsiri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T.A.Piyasiri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University of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Moratuwa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501950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Crane operators -</a:t>
            </a:r>
            <a:r>
              <a:rPr lang="en-US" dirty="0" smtClean="0"/>
              <a:t> Operate the cranes for lifting cargo around the  platform and between boats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err="1" smtClean="0"/>
              <a:t>Scaffolders</a:t>
            </a:r>
            <a:r>
              <a:rPr lang="en-US" dirty="0" smtClean="0"/>
              <a:t> - To rig up scaffolding for when it is required for workers to work at height</a:t>
            </a:r>
          </a:p>
          <a:p>
            <a:endParaRPr lang="en-US" dirty="0" smtClean="0"/>
          </a:p>
          <a:p>
            <a:r>
              <a:rPr lang="en-US" b="1" dirty="0" smtClean="0"/>
              <a:t>Coxswains  -M</a:t>
            </a:r>
            <a:r>
              <a:rPr lang="en-US" dirty="0" smtClean="0"/>
              <a:t>aintaining the lifeboats and manning them if necessary</a:t>
            </a:r>
          </a:p>
          <a:p>
            <a:endParaRPr lang="en-US" dirty="0" smtClean="0"/>
          </a:p>
          <a:p>
            <a:r>
              <a:rPr lang="en-US" b="1" dirty="0" smtClean="0"/>
              <a:t>Control room operators </a:t>
            </a:r>
            <a:r>
              <a:rPr lang="en-US" dirty="0" smtClean="0"/>
              <a:t>‐Especially for Production platforms</a:t>
            </a:r>
          </a:p>
          <a:p>
            <a:endParaRPr lang="en-US" dirty="0" smtClean="0"/>
          </a:p>
          <a:p>
            <a:r>
              <a:rPr lang="en-US" b="1" dirty="0" smtClean="0"/>
              <a:t>Production technicians -F</a:t>
            </a:r>
            <a:r>
              <a:rPr lang="en-US" dirty="0" smtClean="0"/>
              <a:t>or running the production plant</a:t>
            </a:r>
          </a:p>
          <a:p>
            <a:endParaRPr lang="en-US" dirty="0" smtClean="0"/>
          </a:p>
          <a:p>
            <a:r>
              <a:rPr lang="en-US" b="1" dirty="0" smtClean="0"/>
              <a:t>Helicopter Pilot(s) -</a:t>
            </a:r>
            <a:r>
              <a:rPr lang="en-US" dirty="0" smtClean="0"/>
              <a:t>The helicopter flight crew transports workers to other platforms or to shore on crew changes</a:t>
            </a:r>
          </a:p>
          <a:p>
            <a:endParaRPr lang="en-US" dirty="0" smtClean="0"/>
          </a:p>
          <a:p>
            <a:r>
              <a:rPr lang="en-US" b="1" dirty="0" smtClean="0"/>
              <a:t>Maintenance technicians </a:t>
            </a:r>
            <a:r>
              <a:rPr lang="en-US" dirty="0" smtClean="0"/>
              <a:t>(instrument ,electrical,   mechanical 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Personnel-Operational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Technologists</a:t>
            </a:r>
          </a:p>
          <a:p>
            <a:r>
              <a:rPr lang="en-US" dirty="0" smtClean="0"/>
              <a:t>Technicians</a:t>
            </a:r>
          </a:p>
          <a:p>
            <a:r>
              <a:rPr lang="en-US" dirty="0" smtClean="0"/>
              <a:t>Craftsmen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Manning Requirements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Research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Administration of Relevant Department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Production Planning &amp; Scheduling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Optimization of Production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Improves efficiency and Effectiveness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Ensure Safety and Reliability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Economic Analysis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&amp; Responsibilities of Technologist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Preventive &amp; Failure Maintenance and Operation of Machinery and Equipment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Maintains all Instrumentation Controlling the Process and Utility systems, Fire &amp; Gas protection / detection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Emergency Shutdown in a Safe and Competent Manner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Ensure Production Targets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testing, Product Quality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Ensure Health and Safety During Operation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and Responsibility of Technicians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Installs, maintains and troubleshoots equipment used to control and monitor wells, pipelines, compressors, etc. remotely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Installs, maintains and troubleshoots electrical/electronic equipment used in gas production, processing and/or transportation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r>
              <a:rPr lang="en-US" dirty="0" smtClean="0"/>
              <a:t>Performs testing, troubleshooting, maintenance and repairs on the electronic and electro-mechanical equipment used to monitor and control the mixing, metering and pumping equipment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and Responsibility of </a:t>
            </a:r>
            <a:r>
              <a:rPr lang="en-US" dirty="0" err="1" smtClean="0"/>
              <a:t>Craftman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Degree in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Mechanical Engineering with Instrumentation and Control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Electrical/Electronic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Chemical &amp; Process Engineering with Oil and Gas Exploration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Marine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Manufacturing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Petroleum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Industrial Safety and Environment Technology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And sufficient relevant industrial exposure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of Competency  of Technologist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Diploma in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Mechanical Engineering with Instrumentation and Control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Electrical/Electronic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Chemical Engineering with Oil and Gas Exploration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Marine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Manufacturing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Petroleum Engineering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Industrial Safety and Environment Technology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Welding Technology</a:t>
            </a:r>
          </a:p>
          <a:p>
            <a:pPr lvl="1">
              <a:buNone/>
            </a:pPr>
            <a:r>
              <a:rPr lang="en-US" dirty="0" smtClean="0"/>
              <a:t>And sufficient industrial exposure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of Competency of Technician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NVQ in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Mechanical Technology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Electrical Technology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Welding and Fabrication technology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Manufacturing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Pipeline Maintenance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Pneumatic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Hydraulic  etc.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of Competency of Craftsman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National Vocational  Qualification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(NVQ) Levels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7374210"/>
              </p:ext>
            </p:extLst>
          </p:nvPr>
        </p:nvGraphicFramePr>
        <p:xfrm>
          <a:off x="107503" y="1412777"/>
          <a:ext cx="8731696" cy="4896544"/>
        </p:xfrm>
        <a:graphic>
          <a:graphicData uri="http://schemas.openxmlformats.org/drawingml/2006/table">
            <a:tbl>
              <a:tblPr/>
              <a:tblGrid>
                <a:gridCol w="1250836"/>
                <a:gridCol w="1242785"/>
                <a:gridCol w="1249225"/>
                <a:gridCol w="1157464"/>
                <a:gridCol w="1337766"/>
                <a:gridCol w="1242785"/>
                <a:gridCol w="1250835"/>
              </a:tblGrid>
              <a:tr h="54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Involve with Design  and innovation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Manage others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1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Supervise others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3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Work independently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Elephant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Work under some supervision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3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NVQ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Level 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Work under Supervision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75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Elephant" pitchFamily="18" charset="0"/>
                          <a:cs typeface="Arial" charset="0"/>
                        </a:rPr>
                        <a:t>Core entry/basic skills (NVQ Level 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80" name="Line 76"/>
          <p:cNvSpPr>
            <a:spLocks noChangeShapeType="1"/>
          </p:cNvSpPr>
          <p:nvPr/>
        </p:nvSpPr>
        <p:spPr bwMode="auto">
          <a:xfrm>
            <a:off x="5105400" y="4220819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>
            <a:off x="838200" y="630932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582" name="Text Box 78"/>
          <p:cNvSpPr txBox="1">
            <a:spLocks noChangeArrowheads="1"/>
          </p:cNvSpPr>
          <p:nvPr/>
        </p:nvSpPr>
        <p:spPr bwMode="auto">
          <a:xfrm>
            <a:off x="5710451" y="5068864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accent2"/>
                </a:solidFill>
              </a:rPr>
              <a:t>Certificates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583" name="Rectangle 79"/>
          <p:cNvSpPr>
            <a:spLocks noChangeArrowheads="1"/>
          </p:cNvSpPr>
          <p:nvPr/>
        </p:nvSpPr>
        <p:spPr bwMode="auto">
          <a:xfrm>
            <a:off x="6248400" y="554732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84" name="Rectangle 80"/>
          <p:cNvSpPr>
            <a:spLocks noChangeArrowheads="1"/>
          </p:cNvSpPr>
          <p:nvPr/>
        </p:nvSpPr>
        <p:spPr bwMode="auto">
          <a:xfrm>
            <a:off x="6248400" y="4221956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85" name="Line 81"/>
          <p:cNvSpPr>
            <a:spLocks noChangeShapeType="1"/>
          </p:cNvSpPr>
          <p:nvPr/>
        </p:nvSpPr>
        <p:spPr bwMode="auto">
          <a:xfrm>
            <a:off x="7467600" y="310145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7548018" y="3499513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Diplomas</a:t>
            </a:r>
            <a:endParaRPr lang="en-US" dirty="0"/>
          </a:p>
        </p:txBody>
      </p:sp>
      <p:sp>
        <p:nvSpPr>
          <p:cNvPr id="21587" name="Rectangle 83"/>
          <p:cNvSpPr>
            <a:spLocks noChangeArrowheads="1"/>
          </p:cNvSpPr>
          <p:nvPr/>
        </p:nvSpPr>
        <p:spPr bwMode="auto">
          <a:xfrm>
            <a:off x="8077200" y="3886200"/>
            <a:ext cx="228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88" name="Rectangle 84"/>
          <p:cNvSpPr>
            <a:spLocks noChangeArrowheads="1"/>
          </p:cNvSpPr>
          <p:nvPr/>
        </p:nvSpPr>
        <p:spPr bwMode="auto">
          <a:xfrm>
            <a:off x="8077200" y="3118513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8534400" y="2286000"/>
            <a:ext cx="71812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Deg</a:t>
            </a:r>
            <a:endParaRPr lang="en-US" dirty="0"/>
          </a:p>
        </p:txBody>
      </p:sp>
      <p:sp>
        <p:nvSpPr>
          <p:cNvPr id="21590" name="Line 86"/>
          <p:cNvSpPr>
            <a:spLocks noChangeShapeType="1"/>
          </p:cNvSpPr>
          <p:nvPr/>
        </p:nvSpPr>
        <p:spPr bwMode="auto">
          <a:xfrm>
            <a:off x="8610600" y="196641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591" name="Rectangle 87"/>
          <p:cNvSpPr>
            <a:spLocks noChangeArrowheads="1"/>
          </p:cNvSpPr>
          <p:nvPr/>
        </p:nvSpPr>
        <p:spPr bwMode="auto">
          <a:xfrm>
            <a:off x="8763000" y="2777319"/>
            <a:ext cx="228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92" name="Rectangle 88"/>
          <p:cNvSpPr>
            <a:spLocks noChangeArrowheads="1"/>
          </p:cNvSpPr>
          <p:nvPr/>
        </p:nvSpPr>
        <p:spPr bwMode="auto">
          <a:xfrm>
            <a:off x="8763000" y="1944806"/>
            <a:ext cx="228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93" name="Text Box 89"/>
          <p:cNvSpPr txBox="1">
            <a:spLocks noChangeArrowheads="1"/>
          </p:cNvSpPr>
          <p:nvPr/>
        </p:nvSpPr>
        <p:spPr bwMode="auto">
          <a:xfrm>
            <a:off x="4497388" y="6494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FA21-174A-4CEE-8AF6-1F719C3BAE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177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Operational Framework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0975" y="2047875"/>
            <a:ext cx="8763000" cy="3968750"/>
            <a:chOff x="114" y="1344"/>
            <a:chExt cx="5520" cy="2500"/>
          </a:xfrm>
        </p:grpSpPr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4080" y="1556"/>
              <a:ext cx="1440" cy="404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Existing middle level qualifications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2016" y="1344"/>
              <a:ext cx="1824" cy="65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University of Vocational Technology</a:t>
              </a:r>
            </a:p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(Degree Level) </a:t>
              </a:r>
              <a:r>
                <a:rPr lang="en-GB" b="1" dirty="0">
                  <a:solidFill>
                    <a:schemeClr val="accent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NVQ 7</a:t>
              </a: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027" y="2438"/>
              <a:ext cx="3725" cy="4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Colleges of  Technology  -  One in each Province (Total  9)</a:t>
              </a:r>
            </a:p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(Diploma Level) </a:t>
              </a:r>
              <a:r>
                <a:rPr lang="en-GB" b="1" dirty="0">
                  <a:solidFill>
                    <a:schemeClr val="accent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NVQ 5 &amp; 6</a:t>
              </a:r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 flipH="1" flipV="1">
              <a:off x="2882" y="2016"/>
              <a:ext cx="5" cy="398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240" y="1630"/>
              <a:ext cx="1536" cy="414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75000"/>
                </a:lnSpc>
                <a:spcBef>
                  <a:spcPts val="87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Professional </a:t>
              </a: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Qualifications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1777" y="1862"/>
              <a:ext cx="227" cy="1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3840" y="1822"/>
              <a:ext cx="217" cy="9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1036" y="3350"/>
              <a:ext cx="3696" cy="49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Technical Education and Vocational Training Institutes </a:t>
              </a:r>
            </a:p>
            <a:p>
              <a:pPr algn="ctr" defTabSz="457200" eaLnBrk="0" hangingPunct="0">
                <a:lnSpc>
                  <a:spcPct val="93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 dirty="0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(Certificate Level)  </a:t>
              </a:r>
              <a:r>
                <a:rPr lang="en-GB" b="1" dirty="0">
                  <a:solidFill>
                    <a:schemeClr val="accent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NVQ 1 - 4</a:t>
              </a: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114" y="2448"/>
              <a:ext cx="672" cy="1395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75000"/>
                </a:lnSpc>
                <a:spcBef>
                  <a:spcPts val="87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1400" b="1">
                <a:solidFill>
                  <a:srgbClr val="FFCC00"/>
                </a:solidFill>
                <a:latin typeface="Elephant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Schools</a:t>
              </a: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778" y="2721"/>
              <a:ext cx="246" cy="1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798" y="3585"/>
              <a:ext cx="234" cy="1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4740" y="2736"/>
              <a:ext cx="217" cy="9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4730" y="3600"/>
              <a:ext cx="217" cy="9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4962" y="2448"/>
              <a:ext cx="672" cy="1395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0" hangingPunct="0">
                <a:lnSpc>
                  <a:spcPct val="75000"/>
                </a:lnSpc>
                <a:spcBef>
                  <a:spcPts val="87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1400" b="1">
                <a:solidFill>
                  <a:srgbClr val="FFCC00"/>
                </a:solidFill>
                <a:latin typeface="Elephant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chemeClr val="tx2"/>
                  </a:solidFill>
                  <a:latin typeface="Garamond" pitchFamily="18" charset="0"/>
                  <a:ea typeface="Arial Unicode MS" pitchFamily="34" charset="-128"/>
                  <a:cs typeface="Arial Unicode MS" pitchFamily="34" charset="-128"/>
                </a:rPr>
                <a:t>Industry</a:t>
              </a: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 defTabSz="457200" eaLnBrk="0" hangingPunct="0">
                <a:lnSpc>
                  <a:spcPct val="65000"/>
                </a:lnSpc>
                <a:spcBef>
                  <a:spcPts val="1125"/>
                </a:spcBef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b="1">
                <a:solidFill>
                  <a:srgbClr val="FFCC00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 flipH="1" flipV="1">
              <a:off x="2882" y="2946"/>
              <a:ext cx="5" cy="398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4FCAE-F415-4BE6-AD7A-E7F6F8CECAF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782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Major Elements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Main Processes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Specialized Techniques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Essential Personnel &amp; Manning Requirement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Safety and Reliability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Training &amp; Competency-Meeting Specialized Manpower</a:t>
            </a:r>
          </a:p>
          <a:p>
            <a:pPr marL="624078" indent="-514350">
              <a:buFont typeface="+mj-lt"/>
              <a:buAutoNum type="arabicPeriod"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OFFSHORE  OIL &amp; GAS PRODUCTION SYSTEM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NVQ Courses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Crafts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Diploma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Welder</a:t>
            </a:r>
          </a:p>
          <a:p>
            <a:r>
              <a:rPr lang="en-US" dirty="0" smtClean="0"/>
              <a:t>Machinist</a:t>
            </a:r>
          </a:p>
          <a:p>
            <a:r>
              <a:rPr lang="en-US" dirty="0" smtClean="0"/>
              <a:t>Electrician</a:t>
            </a:r>
          </a:p>
          <a:p>
            <a:r>
              <a:rPr lang="en-US" dirty="0" smtClean="0"/>
              <a:t>Industrial Electronics Technician</a:t>
            </a:r>
          </a:p>
          <a:p>
            <a:r>
              <a:rPr lang="en-US" dirty="0" smtClean="0"/>
              <a:t>Pneumatic Technician</a:t>
            </a:r>
          </a:p>
          <a:p>
            <a:r>
              <a:rPr lang="en-US" dirty="0" smtClean="0"/>
              <a:t>Industrial Plumber</a:t>
            </a:r>
          </a:p>
          <a:p>
            <a:r>
              <a:rPr lang="en-US" dirty="0" smtClean="0"/>
              <a:t>Boiler Operator</a:t>
            </a:r>
          </a:p>
          <a:p>
            <a:r>
              <a:rPr lang="en-US" dirty="0" smtClean="0"/>
              <a:t>Ref. and Air Technician</a:t>
            </a:r>
          </a:p>
          <a:p>
            <a:r>
              <a:rPr lang="en-US" dirty="0" smtClean="0"/>
              <a:t>ICT Technician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103439" cy="3941763"/>
          </a:xfrm>
        </p:spPr>
        <p:txBody>
          <a:bodyPr/>
          <a:lstStyle/>
          <a:p>
            <a:r>
              <a:rPr lang="en-US" dirty="0" smtClean="0"/>
              <a:t>Welding Technology</a:t>
            </a:r>
          </a:p>
          <a:p>
            <a:r>
              <a:rPr lang="en-US" dirty="0" smtClean="0"/>
              <a:t>Production Technology</a:t>
            </a:r>
          </a:p>
          <a:p>
            <a:r>
              <a:rPr lang="en-US" dirty="0" smtClean="0"/>
              <a:t>Mechatronics</a:t>
            </a:r>
          </a:p>
          <a:p>
            <a:r>
              <a:rPr lang="en-US" dirty="0" smtClean="0"/>
              <a:t>Telecommunication Technology</a:t>
            </a:r>
          </a:p>
          <a:p>
            <a:r>
              <a:rPr lang="en-US" dirty="0" smtClean="0"/>
              <a:t>Information Technology with specializations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935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Comply with Classification Rules and Standards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Operational Safety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Personal Safety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Reliability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 Specialized Manpower Requirements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Short/Medium term Strategy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Long Term Strategy</a:t>
            </a:r>
            <a:endParaRPr lang="en-US" dirty="0"/>
          </a:p>
        </p:txBody>
      </p:sp>
      <p:sp useBgFill="1"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4040188" cy="34692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Provide Specialized Training for Existing</a:t>
            </a:r>
          </a:p>
          <a:p>
            <a:pPr>
              <a:buNone/>
            </a:pPr>
            <a:r>
              <a:rPr lang="en-US" dirty="0" smtClean="0"/>
              <a:t>	Technologists, Technicians and Craftsmen qualified and experienced in relevant areas.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3469225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Upgrading existing courses in Universities and  </a:t>
            </a:r>
            <a:r>
              <a:rPr lang="en-US" smtClean="0"/>
              <a:t>Technical colleges</a:t>
            </a:r>
          </a:p>
          <a:p>
            <a:r>
              <a:rPr lang="en-US" dirty="0" smtClean="0"/>
              <a:t>Commence </a:t>
            </a:r>
            <a:r>
              <a:rPr lang="en-US" dirty="0" smtClean="0"/>
              <a:t>new specialized courses relevant to identified fields in Universities and  Technical and Vocational Institutes.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050" name="AutoShape 2" descr="data:image/jpeg;base64,/9j/4AAQSkZJRgABAQAAAQABAAD/2wCEAAkGBhAQDw4QEA8OFRQQEA8QFRAUFRARFRUSFRAVFRcUFhUXHCYeFxkkGhQUHy8gJCcpLCwsFR4xNTAqNSYrLCkBCQoKDgwOGQ8PGjAlHyQsLC8pLC4pLCksKiwtKSwpLCwsKSksKSwpLCwpLCwsLCksNCwsLCwpKSksLDIsMCwsKv/AABEIAJ4BPwMBIgACEQEDEQH/xAAcAAEAAgMBAQEAAAAAAAAAAAAAAQcEBQYCAwj/xAA/EAABAwIEBAUCAwUGBgMAAAABAAIDBBEFEiExBkFRYQcTInGBkaEUMrEjQlJywUNTgrLR8DNiZKLC8QgVJP/EABkBAQADAQEAAAAAAAAAAAAAAAACAwQBBf/EACYRAAICAQQCAQQDAAAAAAAAAAABAgMRBBIhQRMxIiMyUWEzcYH/2gAMAwEAAhEDEQA/ALxRFCAlEUICUREBClQpQBERAEREAREQBERAEREAREQBeJIw4FpFwQQR2K9ogK4rMMdQVGZ2sMzvLLv4XfuPd/lJ7DqtoBtbXZb7iPCvxFO9gALrGwOx6tPS/VcdglcWu/DzZg+M+knQuYP/ACGxQ6j1RcRUs08sEcv7SNxYbgta5wNiGOOhIWBxhTNkp5GkXs2+vZVRxfUz0eJTxhxDPNMrPZz84cO9yrRbiorKBk2l3Rua+2we0a/6oiLf5KsabGx3AIv7cyj3jXTfdYrpNZDzcSAejQdl8wC4mwPRTJo+5mGtrbheRndo0E+y6fhbw6qqwtLWER/3rgWst2vq74Vj0PhC2MNH4kDqWxjMfYk6LgKnwXhaWeVjGtJfLYBuul9LnoBvdXTwt4X0tI1jpQJpQBckegHs3n8rfYDwtT0YPlNOZ35pHHM53zyHYLbrmTjZDWgCwAAHIaKUspXDgRFCAlERAFClEAUIiAlFCIApUKQgF0UKUBClQpQBERAERQgClEQBERAEREAREQBchxtwtJL/APpps3mxi5ivYPtsW9Hj6HYrr1CA/MviLiEVUKZxa4VLS6N4tl9Dd8wOoN1veHc9NhEzpfTfVoOm7LfdabjzEBW4ziT2BuWmiliBsNfLblLjbf1ZtfZWlwt4bwPhop5p5Zm+VDIIXWyZsgOvUDohHGWVVw1wFV15BiidkcdZn3YwexOp+FcPDPhLRUoa6UefICHXf+QHszY/N128cYaAGgAAWAAAAHYL0u5JHljAAAAAByGi9Ii4AoUogCIiAhSiIAiIgCIiAKLKUQEIpRAFFlKICLJZSiAhSiIAiIgCIiAIiICFKIgCIiAIiIAsDHa/8PS1M9r+VDJIB3awkfdZ61/EGHmopKqAGxlhljB7uaQPugPzt4WRRzHGHTEFzqOZwvzc65J+qvTw3qfMwjDnf9Oxvy3T+i/LLny0znhjnMcQYZGi4II0c0j4X6f8LKN8WD0DZBY+Vmt2c4uH2IQ4dYiIh0IiIAiIgCIiAIiIAiIgCIoQEoiIAihEBKIiAXS6KEBKIiAIiIAiIgCIiAIiIAiIgCIiAKFKIDmMT8OMMqakVc1Ix0tw4uu4BxGxc0GzvldK1oAAAAA0AHIdFoqri6KPEqfDjbPNBJNe+2XZpHcZj/hW/QBERAQpREAREQC6IiAiylEQEKURAFCKUAREQEKURAEREBClEQBERAEREARF8qqpbGx8jyA1jS9xPIAXJQGvxzHWUzNs8jvyQggOdrv2HdZOH4gJgSAQQG3HS4uqowGpkrqyprXk5ZX/ALNp/dhbo1o6aan3Vn4FRlkZc62aQ5vYW0H0VMbHKWOjZbRGutN+zaIiK4xhERAERQgJXxq6pkUckjzZsbXPcejWi5/RfZcR4y1UkeC1ZjJBd5cbrfwOdZw+iApU47U12IVmKRZvMhkbNEBc5WMd6We2Ua+5X6N4Zx6OupIKqPaVgJH8LtnNPsbhfnPw04yp8N/GtqY3HzWADS+ovcfKs3wBrXyUlaMtoxVudH/jF3D4sPqhxFpoiIdCIoQEoucr+LmxVppco9MbHuJNj6jplHwt/DM17Q5pBB5hRUk3gm4Sik2uGfRFDjZcfwhxsax8oeAP20jGNG4a1xAv72RyS9iMHJNro7FERSIBERAEREAREQBERAEREAREQBERAEREAVaeLXE+UwYaxwH4kZ5ndIgdGDoXEfRWUVQ3FTm1mM1En929sIIJ/sxY/e6qultia9JX5LF+jq+GY8kdtLWy/XRWXGLNA6AD7Kv6CAMht1tssbGseipmgyy3zHQOcSdtwFlqsUDdqKfNLhlm3RaDguolkpWyShw8xxcxrgQ4M5XB67rfrcnlZPJnHbJxCLw+UNFyQO5IC9ArpAlEUXQErExXDI6mCWCVt2Sscxw7Efqsq6lAUVXf/HipdMAyugMQcAHPa/zcnO4AsSOWuqt7hbhmHDqWOlgBys1Lj+Z7z+Z7u5W3RAERRdASiIgKg8S7wYzSStcf21PYjux5t+q77hKuzxlt+jh7Hf7rifHWIsbh9S0aslfGXdnNuB9QU4M4hI8iQahxDXnUkNcQDp7rNL4zyehBeSjb+C1lTPDEWSvxOMXaG1cpFuV3EiyuVUKMay4vXBlyJamQAjsbH9FK/wBENGstl70smZjHdWg/ZfVaThPERNBvcxuLSDoQOV1u1bF5WTLOO2TQREUiAREQBERAEREAREQBERAEREARF4kkDQSSAACSToABzKA13EuMso6SoqHuAEcbiL83kWaB1JNlQ/BjZJJjI8ElxLiepc65K2PiTxr/APZTtp4Cfw0Lib7CR40z/wAo5LN4Xp/LyaWBA0WLUTT4PZ0VTgnJncjBpZ2+XE8R6BxeRewJ5Dqt7h3C1LCG2iY94/tZAHvJ65jt7BfDCKxjXWeQ27BuQNitnJisLd5Y/qFbXGKWTFfOyT29GUAvlU1ccYzSPa0dXED9VouIuNIaaNvlubJLKcscYO5/id0aFXOPUFRXeW+WcmQF12G7Wm+3ljkOylO1R4FGklZzLhHQcRY9I55e5pDTmDAdsg59Lldlwm5xoqYvvcsB16X0+1lVeAsmLZaOdrnMflAzfuvLgNCdlc8EIYxrGiwY0NA6ACyqoy5OTZp1yUIRrSFRO1jXPcQA0Ek9rKouK/EN3nHVwjGzRyb1PcrqOMuIA68TCCxv5jyc4fu+wXEcM8HtxKuJdf8ADwkPmZr6nk3bED05nt7rk575bES01Sord01z0WJwfjwbh9NJVyZTMXmMPvnLM3p03Olj8rqYpmvAc0gg7EahVv4gl0eI4e0WEZglYzYAPDm3A6G1l1PB73CKVrzo19xc7AtufhWxniWwy2UqVfmzy36I49x6Sjo/MiID3yxRNJ1tndqbdbAqeEMZkna9srszmZSDoCQeei5zxExWCsiiihka90NTHI7fKWtDgQDzOq3HBTRmfb+6b/mUfJ9RJMmqdumcpLk61Vh4s8by0lRR08L3NBBmlyGzi29mt7A7/Cs8qh+KphW4vWTB4ywWp26aEMFnf911ZbLESnS177P6Lc4PxZ1VSsld1IBO5Atv3W8Wp4VoPIo6dlgDkDj/ADO1P6rUcX+IMVBNDTZc8sozEXsGMva7u5sbDspJ7Y8kJR8lrUF2YfjNhhmwiYt3gfHN8NdY/YlVxwBiOnlk7clcddUxVuGTvIPly081wezDf7hfn3hCqcyQOI9JsqbuY5NOk4biz9JU1YDTCV2loy4/Ddf0X584bs6qLiL5nOff3eT/AFVk1c8s1FJTslcwG98oFy07tvyC4jCsHdBOOY69lTOxSSRp09OxyyWJwficccr4s1rusQeRt6V3QVQ0cIzTu2cTcO6WVp4VV+bBE/q0X9xoVdRLK2mXW14luXZmIiLSYAiIgCIiAIiIAiIgCIiAIiIAuF8WsVMdJHA0uBqXlrrGx8tou74OgXclVH4wVoNVCy//AAoHEjvI7QfRqrteImnSx3WrJWT5ck7cuxyiw6dFYOCS5nMHcBVxLJaRrj+7v7rpOGMa8ybLfS4ssNkT2YS9os7GKxsERmcCQ0DS1/awWhlxyrfG58NBLowuLnDI0AC97lbafGXN9cflueJI4xHJo0i2oHQrH8QOKjLC2jps15jaWQbNaN2g++iklFrLZRmyLUVH/ThaXFZZ53Ty5Sxrct7XDTbQHoL812WFVBLWNlaHNfrbcsPKx5tWlwigEcZjFrbG437HstpTU37QQscQwNBLdfSP4Qeiob5Nr9YZt4QDMx7tQySMgezvuup4sxJ0NPaP88rvLB6AjVw9guamiyhtja1l9sRqXVDo3OIAYwjLvrzcroWbYyX5MNlW+cJP0vZy2OUBMR8txD2g7nS/dd/wRR01NSxwRSNc+wfI6+r5HC7ne19uwXInATWvNM5zmMex15GGzgRt91yeB11VSV02HTB0hhcWhwuPRu19+QIsV2nMY7iepUbWqm+SwPFo5IqCbJcsqw3QXNnMcLfWy4zifi98TDDGS0uaMwBIzA9T0WbxTxnKAIXOLratvlIvbQ35nuuKocJlxCfLmIa0+uU8h0A5ldlJTllE6anTXiXJiQ4zLI+OMaAvbmI2GuyvTgyVucgX9UdvoQVyeIcLQupKekga2LyZRL5hF3SaWOY8ybrbYHUGmkaS4uym2nNttVzMYzTRyanbXJS99G68TcXqKXDZZqdwa4PjDncwxzrEt7/6qquGcViqJHsexodcESN0zXNyHd+67bxMxh08dNFCxz4s5kl0I/KLNYRz1JPwFVM8BpK6Msu1kvqa08jzYrrJKTwjNp4Sqhl+m+T9FYVxFBM2UB2V1OP2jHWBY21w7+Ww3X5r4tx11bX1FSC71ykRi5vkBysA/wB812vEAkfRvmjkcx5Z5bww2zwn9x3UXWu8JeFfxmICV7AYqS0jrjQyfuN/r8KUZ70iqdKpblktiSldSYA9jvzx0D8385jJP3KoTBK7y3BpGlhr0Ktnxn4me1keHwH1TjPMQRcRA6NPTMfsFV2HcPh4cM3q0LSlmPRzTKX3FlYJiBcxl/YlY9W/LUtadjf/ANrS8HVr7TwS/nhcCO7Vv6/K50brWOrT9NFhxjg9Jc8nqpbZuZu9hp1XY8D12ZksZ3a5r7csrhbT5BXEyv1bcaFoBXWeH0fqqndDGwH4JKvo+8zav+JnZoiLeeMEREAREQBERAEREAREQBERAQV+eePsUE+IVcma7RL5Tf5YmBun+K6vfHsTFNS1E7jpFG53zbQfWy/LtbOcpLjq8ucfdxvoqbecI26VYzIxZ5737r1hdd5Tw8clhXXlpUdvBd5GmmjtIeJzK9jXHTOH372XT0bWP9bDck6qrIZbe66LhbG3RvDDc5u6zWV8cG6u3PBZcNK1rHyO2YC9YvD87nyuuNS0O+DssyAGWnc12gcNT26LAwWcRyWcDb8otzHK6zF/LTN/VkjrbqFi/iza3XZZksgtbqsCSEG45dehXWV1pNcnvDsRIkuXZXtOi0fEWMkTSOdYPkADnkAFwGwuOS+1a1xYXNHrYduZC+XkNrYC19hmaQHWBc13X6onlYL1CO7f2czRUbsQnEQuI2HPJIN8t9Wt6kreYRRNpq+up6fM6Nj2FjTqQHMDtT2UYHhZpo43Pc0SRk2IOjhfn7hfLGOL2MMr4gBK4BrnWsSBsrtyxtRViUmps6quxWOKwe4ZhbQa6818IqmGoJa12oFyWnkqnZV1VVLlibI9zjsLm3ueStPg3hJ1HC50kgdPLlz82saNQwdT1K64Psr8sVxH2auqbUMkc1rnO7G+y5/i3ETPA1hYfNikzXttbcLtOIqf9o1zS5hy2JC512EvmmLmVEbXHcOFw7koReJZLH9SOD1gVfHNTNY7aRoa7qCph4nnwOCSnphTPE8jpGzOzZwSACC3Z1gNFyVDUupKqWnlOjZXAnl7hZfEzxM0WcLjb2WiOYyMM8WQ56NdTYjLNUPnlkc97zd0jtyf9Lcl0lG0X99VxlD6TfXfZdRT1B0IXLSWnfxwZcD/AC6yOUbSeh39Lro5He2hXLVr/TfmCDe/dbqSru2E7ZstzyVLNKNgXjU9CLLtPDoHyah2ljPb5DBdcCZNgOtz8Kx/D2O1BG62sj5Xnvd5F/oFbQvmY9Y8QOmREW88gIiIAiIgCIiAIiIAiIgC8SzNYC5xAAFy4kAAdSSvSqbxP4okfMaJt2xx2L+Wd1rgH/lHTqoTmoLJp0umlqLFCJkeMnETTDBSRyNtKfOeWkG8bTZo+XfoqXxGXWy6GWmY8epoOnyPZaDEqHy3XzXaToDuFljYps9m7QS09fDyu2YICZbL2/p1XkDVWnn4JYF0XDVAXSNdYaEG60EQVh8AcNPq2VTRKI/LhdZwuTnINvjTVVzy1hGipqPyfo2oxnP6WE5RppzWZhzM0gNtAq3wrEHtOS/Mi46gkFd3htUWNbudL3WOUdrNqakuDo53tXwDhexO+ix2zh/I3XgyHUdFFkksIzDACPUbOGz+o6Fc9M91NI8OaWhzszZB+Q35E8l0tPLdmo3XwmbuBbKd2u9QQQbK3x+veyd4a5xZLZzQDseYXnDOHGzOvUVAY298jPU89r8l48QaKOJ8L4wWh5c3JfQEW2+q0uH4mWOsb69NFqhH4qSM1luZuDLgwmampWCOmia1p3I1c7u5263rSCLi40Hsq+wKXMM1trb6rq6esJG50UG32dcF0fTGY7tvZc+wtbI0loPLp8roZp8zHAjkVzkzQRrvyKrZdBYNLx/w4JCKqAXeG/tY+oA0eO64WGudax1Csx9S4sOuugv9li+LHAEVFHDWwZWxy+WyWHXSUt/OzseYWyluSw+jztWlXJNdnCCLMGlpt2W3pMwsCeS5xxcw6FbXDsUzEBzfkKU48EKbFnk6CWLMz/fJZ0JzU7esb2u+Fj0rrgL70kmR1gBY6fBWT9G/OGbF7+fKxt9FbXBzLUFJf+6afrqqldFe22q0g4lxIzuhbXzsZCbNDTYBo2FufyrapKLbZntole1GPs/R11K0/CeLGqooJnfmcyzu7m6E/JF1uFuTysnjzi4ScX0ERF0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hAQDw4QEA8OFRQQEA8QFRAUFRARFRUSFRAVFRcUFhUXHCYeFxkkGhQUHy8gJCcpLCwsFR4xNTAqNSYrLCkBCQoKDgwOGQ8PGjAlHyQsLC8pLC4pLCksKiwtKSwpLCwsKSksKSwpLCwpLCwsLCksNCwsLCwpKSksLDIsMCwsKv/AABEIAJ4BPwMBIgACEQEDEQH/xAAcAAEAAgMBAQEAAAAAAAAAAAAAAQcEBQYCAwj/xAA/EAABAwIEBAUCAwUGBgMAAAABAAIDBBEFEiExBkFRYQcTInGBkaEUMrEjQlJywUNTgrLR8DNiZKLC8QgVJP/EABkBAQADAQEAAAAAAAAAAAAAAAACAwQBBf/EACYRAAICAQQCAQQDAAAAAAAAAAABAgMRBBIhQRMxIiMyUWEzcYH/2gAMAwEAAhEDEQA/ALxRFCAlEUICUREBClQpQBERAEREAREQBERAEREAREQBeJIw4FpFwQQR2K9ogK4rMMdQVGZ2sMzvLLv4XfuPd/lJ7DqtoBtbXZb7iPCvxFO9gALrGwOx6tPS/VcdglcWu/DzZg+M+knQuYP/ACGxQ6j1RcRUs08sEcv7SNxYbgta5wNiGOOhIWBxhTNkp5GkXs2+vZVRxfUz0eJTxhxDPNMrPZz84cO9yrRbiorKBk2l3Rua+2we0a/6oiLf5KsabGx3AIv7cyj3jXTfdYrpNZDzcSAejQdl8wC4mwPRTJo+5mGtrbheRndo0E+y6fhbw6qqwtLWER/3rgWst2vq74Vj0PhC2MNH4kDqWxjMfYk6LgKnwXhaWeVjGtJfLYBuul9LnoBvdXTwt4X0tI1jpQJpQBckegHs3n8rfYDwtT0YPlNOZ35pHHM53zyHYLbrmTjZDWgCwAAHIaKUspXDgRFCAlERAFClEAUIiAlFCIApUKQgF0UKUBClQpQBERAERQgClEQBERAEREAREQBchxtwtJL/APpps3mxi5ivYPtsW9Hj6HYrr1CA/MviLiEVUKZxa4VLS6N4tl9Dd8wOoN1veHc9NhEzpfTfVoOm7LfdabjzEBW4ziT2BuWmiliBsNfLblLjbf1ZtfZWlwt4bwPhop5p5Zm+VDIIXWyZsgOvUDohHGWVVw1wFV15BiidkcdZn3YwexOp+FcPDPhLRUoa6UefICHXf+QHszY/N128cYaAGgAAWAAAAHYL0u5JHljAAAAAByGi9Ii4AoUogCIiAhSiIAiIgCIiAKLKUQEIpRAFFlKICLJZSiAhSiIAiIgCIiAIiICFKIgCIiAIiIAsDHa/8PS1M9r+VDJIB3awkfdZ61/EGHmopKqAGxlhljB7uaQPugPzt4WRRzHGHTEFzqOZwvzc65J+qvTw3qfMwjDnf9Oxvy3T+i/LLny0znhjnMcQYZGi4II0c0j4X6f8LKN8WD0DZBY+Vmt2c4uH2IQ4dYiIh0IiIAiIgCIiAIiIAiIgCIoQEoiIAihEBKIiAXS6KEBKIiAIiIAiIgCIiAIiIAiIgCIiAKFKIDmMT8OMMqakVc1Ix0tw4uu4BxGxc0GzvldK1oAAAAA0AHIdFoqri6KPEqfDjbPNBJNe+2XZpHcZj/hW/QBERAQpREAREQC6IiAiylEQEKURAFCKUAREQEKURAEREBClEQBERAEREARF8qqpbGx8jyA1jS9xPIAXJQGvxzHWUzNs8jvyQggOdrv2HdZOH4gJgSAQQG3HS4uqowGpkrqyprXk5ZX/ALNp/dhbo1o6aan3Vn4FRlkZc62aQ5vYW0H0VMbHKWOjZbRGutN+zaIiK4xhERAERQgJXxq6pkUckjzZsbXPcejWi5/RfZcR4y1UkeC1ZjJBd5cbrfwOdZw+iApU47U12IVmKRZvMhkbNEBc5WMd6We2Ua+5X6N4Zx6OupIKqPaVgJH8LtnNPsbhfnPw04yp8N/GtqY3HzWADS+ovcfKs3wBrXyUlaMtoxVudH/jF3D4sPqhxFpoiIdCIoQEoucr+LmxVppco9MbHuJNj6jplHwt/DM17Q5pBB5hRUk3gm4Sik2uGfRFDjZcfwhxsax8oeAP20jGNG4a1xAv72RyS9iMHJNro7FERSIBERAEREAREQBERAEREAREQBERAEREAVaeLXE+UwYaxwH4kZ5ndIgdGDoXEfRWUVQ3FTm1mM1En929sIIJ/sxY/e6qultia9JX5LF+jq+GY8kdtLWy/XRWXGLNA6AD7Kv6CAMht1tssbGseipmgyy3zHQOcSdtwFlqsUDdqKfNLhlm3RaDguolkpWyShw8xxcxrgQ4M5XB67rfrcnlZPJnHbJxCLw+UNFyQO5IC9ArpAlEUXQErExXDI6mCWCVt2Sscxw7Efqsq6lAUVXf/HipdMAyugMQcAHPa/zcnO4AsSOWuqt7hbhmHDqWOlgBys1Lj+Z7z+Z7u5W3RAERRdASiIgKg8S7wYzSStcf21PYjux5t+q77hKuzxlt+jh7Hf7rifHWIsbh9S0aslfGXdnNuB9QU4M4hI8iQahxDXnUkNcQDp7rNL4zyehBeSjb+C1lTPDEWSvxOMXaG1cpFuV3EiyuVUKMay4vXBlyJamQAjsbH9FK/wBENGstl70smZjHdWg/ZfVaThPERNBvcxuLSDoQOV1u1bF5WTLOO2TQREUiAREQBERAEREAREQBERAEREARF4kkDQSSAACSToABzKA13EuMso6SoqHuAEcbiL83kWaB1JNlQ/BjZJJjI8ElxLiepc65K2PiTxr/APZTtp4Cfw0Lib7CR40z/wAo5LN4Xp/LyaWBA0WLUTT4PZ0VTgnJncjBpZ2+XE8R6BxeRewJ5Dqt7h3C1LCG2iY94/tZAHvJ65jt7BfDCKxjXWeQ27BuQNitnJisLd5Y/qFbXGKWTFfOyT29GUAvlU1ccYzSPa0dXED9VouIuNIaaNvlubJLKcscYO5/id0aFXOPUFRXeW+WcmQF12G7Wm+3ljkOylO1R4FGklZzLhHQcRY9I55e5pDTmDAdsg59Lldlwm5xoqYvvcsB16X0+1lVeAsmLZaOdrnMflAzfuvLgNCdlc8EIYxrGiwY0NA6ACyqoy5OTZp1yUIRrSFRO1jXPcQA0Ek9rKouK/EN3nHVwjGzRyb1PcrqOMuIA68TCCxv5jyc4fu+wXEcM8HtxKuJdf8ADwkPmZr6nk3bED05nt7rk575bES01Sord01z0WJwfjwbh9NJVyZTMXmMPvnLM3p03Olj8rqYpmvAc0gg7EahVv4gl0eI4e0WEZglYzYAPDm3A6G1l1PB73CKVrzo19xc7AtufhWxniWwy2UqVfmzy36I49x6Sjo/MiID3yxRNJ1tndqbdbAqeEMZkna9srszmZSDoCQeei5zxExWCsiiihka90NTHI7fKWtDgQDzOq3HBTRmfb+6b/mUfJ9RJMmqdumcpLk61Vh4s8by0lRR08L3NBBmlyGzi29mt7A7/Cs8qh+KphW4vWTB4ywWp26aEMFnf911ZbLESnS177P6Lc4PxZ1VSsld1IBO5Atv3W8Wp4VoPIo6dlgDkDj/ADO1P6rUcX+IMVBNDTZc8sozEXsGMva7u5sbDspJ7Y8kJR8lrUF2YfjNhhmwiYt3gfHN8NdY/YlVxwBiOnlk7clcddUxVuGTvIPly081wezDf7hfn3hCqcyQOI9JsqbuY5NOk4biz9JU1YDTCV2loy4/Ddf0X584bs6qLiL5nOff3eT/AFVk1c8s1FJTslcwG98oFy07tvyC4jCsHdBOOY69lTOxSSRp09OxyyWJwficccr4s1rusQeRt6V3QVQ0cIzTu2cTcO6WVp4VV+bBE/q0X9xoVdRLK2mXW14luXZmIiLSYAiIgCIiAIiIAiIgCIiAIiIAuF8WsVMdJHA0uBqXlrrGx8tou74OgXclVH4wVoNVCy//AAoHEjvI7QfRqrteImnSx3WrJWT5ck7cuxyiw6dFYOCS5nMHcBVxLJaRrj+7v7rpOGMa8ybLfS4ssNkT2YS9os7GKxsERmcCQ0DS1/awWhlxyrfG58NBLowuLnDI0AC97lbafGXN9cflueJI4xHJo0i2oHQrH8QOKjLC2jps15jaWQbNaN2g++iklFrLZRmyLUVH/ThaXFZZ53Ty5Sxrct7XDTbQHoL812WFVBLWNlaHNfrbcsPKx5tWlwigEcZjFrbG437HstpTU37QQscQwNBLdfSP4Qeiob5Nr9YZt4QDMx7tQySMgezvuup4sxJ0NPaP88rvLB6AjVw9guamiyhtja1l9sRqXVDo3OIAYwjLvrzcroWbYyX5MNlW+cJP0vZy2OUBMR8txD2g7nS/dd/wRR01NSxwRSNc+wfI6+r5HC7ne19uwXInATWvNM5zmMex15GGzgRt91yeB11VSV02HTB0hhcWhwuPRu19+QIsV2nMY7iepUbWqm+SwPFo5IqCbJcsqw3QXNnMcLfWy4zifi98TDDGS0uaMwBIzA9T0WbxTxnKAIXOLratvlIvbQ35nuuKocJlxCfLmIa0+uU8h0A5ldlJTllE6anTXiXJiQ4zLI+OMaAvbmI2GuyvTgyVucgX9UdvoQVyeIcLQupKekga2LyZRL5hF3SaWOY8ybrbYHUGmkaS4uym2nNttVzMYzTRyanbXJS99G68TcXqKXDZZqdwa4PjDncwxzrEt7/6qquGcViqJHsexodcESN0zXNyHd+67bxMxh08dNFCxz4s5kl0I/KLNYRz1JPwFVM8BpK6Msu1kvqa08jzYrrJKTwjNp4Sqhl+m+T9FYVxFBM2UB2V1OP2jHWBY21w7+Ww3X5r4tx11bX1FSC71ykRi5vkBysA/wB812vEAkfRvmjkcx5Z5bww2zwn9x3UXWu8JeFfxmICV7AYqS0jrjQyfuN/r8KUZ70iqdKpblktiSldSYA9jvzx0D8385jJP3KoTBK7y3BpGlhr0Ktnxn4me1keHwH1TjPMQRcRA6NPTMfsFV2HcPh4cM3q0LSlmPRzTKX3FlYJiBcxl/YlY9W/LUtadjf/ANrS8HVr7TwS/nhcCO7Vv6/K50brWOrT9NFhxjg9Jc8nqpbZuZu9hp1XY8D12ZksZ3a5r7csrhbT5BXEyv1bcaFoBXWeH0fqqndDGwH4JKvo+8zav+JnZoiLeeMEREAREQBERAEREAREQBERAQV+eePsUE+IVcma7RL5Tf5YmBun+K6vfHsTFNS1E7jpFG53zbQfWy/LtbOcpLjq8ucfdxvoqbecI26VYzIxZ5737r1hdd5Tw8clhXXlpUdvBd5GmmjtIeJzK9jXHTOH372XT0bWP9bDck6qrIZbe66LhbG3RvDDc5u6zWV8cG6u3PBZcNK1rHyO2YC9YvD87nyuuNS0O+DssyAGWnc12gcNT26LAwWcRyWcDb8otzHK6zF/LTN/VkjrbqFi/iza3XZZksgtbqsCSEG45dehXWV1pNcnvDsRIkuXZXtOi0fEWMkTSOdYPkADnkAFwGwuOS+1a1xYXNHrYduZC+XkNrYC19hmaQHWBc13X6onlYL1CO7f2czRUbsQnEQuI2HPJIN8t9Wt6kreYRRNpq+up6fM6Nj2FjTqQHMDtT2UYHhZpo43Pc0SRk2IOjhfn7hfLGOL2MMr4gBK4BrnWsSBsrtyxtRViUmps6quxWOKwe4ZhbQa6818IqmGoJa12oFyWnkqnZV1VVLlibI9zjsLm3ueStPg3hJ1HC50kgdPLlz82saNQwdT1K64Psr8sVxH2auqbUMkc1rnO7G+y5/i3ETPA1hYfNikzXttbcLtOIqf9o1zS5hy2JC512EvmmLmVEbXHcOFw7koReJZLH9SOD1gVfHNTNY7aRoa7qCph4nnwOCSnphTPE8jpGzOzZwSACC3Z1gNFyVDUupKqWnlOjZXAnl7hZfEzxM0WcLjb2WiOYyMM8WQ56NdTYjLNUPnlkc97zd0jtyf9Lcl0lG0X99VxlD6TfXfZdRT1B0IXLSWnfxwZcD/AC6yOUbSeh39Lro5He2hXLVr/TfmCDe/dbqSru2E7ZstzyVLNKNgXjU9CLLtPDoHyah2ljPb5DBdcCZNgOtz8Kx/D2O1BG62sj5Xnvd5F/oFbQvmY9Y8QOmREW88gIiIAiIgCIiAIiIAiIgC8SzNYC5xAAFy4kAAdSSvSqbxP4okfMaJt2xx2L+Wd1rgH/lHTqoTmoLJp0umlqLFCJkeMnETTDBSRyNtKfOeWkG8bTZo+XfoqXxGXWy6GWmY8epoOnyPZaDEqHy3XzXaToDuFljYps9m7QS09fDyu2YICZbL2/p1XkDVWnn4JYF0XDVAXSNdYaEG60EQVh8AcNPq2VTRKI/LhdZwuTnINvjTVVzy1hGipqPyfo2oxnP6WE5RppzWZhzM0gNtAq3wrEHtOS/Mi46gkFd3htUWNbudL3WOUdrNqakuDo53tXwDhexO+ix2zh/I3XgyHUdFFkksIzDACPUbOGz+o6Fc9M91NI8OaWhzszZB+Q35E8l0tPLdmo3XwmbuBbKd2u9QQQbK3x+veyd4a5xZLZzQDseYXnDOHGzOvUVAY298jPU89r8l48QaKOJ8L4wWh5c3JfQEW2+q0uH4mWOsb69NFqhH4qSM1luZuDLgwmampWCOmia1p3I1c7u5263rSCLi40Hsq+wKXMM1trb6rq6esJG50UG32dcF0fTGY7tvZc+wtbI0loPLp8roZp8zHAjkVzkzQRrvyKrZdBYNLx/w4JCKqAXeG/tY+oA0eO64WGudax1Csx9S4sOuugv9li+LHAEVFHDWwZWxy+WyWHXSUt/OzseYWyluSw+jztWlXJNdnCCLMGlpt2W3pMwsCeS5xxcw6FbXDsUzEBzfkKU48EKbFnk6CWLMz/fJZ0JzU7esb2u+Fj0rrgL70kmR1gBY6fBWT9G/OGbF7+fKxt9FbXBzLUFJf+6afrqqldFe22q0g4lxIzuhbXzsZCbNDTYBo2FufyrapKLbZntole1GPs/R11K0/CeLGqooJnfmcyzu7m6E/JF1uFuTysnjzi4ScX0ERF0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cache.pakistantoday.com.pk/2011/08/1279-480x2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714620"/>
            <a:ext cx="5429288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65355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Elements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428736"/>
            <a:ext cx="3752401" cy="491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91366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WELLS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WELL  PLATFORMS/WELL SERVICING RIGS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FEEDER SUBSEA PIPELINES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PROCESSING PLATFORMS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EXPORT PIPELINES FOR OIL/GAS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TANKERS FOR EVACUATION OF OIL.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Main Processes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42984"/>
            <a:ext cx="8363272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Three phases (oil, gas &amp; water) Well fluid is received from the well and subject to</a:t>
            </a:r>
            <a:r>
              <a:rPr lang="en-US" sz="1800" dirty="0" smtClean="0"/>
              <a:t> </a:t>
            </a:r>
          </a:p>
          <a:p>
            <a:pPr marL="566928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1600" b="1" dirty="0" smtClean="0"/>
              <a:t>Separation (Oil, Gas and Produced water) &amp; Oil dispatch </a:t>
            </a:r>
          </a:p>
          <a:p>
            <a:pPr marL="566928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1600" b="1" dirty="0" smtClean="0"/>
              <a:t>Gas Compression &amp; dehydration</a:t>
            </a:r>
          </a:p>
          <a:p>
            <a:pPr marL="566928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1600" b="1" dirty="0" smtClean="0"/>
              <a:t>Produced Water Conditioning</a:t>
            </a:r>
          </a:p>
          <a:p>
            <a:pPr marL="566928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1600" b="1" dirty="0" smtClean="0"/>
              <a:t>Sea water processing &amp; injection system</a:t>
            </a:r>
          </a:p>
          <a:p>
            <a:pPr>
              <a:buNone/>
            </a:pPr>
            <a:r>
              <a:rPr lang="en-US" sz="1600" b="1" dirty="0" smtClean="0"/>
              <a:t>These process will involves  the following needs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en-US" sz="1600" b="1" dirty="0" smtClean="0"/>
              <a:t>Fire detection &amp; Suppression system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en-US" sz="1600" b="1" dirty="0" smtClean="0"/>
              <a:t>Power Generation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en-US" sz="1600" b="1" dirty="0" smtClean="0"/>
              <a:t>Well services/Drilling Modules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en-US" sz="1600" b="1" dirty="0" smtClean="0"/>
              <a:t>Water Maker/Utilities/Sewage Treatment 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en-US" sz="1600" b="1" dirty="0" smtClean="0"/>
              <a:t>Living Quarters</a:t>
            </a:r>
          </a:p>
          <a:p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Processes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80010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642910" y="1785926"/>
            <a:ext cx="18573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1200" b="1" dirty="0" smtClean="0">
                <a:solidFill>
                  <a:schemeClr val="bg1"/>
                </a:solidFill>
              </a:rPr>
              <a:t>GAS COMPRESSION &amp; DEHYDRATION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6545" y="1748512"/>
            <a:ext cx="1785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SEA WATER TREATMENT AND INJECTION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0" y="2071678"/>
            <a:ext cx="15231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LIVING QUARTERS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43504" y="2786058"/>
            <a:ext cx="2357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SEPARATION AND CRUDE PUMPING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86446" y="4500570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BRIDGE CONNECTED WELL PLATFORM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Drilling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Dynamic Positioning </a:t>
            </a:r>
            <a:r>
              <a:rPr lang="en-US" dirty="0" smtClean="0"/>
              <a:t>– Computer controlled positioning of vessels, offshore drilling units etc. against wind and surrounding effects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Underwater Welding and Maintenance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Saturation Diving and Diving Systems- </a:t>
            </a:r>
            <a:r>
              <a:rPr lang="en-US" dirty="0" smtClean="0"/>
              <a:t> Diving technique that allows divers to reduce the risk of decompression sickness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Extra Safety  and Reliability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Specialized  Techniques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MANAGERS: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OFFSHORE INSTALLATION MANAGER</a:t>
            </a:r>
          </a:p>
          <a:p>
            <a:pPr lvl="2">
              <a:lnSpc>
                <a:spcPct val="150000"/>
              </a:lnSpc>
              <a:buNone/>
            </a:pPr>
            <a:r>
              <a:rPr lang="en-US" dirty="0" smtClean="0"/>
              <a:t>Ultimate authority making decisions regarding the  operation of the platform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PROCESS MANAGER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MAINTENANCE MANAGER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WELL PLATFORM MANAGER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HSE MANAGER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   Health, Safety and Environment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Essential Personnel-Managerial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Team-Operational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0034" y="1643050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TEAMS</a:t>
            </a:r>
          </a:p>
          <a:p>
            <a:r>
              <a:rPr lang="en-US" sz="2400" dirty="0" smtClean="0"/>
              <a:t>•Process control room operators</a:t>
            </a:r>
          </a:p>
          <a:p>
            <a:endParaRPr lang="en-US" sz="2400" dirty="0" smtClean="0"/>
          </a:p>
          <a:p>
            <a:r>
              <a:rPr lang="en-US" sz="2400" dirty="0" smtClean="0"/>
              <a:t>•Mechanical/Electrical/Instrumentation team</a:t>
            </a:r>
          </a:p>
          <a:p>
            <a:endParaRPr lang="en-US" sz="2400" dirty="0" smtClean="0"/>
          </a:p>
          <a:p>
            <a:r>
              <a:rPr lang="en-US" sz="2400" dirty="0" smtClean="0"/>
              <a:t>•Static Equipment maintenance team</a:t>
            </a:r>
          </a:p>
          <a:p>
            <a:endParaRPr lang="en-US" sz="2400" dirty="0" smtClean="0"/>
          </a:p>
          <a:p>
            <a:r>
              <a:rPr lang="en-US" sz="2400" dirty="0" smtClean="0"/>
              <a:t>•Wellhead teams</a:t>
            </a:r>
          </a:p>
          <a:p>
            <a:endParaRPr lang="en-US" sz="2400" dirty="0" smtClean="0"/>
          </a:p>
          <a:p>
            <a:r>
              <a:rPr lang="en-US" sz="2400" dirty="0" smtClean="0"/>
              <a:t>•Pipeline maintenance team</a:t>
            </a:r>
          </a:p>
          <a:p>
            <a:endParaRPr lang="en-US" sz="2400" dirty="0" smtClean="0"/>
          </a:p>
          <a:p>
            <a:r>
              <a:rPr lang="en-US" sz="2400" dirty="0" smtClean="0"/>
              <a:t>•Skilled and Unskilled technicians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Personnel-Operational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186766" cy="4913664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Offshore Operations Engineer (OOE</a:t>
            </a:r>
            <a:r>
              <a:rPr lang="en-US" dirty="0" smtClean="0"/>
              <a:t>) -is the senior technical authority on the platform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Operations coordinator</a:t>
            </a:r>
            <a:r>
              <a:rPr lang="en-US" dirty="0" smtClean="0"/>
              <a:t> - for managing crew changes</a:t>
            </a:r>
          </a:p>
          <a:p>
            <a:endParaRPr lang="en-US" dirty="0" smtClean="0"/>
          </a:p>
          <a:p>
            <a:r>
              <a:rPr lang="en-US" b="1" dirty="0" smtClean="0"/>
              <a:t>Dynamic Positioning Operator</a:t>
            </a:r>
            <a:r>
              <a:rPr lang="en-US" dirty="0" smtClean="0"/>
              <a:t>, navigation, ship or vessel maneuvering, station keeping, fire and gas systems operations in the event of incident</a:t>
            </a:r>
          </a:p>
          <a:p>
            <a:endParaRPr lang="en-US" dirty="0" smtClean="0"/>
          </a:p>
          <a:p>
            <a:r>
              <a:rPr lang="en-US" b="1" dirty="0" smtClean="0"/>
              <a:t>2nd Mate &amp; 3</a:t>
            </a:r>
            <a:r>
              <a:rPr lang="en-US" b="1" baseline="30000" dirty="0" smtClean="0"/>
              <a:t>rd</a:t>
            </a:r>
            <a:r>
              <a:rPr lang="en-US" b="1" dirty="0" smtClean="0"/>
              <a:t> Mate </a:t>
            </a:r>
            <a:r>
              <a:rPr lang="en-US" dirty="0" smtClean="0"/>
              <a:t>‐Meets manning requirements of flag state, operates Fast Rescue craft, cargo ops, fire  team leader.</a:t>
            </a:r>
          </a:p>
          <a:p>
            <a:endParaRPr lang="en-US" dirty="0" smtClean="0"/>
          </a:p>
          <a:p>
            <a:r>
              <a:rPr lang="en-US" b="1" dirty="0" smtClean="0"/>
              <a:t>Ballast Control Operator </a:t>
            </a:r>
            <a:r>
              <a:rPr lang="en-US" dirty="0" smtClean="0"/>
              <a:t>_ also fire and gas systems operator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1628</TotalTime>
  <Words>874</Words>
  <Application>Microsoft Office PowerPoint</Application>
  <PresentationFormat>On-screen Show (4:3)</PresentationFormat>
  <Paragraphs>229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MANPOWER NEEDS AT CRAFT, VOCATIONAL AND TECHNICAL LEVELS AND CAPACITY BUILDING IN EDUCATIONAL INSTITUTIONS</vt:lpstr>
      <vt:lpstr>OFFSHORE  OIL &amp; GAS PRODUCTION SYSTEM</vt:lpstr>
      <vt:lpstr>Major Elements</vt:lpstr>
      <vt:lpstr>Main Processes</vt:lpstr>
      <vt:lpstr>Main Processes</vt:lpstr>
      <vt:lpstr>Specialized  Techniques</vt:lpstr>
      <vt:lpstr>Essential Personnel-Managerial</vt:lpstr>
      <vt:lpstr>Essential Team-Operational Level</vt:lpstr>
      <vt:lpstr>Essential Personnel-Operational Level</vt:lpstr>
      <vt:lpstr>Essential Personnel-Operational Level</vt:lpstr>
      <vt:lpstr>Manning Requirements</vt:lpstr>
      <vt:lpstr>Scope &amp; Responsibilities of Technologist</vt:lpstr>
      <vt:lpstr>Scope and Responsibility of Technicians </vt:lpstr>
      <vt:lpstr>Scope and Responsibility of Craftman</vt:lpstr>
      <vt:lpstr>Level of Competency  of Technologist</vt:lpstr>
      <vt:lpstr>Level of Competency of Technician </vt:lpstr>
      <vt:lpstr>Level of Competency of Craftsman</vt:lpstr>
      <vt:lpstr>National Vocational  Qualification (NVQ) Levels</vt:lpstr>
      <vt:lpstr>Operational Framework</vt:lpstr>
      <vt:lpstr>Relevant NVQ Courses</vt:lpstr>
      <vt:lpstr>Safety and Reliability</vt:lpstr>
      <vt:lpstr>Meeting Specialized Manpower Requirements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MANPOWER NEEDS AT CRAFT, VOCATIONAL AND TECHNICAL LEVEL</dc:title>
  <dc:creator>Dr.Wimalasiri</dc:creator>
  <cp:lastModifiedBy>Dr.Wimalasiri</cp:lastModifiedBy>
  <cp:revision>46</cp:revision>
  <dcterms:created xsi:type="dcterms:W3CDTF">2013-01-02T06:05:25Z</dcterms:created>
  <dcterms:modified xsi:type="dcterms:W3CDTF">2013-01-07T15:25:38Z</dcterms:modified>
</cp:coreProperties>
</file>