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7"/>
  </p:notesMasterIdLst>
  <p:sldIdLst>
    <p:sldId id="258" r:id="rId2"/>
    <p:sldId id="264" r:id="rId3"/>
    <p:sldId id="272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-112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58" y="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0" hangingPunct="0">
              <a:defRPr sz="1200">
                <a:latin typeface="Times" pitchFamily="-110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A74738B8-68D6-4BB3-92F6-DD737F191D4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8917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-110" charset="0"/>
        <a:ea typeface="ＭＳ Ｐゴシック" pitchFamily="-110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7" descr="image_Cover2_PPT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3657600" y="2490787"/>
            <a:ext cx="4648200" cy="1362075"/>
          </a:xfrm>
        </p:spPr>
        <p:txBody>
          <a:bodyPr anchor="t"/>
          <a:lstStyle>
            <a:lvl1pPr algn="r">
              <a:defRPr sz="3200" b="0" cap="none"/>
            </a:lvl1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4648200" cy="1500187"/>
          </a:xfrm>
        </p:spPr>
        <p:txBody>
          <a:bodyPr anchor="b"/>
          <a:lstStyle>
            <a:lvl1pPr marL="0" indent="0" algn="r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text</a:t>
            </a:r>
            <a:r>
              <a:rPr lang="fr-CA" dirty="0" smtClean="0"/>
              <a:t> styles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029200"/>
          </a:xfrm>
        </p:spPr>
        <p:txBody>
          <a:bodyPr vert="eaVert"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029200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dirty="0" smtClean="0"/>
              <a:t>Click to </a:t>
            </a:r>
            <a:r>
              <a:rPr lang="fr-CA" dirty="0" err="1" smtClean="0"/>
              <a:t>edit</a:t>
            </a:r>
            <a:r>
              <a:rPr lang="fr-CA" dirty="0" smtClean="0"/>
              <a:t> Master </a:t>
            </a:r>
            <a:r>
              <a:rPr lang="fr-CA" dirty="0" err="1" smtClean="0"/>
              <a:t>title</a:t>
            </a:r>
            <a:r>
              <a:rPr lang="fr-CA" dirty="0" smtClean="0"/>
              <a:t>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Verdana"/>
                <a:ea typeface="+mn-ea"/>
                <a:cs typeface="Verdana"/>
              </a:defRPr>
            </a:lvl1pPr>
          </a:lstStyle>
          <a:p>
            <a:pPr>
              <a:defRPr/>
            </a:pPr>
            <a:r>
              <a:rPr lang="en-US"/>
              <a:t>Click View then Header and Footer to change this footer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4" descr="image_Page2b_PPT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65532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019800"/>
            <a:ext cx="457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rgbClr val="990000"/>
                </a:solidFill>
                <a:latin typeface="Verdana" pitchFamily="-112" charset="0"/>
              </a:defRPr>
            </a:lvl1pPr>
          </a:lstStyle>
          <a:p>
            <a:r>
              <a:rPr lang="en-US"/>
              <a:t>Click View then Header and Footer to change this footer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/>
          <a:ea typeface="ＭＳ Ｐゴシック" pitchFamily="-112" charset="-128"/>
          <a:cs typeface="Verdana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pitchFamily="-112" charset="0"/>
          <a:ea typeface="ＭＳ Ｐゴシック" pitchFamily="-112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pitchFamily="-112" charset="0"/>
          <a:ea typeface="ＭＳ Ｐゴシック" pitchFamily="-112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pitchFamily="-112" charset="0"/>
          <a:ea typeface="ＭＳ Ｐゴシック" pitchFamily="-112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Verdana" pitchFamily="-112" charset="0"/>
          <a:ea typeface="ＭＳ Ｐゴシック" pitchFamily="-112" charset="-12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990000"/>
          </a:solidFill>
          <a:latin typeface="Arial Black" pitchFamily="-110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Verdana"/>
          <a:ea typeface="ＭＳ Ｐゴシック" pitchFamily="-112" charset="-128"/>
          <a:cs typeface="Verdana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Verdana"/>
          <a:ea typeface="ＭＳ Ｐゴシック" pitchFamily="-110" charset="-128"/>
          <a:cs typeface="Verdana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0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4"/>
          <p:cNvSpPr>
            <a:spLocks noGrp="1"/>
          </p:cNvSpPr>
          <p:nvPr>
            <p:ph type="title"/>
          </p:nvPr>
        </p:nvSpPr>
        <p:spPr>
          <a:xfrm>
            <a:off x="3657600" y="2490788"/>
            <a:ext cx="4648200" cy="1362075"/>
          </a:xfrm>
        </p:spPr>
        <p:txBody>
          <a:bodyPr/>
          <a:lstStyle/>
          <a:p>
            <a:r>
              <a:rPr lang="fr-FR" dirty="0">
                <a:latin typeface="Verdana" pitchFamily="-112" charset="0"/>
              </a:rPr>
              <a:t>Translator Training </a:t>
            </a:r>
            <a:r>
              <a:rPr lang="fr-FR" dirty="0" err="1" smtClean="0">
                <a:latin typeface="Verdana" pitchFamily="-112" charset="0"/>
              </a:rPr>
              <a:t>at</a:t>
            </a:r>
            <a:r>
              <a:rPr lang="fr-FR" dirty="0" smtClean="0">
                <a:latin typeface="Verdana" pitchFamily="-112" charset="0"/>
              </a:rPr>
              <a:t> </a:t>
            </a:r>
            <a:r>
              <a:rPr lang="fr-FR" dirty="0" err="1">
                <a:latin typeface="Verdana" pitchFamily="-112" charset="0"/>
              </a:rPr>
              <a:t>University</a:t>
            </a:r>
            <a:r>
              <a:rPr lang="fr-FR" dirty="0">
                <a:latin typeface="Verdana" pitchFamily="-112" charset="0"/>
              </a:rPr>
              <a:t> of Ottawa</a:t>
            </a:r>
            <a:br>
              <a:rPr lang="fr-FR" dirty="0">
                <a:latin typeface="Verdana" pitchFamily="-112" charset="0"/>
              </a:rPr>
            </a:br>
            <a:endParaRPr lang="fr-FR" dirty="0" smtClean="0">
              <a:latin typeface="Verdana" pitchFamily="-112" charset="0"/>
            </a:endParaRPr>
          </a:p>
        </p:txBody>
      </p:sp>
      <p:sp>
        <p:nvSpPr>
          <p:cNvPr id="14339" name="Text Placeholder 5"/>
          <p:cNvSpPr>
            <a:spLocks noGrp="1"/>
          </p:cNvSpPr>
          <p:nvPr>
            <p:ph type="body" idx="1"/>
          </p:nvPr>
        </p:nvSpPr>
        <p:spPr>
          <a:xfrm>
            <a:off x="3657600" y="990600"/>
            <a:ext cx="4648200" cy="1500188"/>
          </a:xfrm>
        </p:spPr>
        <p:txBody>
          <a:bodyPr/>
          <a:lstStyle/>
          <a:p>
            <a:endParaRPr lang="fr-FR" dirty="0" smtClean="0">
              <a:latin typeface="Verdana" pitchFamily="-11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Second Year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General Translation into English 1</a:t>
            </a:r>
          </a:p>
          <a:p>
            <a:r>
              <a:rPr lang="en-CA" dirty="0" smtClean="0"/>
              <a:t>General Translation into English 2</a:t>
            </a:r>
          </a:p>
          <a:p>
            <a:r>
              <a:rPr lang="en-CA" dirty="0" smtClean="0"/>
              <a:t>English Grammar/Writing 1</a:t>
            </a:r>
          </a:p>
          <a:p>
            <a:r>
              <a:rPr lang="en-CA" dirty="0" smtClean="0"/>
              <a:t>English Grammar/Writing 2</a:t>
            </a:r>
          </a:p>
          <a:p>
            <a:r>
              <a:rPr lang="en-CA" dirty="0" smtClean="0"/>
              <a:t>Translation into B language</a:t>
            </a:r>
          </a:p>
          <a:p>
            <a:r>
              <a:rPr lang="en-CA" dirty="0" smtClean="0"/>
              <a:t>B-language grammar/reading comprehension 1</a:t>
            </a:r>
          </a:p>
          <a:p>
            <a:r>
              <a:rPr lang="en-CA" dirty="0" smtClean="0"/>
              <a:t>B-language grammar/reading comprehension 2</a:t>
            </a:r>
          </a:p>
          <a:p>
            <a:r>
              <a:rPr lang="en-CA" dirty="0" smtClean="0"/>
              <a:t>Documentation and lexicology</a:t>
            </a:r>
          </a:p>
          <a:p>
            <a:endParaRPr lang="en-CA" dirty="0"/>
          </a:p>
          <a:p>
            <a:r>
              <a:rPr lang="en-CA" dirty="0" smtClean="0"/>
              <a:t>+ 2 optional courses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302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Third Year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Specialized Translation into English</a:t>
            </a:r>
          </a:p>
          <a:p>
            <a:r>
              <a:rPr lang="en-CA" dirty="0" smtClean="0"/>
              <a:t>General Translation into English</a:t>
            </a:r>
          </a:p>
          <a:p>
            <a:r>
              <a:rPr lang="en-CA" dirty="0" smtClean="0"/>
              <a:t>Technical Translation into English</a:t>
            </a:r>
          </a:p>
          <a:p>
            <a:r>
              <a:rPr lang="en-CA" dirty="0" smtClean="0"/>
              <a:t>Introduction to Terminology and </a:t>
            </a:r>
            <a:r>
              <a:rPr lang="en-CA" dirty="0" err="1" smtClean="0"/>
              <a:t>Terminotics</a:t>
            </a:r>
            <a:endParaRPr lang="en-CA" dirty="0" smtClean="0"/>
          </a:p>
          <a:p>
            <a:r>
              <a:rPr lang="en-CA" dirty="0" smtClean="0"/>
              <a:t>Comparative Stylistics</a:t>
            </a:r>
          </a:p>
          <a:p>
            <a:r>
              <a:rPr lang="en-CA" dirty="0" smtClean="0"/>
              <a:t>Writing Techniques for Translators and Professional Writers</a:t>
            </a:r>
          </a:p>
          <a:p>
            <a:r>
              <a:rPr lang="en-CA" dirty="0" smtClean="0"/>
              <a:t>Translation Technologies</a:t>
            </a:r>
          </a:p>
          <a:p>
            <a:endParaRPr lang="en-CA" dirty="0"/>
          </a:p>
          <a:p>
            <a:r>
              <a:rPr lang="en-CA" dirty="0" smtClean="0"/>
              <a:t>+ 3 optional courses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0859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Fourth Year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Specialized Translation</a:t>
            </a:r>
          </a:p>
          <a:p>
            <a:r>
              <a:rPr lang="en-CA" dirty="0" smtClean="0"/>
              <a:t>Technical Translation</a:t>
            </a:r>
          </a:p>
          <a:p>
            <a:r>
              <a:rPr lang="en-CA" dirty="0" smtClean="0"/>
              <a:t>Writing Techniques for Translators and Professional Writers 2</a:t>
            </a:r>
          </a:p>
          <a:p>
            <a:r>
              <a:rPr lang="en-CA" dirty="0" smtClean="0"/>
              <a:t>Introduction to Translation Theories</a:t>
            </a:r>
          </a:p>
          <a:p>
            <a:r>
              <a:rPr lang="en-CA" dirty="0" smtClean="0"/>
              <a:t>Practicum: 5 or 6 weeks, supervised, in a translation agency, government ministry, etc. (With analytical report from student at end.)</a:t>
            </a:r>
          </a:p>
          <a:p>
            <a:endParaRPr lang="en-CA" dirty="0"/>
          </a:p>
          <a:p>
            <a:r>
              <a:rPr lang="en-CA" dirty="0" smtClean="0"/>
              <a:t>+ 5 optional courses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3998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“C” Language: (Spanish)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Admission test for limited competency</a:t>
            </a:r>
          </a:p>
          <a:p>
            <a:pPr marL="0" indent="0">
              <a:buNone/>
            </a:pPr>
            <a:endParaRPr lang="en-CA" dirty="0" smtClean="0"/>
          </a:p>
          <a:p>
            <a:endParaRPr lang="en-CA" dirty="0"/>
          </a:p>
          <a:p>
            <a:r>
              <a:rPr lang="en-CA" dirty="0" smtClean="0"/>
              <a:t>General Translation 1 (from C language)</a:t>
            </a:r>
          </a:p>
          <a:p>
            <a:r>
              <a:rPr lang="en-CA" dirty="0" smtClean="0"/>
              <a:t>General Translation 2 (from C language</a:t>
            </a:r>
          </a:p>
          <a:p>
            <a:r>
              <a:rPr lang="en-CA" dirty="0" smtClean="0"/>
              <a:t>Specialized Translation (from C language)</a:t>
            </a:r>
          </a:p>
          <a:p>
            <a:r>
              <a:rPr lang="en-CA" dirty="0"/>
              <a:t>General Translation (into C language)</a:t>
            </a:r>
          </a:p>
          <a:p>
            <a:r>
              <a:rPr lang="en-CA" dirty="0" smtClean="0"/>
              <a:t>Composition in C language</a:t>
            </a:r>
          </a:p>
          <a:p>
            <a:endParaRPr lang="en-CA" dirty="0"/>
          </a:p>
          <a:p>
            <a:r>
              <a:rPr lang="en-CA" dirty="0" smtClean="0"/>
              <a:t>These courses can be part of the ‘optional credits.’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411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Optional Courses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24000"/>
            <a:ext cx="7774632" cy="4137248"/>
          </a:xfrm>
        </p:spPr>
        <p:txBody>
          <a:bodyPr/>
          <a:lstStyle/>
          <a:p>
            <a:r>
              <a:rPr lang="en-CA" dirty="0" smtClean="0"/>
              <a:t>Translation and Literature</a:t>
            </a:r>
          </a:p>
          <a:p>
            <a:r>
              <a:rPr lang="en-CA" dirty="0" smtClean="0"/>
              <a:t>Translation and Culture</a:t>
            </a:r>
          </a:p>
          <a:p>
            <a:r>
              <a:rPr lang="en-CA" dirty="0" smtClean="0"/>
              <a:t>Subtitling</a:t>
            </a:r>
          </a:p>
          <a:p>
            <a:r>
              <a:rPr lang="en-CA" dirty="0" smtClean="0"/>
              <a:t>Literary Translation</a:t>
            </a:r>
          </a:p>
          <a:p>
            <a:r>
              <a:rPr lang="en-CA" dirty="0" smtClean="0"/>
              <a:t>Adaptation/Audiovisual Translation</a:t>
            </a:r>
          </a:p>
          <a:p>
            <a:endParaRPr lang="en-CA" dirty="0" smtClean="0"/>
          </a:p>
          <a:p>
            <a:r>
              <a:rPr lang="en-CA" dirty="0"/>
              <a:t>Applied Translation Technologies and Localization</a:t>
            </a:r>
          </a:p>
          <a:p>
            <a:r>
              <a:rPr lang="en-CA" dirty="0" smtClean="0"/>
              <a:t>Technical </a:t>
            </a:r>
            <a:r>
              <a:rPr lang="en-CA" dirty="0"/>
              <a:t>Writing and </a:t>
            </a:r>
            <a:r>
              <a:rPr lang="en-CA" dirty="0" err="1"/>
              <a:t>Postediting</a:t>
            </a:r>
            <a:endParaRPr lang="en-CA" dirty="0"/>
          </a:p>
          <a:p>
            <a:r>
              <a:rPr lang="en-CA" dirty="0"/>
              <a:t>Paralegal Translation</a:t>
            </a:r>
          </a:p>
          <a:p>
            <a:r>
              <a:rPr lang="en-CA" dirty="0" smtClean="0"/>
              <a:t>Informatics and Translation</a:t>
            </a:r>
          </a:p>
          <a:p>
            <a:r>
              <a:rPr lang="en-CA" dirty="0" smtClean="0"/>
              <a:t>Terminology and Lexicology</a:t>
            </a:r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0206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Course Outlines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Available in hard or softcopy.</a:t>
            </a:r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808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Programs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524000"/>
            <a:ext cx="7702624" cy="4209256"/>
          </a:xfrm>
        </p:spPr>
        <p:txBody>
          <a:bodyPr/>
          <a:lstStyle/>
          <a:p>
            <a:r>
              <a:rPr lang="en-CA" dirty="0" smtClean="0"/>
              <a:t>a BA Honours in </a:t>
            </a:r>
            <a:r>
              <a:rPr lang="en-CA" b="1" dirty="0" smtClean="0"/>
              <a:t>Translation</a:t>
            </a:r>
            <a:r>
              <a:rPr lang="en-CA" dirty="0" smtClean="0"/>
              <a:t> since 1971 </a:t>
            </a:r>
          </a:p>
          <a:p>
            <a:r>
              <a:rPr lang="en-CA" dirty="0" smtClean="0"/>
              <a:t>(translation </a:t>
            </a:r>
            <a:r>
              <a:rPr lang="en-CA" i="1" dirty="0" smtClean="0"/>
              <a:t>into English </a:t>
            </a:r>
            <a:r>
              <a:rPr lang="en-CA" dirty="0" smtClean="0"/>
              <a:t>and translation </a:t>
            </a:r>
            <a:r>
              <a:rPr lang="en-CA" i="1" dirty="0" smtClean="0"/>
              <a:t>into French </a:t>
            </a:r>
            <a:r>
              <a:rPr lang="en-CA" dirty="0" smtClean="0"/>
              <a:t>: both as A languages);</a:t>
            </a:r>
          </a:p>
          <a:p>
            <a:endParaRPr lang="en-CA" dirty="0"/>
          </a:p>
          <a:p>
            <a:r>
              <a:rPr lang="en-CA" dirty="0" smtClean="0"/>
              <a:t>a specialized 2 year BA in </a:t>
            </a:r>
            <a:r>
              <a:rPr lang="en-CA" b="1" dirty="0" smtClean="0"/>
              <a:t>Translation</a:t>
            </a:r>
            <a:r>
              <a:rPr lang="en-CA" dirty="0" smtClean="0"/>
              <a:t> since 1980s (2 years intensive training after an earlier degree in some other subject);</a:t>
            </a:r>
          </a:p>
          <a:p>
            <a:endParaRPr lang="en-CA" dirty="0"/>
          </a:p>
          <a:p>
            <a:r>
              <a:rPr lang="en-CA" dirty="0" smtClean="0"/>
              <a:t>an MA in </a:t>
            </a:r>
            <a:r>
              <a:rPr lang="en-CA" b="1" dirty="0" smtClean="0"/>
              <a:t>Translation Studies </a:t>
            </a:r>
            <a:r>
              <a:rPr lang="en-CA" dirty="0" smtClean="0"/>
              <a:t>since 1980s;</a:t>
            </a:r>
          </a:p>
          <a:p>
            <a:r>
              <a:rPr lang="en-CA" dirty="0"/>
              <a:t>a</a:t>
            </a:r>
            <a:r>
              <a:rPr lang="en-CA" dirty="0" smtClean="0"/>
              <a:t> Masters in Conference Interpreting since 1980s; </a:t>
            </a:r>
          </a:p>
          <a:p>
            <a:endParaRPr lang="en-CA" dirty="0"/>
          </a:p>
          <a:p>
            <a:r>
              <a:rPr lang="en-CA" dirty="0"/>
              <a:t>a</a:t>
            </a:r>
            <a:r>
              <a:rPr lang="en-CA" dirty="0" smtClean="0"/>
              <a:t> PhD in </a:t>
            </a:r>
            <a:r>
              <a:rPr lang="en-CA" b="1" dirty="0" smtClean="0"/>
              <a:t>Translation Studies </a:t>
            </a:r>
            <a:r>
              <a:rPr lang="en-CA" dirty="0" smtClean="0"/>
              <a:t>since 1997.</a:t>
            </a:r>
          </a:p>
          <a:p>
            <a:endParaRPr lang="en-CA" dirty="0"/>
          </a:p>
          <a:p>
            <a:endParaRPr lang="en-CA" dirty="0" smtClean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7150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Location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Translator training in Canada: in bilingual communities</a:t>
            </a:r>
          </a:p>
          <a:p>
            <a:r>
              <a:rPr lang="en-CA" dirty="0" smtClean="0"/>
              <a:t> - students are available and interested</a:t>
            </a:r>
          </a:p>
          <a:p>
            <a:r>
              <a:rPr lang="en-CA" dirty="0" smtClean="0"/>
              <a:t> - specialized teachers are available</a:t>
            </a:r>
          </a:p>
          <a:p>
            <a:r>
              <a:rPr lang="en-CA" dirty="0"/>
              <a:t> </a:t>
            </a:r>
            <a:r>
              <a:rPr lang="en-CA" dirty="0" smtClean="0"/>
              <a:t>- jobs and on-the-job training are available</a:t>
            </a:r>
          </a:p>
          <a:p>
            <a:endParaRPr lang="en-CA" dirty="0" smtClean="0"/>
          </a:p>
          <a:p>
            <a:r>
              <a:rPr lang="en-CA" dirty="0" smtClean="0"/>
              <a:t>Some programs train in only one A language: Montreal, Quebec, Saint Boniface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8711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latin typeface="Verdana" pitchFamily="-112" charset="0"/>
              </a:rPr>
              <a:t>Structure of the BA Program: Ottawa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u="sng"/>
              <a:t>Structure </a:t>
            </a:r>
            <a:r>
              <a:rPr lang="en-CA" b="1" u="sng" dirty="0"/>
              <a:t>of the BA (Honours) in Translation:</a:t>
            </a:r>
            <a:endParaRPr lang="en-CA" b="1" dirty="0"/>
          </a:p>
          <a:p>
            <a:pPr marL="0" indent="0">
              <a:buNone/>
            </a:pPr>
            <a:r>
              <a:rPr lang="en-CA" b="1" dirty="0"/>
              <a:t> </a:t>
            </a:r>
            <a:endParaRPr lang="en-CA" dirty="0"/>
          </a:p>
          <a:p>
            <a:r>
              <a:rPr lang="en-CA" dirty="0"/>
              <a:t>120 credits (40 </a:t>
            </a:r>
            <a:r>
              <a:rPr lang="en-CA" dirty="0" smtClean="0"/>
              <a:t>courses) </a:t>
            </a:r>
            <a:r>
              <a:rPr lang="en-CA" dirty="0"/>
              <a:t>in 4 </a:t>
            </a:r>
            <a:r>
              <a:rPr lang="en-CA" dirty="0" smtClean="0"/>
              <a:t>years </a:t>
            </a:r>
            <a:r>
              <a:rPr lang="en-CA" dirty="0"/>
              <a:t>= 10 courses per year (five in each </a:t>
            </a:r>
            <a:r>
              <a:rPr lang="en-CA" dirty="0" smtClean="0"/>
              <a:t>of two semesters)</a:t>
            </a:r>
          </a:p>
          <a:p>
            <a:endParaRPr lang="en-CA" dirty="0"/>
          </a:p>
          <a:p>
            <a:endParaRPr lang="en-CA" dirty="0"/>
          </a:p>
          <a:p>
            <a:r>
              <a:rPr lang="en-CA" dirty="0"/>
              <a:t>60 of those credits </a:t>
            </a:r>
            <a:r>
              <a:rPr lang="en-CA" dirty="0" smtClean="0"/>
              <a:t>(20 courses) are </a:t>
            </a:r>
            <a:r>
              <a:rPr lang="en-CA" dirty="0"/>
              <a:t>Translation </a:t>
            </a:r>
            <a:r>
              <a:rPr lang="en-CA" dirty="0" smtClean="0"/>
              <a:t>courses</a:t>
            </a:r>
          </a:p>
          <a:p>
            <a:r>
              <a:rPr lang="en-CA" dirty="0" smtClean="0"/>
              <a:t>48 credits (16 courses) are optional courses</a:t>
            </a:r>
          </a:p>
          <a:p>
            <a:r>
              <a:rPr lang="en-CA" dirty="0" smtClean="0"/>
              <a:t>12 credits (4 courses) are requirements of the Faculty of Arts</a:t>
            </a:r>
            <a:endParaRPr lang="en-CA" dirty="0"/>
          </a:p>
          <a:p>
            <a:endParaRPr lang="fr-FR" dirty="0" smtClean="0">
              <a:latin typeface="Verdana" pitchFamily="-112" charset="0"/>
            </a:endParaRPr>
          </a:p>
          <a:p>
            <a:endParaRPr lang="fr-FR" dirty="0" smtClean="0">
              <a:latin typeface="Verdana" pitchFamily="-112" charset="0"/>
            </a:endParaRPr>
          </a:p>
        </p:txBody>
      </p:sp>
      <p:sp>
        <p:nvSpPr>
          <p:cNvPr id="15364" name="Footer Placeholder 3"/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Verdana" pitchFamily="-112" charset="0"/>
                <a:ea typeface="ＭＳ Ｐゴシック" pitchFamily="-112" charset="-128"/>
              </a:rPr>
              <a:t>Click View then Header and Footer to change this footer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Candidates for BA in Translation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b="1" u="sng" dirty="0"/>
              <a:t>Selection of </a:t>
            </a:r>
            <a:r>
              <a:rPr lang="en-CA" b="1" u="sng" dirty="0" smtClean="0"/>
              <a:t>Students:</a:t>
            </a:r>
            <a:endParaRPr lang="en-CA" dirty="0"/>
          </a:p>
          <a:p>
            <a:r>
              <a:rPr lang="en-CA" b="1" dirty="0"/>
              <a:t> </a:t>
            </a:r>
            <a:r>
              <a:rPr lang="en-CA" dirty="0" smtClean="0"/>
              <a:t>General eligibility for university admission</a:t>
            </a:r>
          </a:p>
          <a:p>
            <a:endParaRPr lang="en-CA" dirty="0"/>
          </a:p>
          <a:p>
            <a:r>
              <a:rPr lang="en-CA" dirty="0"/>
              <a:t>plus</a:t>
            </a:r>
          </a:p>
          <a:p>
            <a:endParaRPr lang="en-CA" dirty="0" smtClean="0"/>
          </a:p>
          <a:p>
            <a:r>
              <a:rPr lang="en-CA" i="1" dirty="0" smtClean="0"/>
              <a:t>Special </a:t>
            </a:r>
            <a:r>
              <a:rPr lang="en-CA" i="1" dirty="0"/>
              <a:t>admissions exam for Translation</a:t>
            </a:r>
            <a:r>
              <a:rPr lang="en-CA" dirty="0"/>
              <a:t>, which tests</a:t>
            </a:r>
          </a:p>
          <a:p>
            <a:pPr lvl="0"/>
            <a:r>
              <a:rPr lang="en-CA" dirty="0" smtClean="0"/>
              <a:t>- Reading </a:t>
            </a:r>
            <a:r>
              <a:rPr lang="en-CA" dirty="0"/>
              <a:t>comprehension of B language</a:t>
            </a:r>
          </a:p>
          <a:p>
            <a:pPr lvl="0"/>
            <a:r>
              <a:rPr lang="en-CA" dirty="0" smtClean="0"/>
              <a:t>- Writing </a:t>
            </a:r>
            <a:r>
              <a:rPr lang="en-CA" dirty="0"/>
              <a:t>competence in A language</a:t>
            </a:r>
          </a:p>
          <a:p>
            <a:pPr lvl="0"/>
            <a:r>
              <a:rPr lang="en-CA" dirty="0" smtClean="0"/>
              <a:t>- Grammar </a:t>
            </a:r>
            <a:r>
              <a:rPr lang="en-CA" dirty="0"/>
              <a:t>of A language</a:t>
            </a:r>
          </a:p>
          <a:p>
            <a:pPr lvl="0"/>
            <a:r>
              <a:rPr lang="en-CA" dirty="0" smtClean="0"/>
              <a:t>- Vocabulary </a:t>
            </a:r>
            <a:r>
              <a:rPr lang="en-CA" dirty="0"/>
              <a:t>in A language</a:t>
            </a:r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271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Basic Principles for Translator Training 1 : Languages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9592" y="1628800"/>
            <a:ext cx="7772400" cy="3886200"/>
          </a:xfrm>
        </p:spPr>
        <p:txBody>
          <a:bodyPr/>
          <a:lstStyle/>
          <a:p>
            <a:pPr lvl="0"/>
            <a:r>
              <a:rPr lang="en-CA" dirty="0" smtClean="0"/>
              <a:t>An “A” language and a “B” (or “C”) language:</a:t>
            </a:r>
          </a:p>
          <a:p>
            <a:pPr marL="0" lvl="0" indent="0">
              <a:buNone/>
            </a:pPr>
            <a:endParaRPr lang="en-CA" dirty="0" smtClean="0"/>
          </a:p>
          <a:p>
            <a:pPr marL="0" lvl="0" indent="0">
              <a:buNone/>
            </a:pPr>
            <a:r>
              <a:rPr lang="en-CA" dirty="0" smtClean="0"/>
              <a:t>- the </a:t>
            </a:r>
            <a:r>
              <a:rPr lang="en-CA" dirty="0"/>
              <a:t>A </a:t>
            </a:r>
            <a:r>
              <a:rPr lang="en-CA" dirty="0" smtClean="0"/>
              <a:t>language is the language of primary and secondary education, </a:t>
            </a:r>
            <a:r>
              <a:rPr lang="en-CA" dirty="0"/>
              <a:t>and </a:t>
            </a:r>
            <a:r>
              <a:rPr lang="en-CA" dirty="0" smtClean="0"/>
              <a:t>the language that we perfect;</a:t>
            </a:r>
          </a:p>
          <a:p>
            <a:pPr marL="0" lvl="0" indent="0">
              <a:buNone/>
            </a:pPr>
            <a:r>
              <a:rPr lang="en-CA" dirty="0" smtClean="0"/>
              <a:t>- the B language is the language we comprehend, and from which we translate into the A language.</a:t>
            </a:r>
          </a:p>
          <a:p>
            <a:pPr lvl="0"/>
            <a:endParaRPr lang="en-CA" dirty="0"/>
          </a:p>
          <a:p>
            <a:pPr lvl="0"/>
            <a:r>
              <a:rPr lang="en-CA" dirty="0" smtClean="0"/>
              <a:t>Training </a:t>
            </a:r>
            <a:r>
              <a:rPr lang="en-CA" dirty="0"/>
              <a:t>translators does not meaning teaching language; it means refining and honing and perfecting language </a:t>
            </a:r>
            <a:r>
              <a:rPr lang="en-CA" dirty="0" smtClean="0"/>
              <a:t>skills to produce flawless texts in the A language.</a:t>
            </a:r>
            <a:endParaRPr lang="en-CA" dirty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5946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Basic Principles 2: Training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524000"/>
            <a:ext cx="7774632" cy="4353272"/>
          </a:xfrm>
        </p:spPr>
        <p:txBody>
          <a:bodyPr/>
          <a:lstStyle/>
          <a:p>
            <a:pPr lvl="0"/>
            <a:r>
              <a:rPr lang="en-CA" i="1" dirty="0"/>
              <a:t>M</a:t>
            </a:r>
            <a:r>
              <a:rPr lang="en-CA" i="1" dirty="0" smtClean="0"/>
              <a:t>any</a:t>
            </a:r>
            <a:r>
              <a:rPr lang="en-CA" dirty="0" smtClean="0"/>
              <a:t> </a:t>
            </a:r>
            <a:r>
              <a:rPr lang="en-CA" dirty="0"/>
              <a:t>practical courses – in general translation, specialized translation and in technical translation; </a:t>
            </a:r>
            <a:r>
              <a:rPr lang="en-CA" dirty="0" smtClean="0"/>
              <a:t>in </a:t>
            </a:r>
            <a:r>
              <a:rPr lang="en-CA" dirty="0"/>
              <a:t>grammar, advanced writing techniques, technical writing and editing, and translation technologies and terminology studies</a:t>
            </a:r>
            <a:r>
              <a:rPr lang="en-CA" dirty="0" smtClean="0"/>
              <a:t>;</a:t>
            </a:r>
          </a:p>
          <a:p>
            <a:endParaRPr lang="en-CA" dirty="0" smtClean="0"/>
          </a:p>
          <a:p>
            <a:r>
              <a:rPr lang="en-CA" dirty="0" smtClean="0"/>
              <a:t>A practicum or internship: 5-week </a:t>
            </a:r>
            <a:r>
              <a:rPr lang="en-CA" dirty="0"/>
              <a:t>practicum </a:t>
            </a:r>
            <a:r>
              <a:rPr lang="en-CA" dirty="0" smtClean="0"/>
              <a:t>or “on </a:t>
            </a:r>
            <a:r>
              <a:rPr lang="en-CA" dirty="0"/>
              <a:t>the job training in the ‘real’ world</a:t>
            </a:r>
            <a:r>
              <a:rPr lang="en-CA" dirty="0" smtClean="0"/>
              <a:t>.”</a:t>
            </a:r>
          </a:p>
          <a:p>
            <a:endParaRPr lang="en-CA" dirty="0" smtClean="0"/>
          </a:p>
          <a:p>
            <a:r>
              <a:rPr lang="en-CA" dirty="0" smtClean="0"/>
              <a:t>Theoretical </a:t>
            </a:r>
            <a:r>
              <a:rPr lang="en-CA" dirty="0"/>
              <a:t>courses: </a:t>
            </a:r>
            <a:r>
              <a:rPr lang="en-CA" dirty="0" smtClean="0"/>
              <a:t>comparative </a:t>
            </a:r>
            <a:r>
              <a:rPr lang="en-CA" dirty="0"/>
              <a:t>stylistics (how language pairs compare with each other</a:t>
            </a:r>
            <a:r>
              <a:rPr lang="en-CA" dirty="0" smtClean="0"/>
              <a:t>), </a:t>
            </a:r>
            <a:r>
              <a:rPr lang="en-CA" dirty="0"/>
              <a:t>in translation theories (how traditions, cultures, discourses and linguistics affect texts and their production</a:t>
            </a:r>
            <a:r>
              <a:rPr lang="en-CA" dirty="0" smtClean="0"/>
              <a:t>).</a:t>
            </a:r>
            <a:endParaRPr lang="en-CA" dirty="0"/>
          </a:p>
          <a:p>
            <a:endParaRPr lang="en-CA" dirty="0"/>
          </a:p>
          <a:p>
            <a:pPr lvl="0"/>
            <a:endParaRPr lang="en-CA" dirty="0"/>
          </a:p>
          <a:p>
            <a:endParaRPr lang="en-CA" dirty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36127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Basic Principles 3: Teachers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 smtClean="0"/>
              <a:t>Teachers: </a:t>
            </a:r>
          </a:p>
          <a:p>
            <a:pPr lvl="0"/>
            <a:r>
              <a:rPr lang="en-CA" dirty="0" smtClean="0"/>
              <a:t>Professors: who train students to translate into their own A language and are often practising translators</a:t>
            </a:r>
            <a:r>
              <a:rPr lang="en-CA" dirty="0"/>
              <a:t>;</a:t>
            </a:r>
            <a:endParaRPr lang="en-CA" dirty="0" smtClean="0"/>
          </a:p>
          <a:p>
            <a:pPr lvl="0"/>
            <a:endParaRPr lang="en-CA" dirty="0"/>
          </a:p>
          <a:p>
            <a:pPr lvl="0"/>
            <a:r>
              <a:rPr lang="en-CA" dirty="0"/>
              <a:t>P</a:t>
            </a:r>
            <a:r>
              <a:rPr lang="en-CA" dirty="0" smtClean="0"/>
              <a:t>art-time teachers: </a:t>
            </a:r>
            <a:r>
              <a:rPr lang="en-CA" dirty="0"/>
              <a:t>who are </a:t>
            </a:r>
            <a:r>
              <a:rPr lang="en-CA" dirty="0" smtClean="0"/>
              <a:t>working or recently </a:t>
            </a:r>
            <a:r>
              <a:rPr lang="en-CA" dirty="0"/>
              <a:t>retired </a:t>
            </a:r>
            <a:r>
              <a:rPr lang="en-CA" dirty="0" smtClean="0"/>
              <a:t>translators, and who also work into the own A language;</a:t>
            </a:r>
          </a:p>
          <a:p>
            <a:pPr lvl="0"/>
            <a:endParaRPr lang="en-CA" dirty="0"/>
          </a:p>
          <a:p>
            <a:pPr lvl="0"/>
            <a:r>
              <a:rPr lang="en-CA" dirty="0" smtClean="0"/>
              <a:t>Practicum supervisors, </a:t>
            </a:r>
            <a:r>
              <a:rPr lang="en-CA" dirty="0" err="1" smtClean="0"/>
              <a:t>revisors</a:t>
            </a:r>
            <a:r>
              <a:rPr lang="en-CA" dirty="0" smtClean="0"/>
              <a:t>: who train students on the job.</a:t>
            </a:r>
            <a:endParaRPr lang="en-CA" dirty="0"/>
          </a:p>
          <a:p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030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Curriculum: over four years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First Year: general courses and 4 required courses of Faculty of Arts (Philosophy, and English or French);</a:t>
            </a:r>
          </a:p>
          <a:p>
            <a:endParaRPr lang="en-CA" dirty="0"/>
          </a:p>
          <a:p>
            <a:r>
              <a:rPr lang="en-CA" dirty="0" smtClean="0"/>
              <a:t>Second Year: 8 Translation Courses and 2 options</a:t>
            </a:r>
          </a:p>
          <a:p>
            <a:endParaRPr lang="en-CA" dirty="0"/>
          </a:p>
          <a:p>
            <a:r>
              <a:rPr lang="en-CA" dirty="0" smtClean="0"/>
              <a:t>Third Year: 7 Translation Courses and 3 options</a:t>
            </a:r>
          </a:p>
          <a:p>
            <a:endParaRPr lang="en-CA" dirty="0"/>
          </a:p>
          <a:p>
            <a:r>
              <a:rPr lang="en-CA" dirty="0" smtClean="0"/>
              <a:t>Fourth Year: 5 Translation Courses and 5 options</a:t>
            </a:r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Click View then Header and Footer to change this footer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564266"/>
      </p:ext>
    </p:extLst>
  </p:cSld>
  <p:clrMapOvr>
    <a:masterClrMapping/>
  </p:clrMapOvr>
</p:sld>
</file>

<file path=ppt/theme/theme1.xml><?xml version="1.0" encoding="utf-8"?>
<a:theme xmlns:a="http://schemas.openxmlformats.org/drawingml/2006/main" name="uOttawa_PPT_FINALtest2">
  <a:themeElements>
    <a:clrScheme name="Garne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Garnet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pitchFamily="-110" charset="0"/>
          </a:defRPr>
        </a:defPPr>
      </a:lstStyle>
    </a:lnDef>
  </a:objectDefaults>
  <a:extraClrSchemeLst>
    <a:extraClrScheme>
      <a:clrScheme name="Garne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arne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arne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</TotalTime>
  <Words>795</Words>
  <Application>Microsoft Office PowerPoint</Application>
  <PresentationFormat>On-screen Show (4:3)</PresentationFormat>
  <Paragraphs>138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uOttawa_PPT_FINALtest2</vt:lpstr>
      <vt:lpstr>Translator Training at University of Ottawa </vt:lpstr>
      <vt:lpstr>Programs</vt:lpstr>
      <vt:lpstr>Location</vt:lpstr>
      <vt:lpstr>Structure of the BA Program: Ottawa</vt:lpstr>
      <vt:lpstr>Candidates for BA in Translation</vt:lpstr>
      <vt:lpstr>Basic Principles for Translator Training 1 : Languages</vt:lpstr>
      <vt:lpstr>Basic Principles 2: Training</vt:lpstr>
      <vt:lpstr>Basic Principles 3: Teachers</vt:lpstr>
      <vt:lpstr>Curriculum: over four years</vt:lpstr>
      <vt:lpstr>Second Year</vt:lpstr>
      <vt:lpstr>Third Year</vt:lpstr>
      <vt:lpstr>Fourth Year</vt:lpstr>
      <vt:lpstr>“C” Language: (Spanish)</vt:lpstr>
      <vt:lpstr>Optional Courses</vt:lpstr>
      <vt:lpstr>Course Outlines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France Surprenant-Kyte</dc:creator>
  <cp:lastModifiedBy>nandika</cp:lastModifiedBy>
  <cp:revision>11</cp:revision>
  <dcterms:created xsi:type="dcterms:W3CDTF">2010-02-26T18:49:55Z</dcterms:created>
  <dcterms:modified xsi:type="dcterms:W3CDTF">2012-12-13T10:19:41Z</dcterms:modified>
</cp:coreProperties>
</file>