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7" r:id="rId2"/>
  </p:sldMasterIdLst>
  <p:notesMasterIdLst>
    <p:notesMasterId r:id="rId35"/>
  </p:notesMasterIdLst>
  <p:handoutMasterIdLst>
    <p:handoutMasterId r:id="rId36"/>
  </p:handoutMasterIdLst>
  <p:sldIdLst>
    <p:sldId id="272" r:id="rId3"/>
    <p:sldId id="378" r:id="rId4"/>
    <p:sldId id="385" r:id="rId5"/>
    <p:sldId id="349" r:id="rId6"/>
    <p:sldId id="386" r:id="rId7"/>
    <p:sldId id="387" r:id="rId8"/>
    <p:sldId id="388" r:id="rId9"/>
    <p:sldId id="389" r:id="rId10"/>
    <p:sldId id="379" r:id="rId11"/>
    <p:sldId id="380" r:id="rId12"/>
    <p:sldId id="383" r:id="rId13"/>
    <p:sldId id="381" r:id="rId14"/>
    <p:sldId id="376" r:id="rId15"/>
    <p:sldId id="377" r:id="rId16"/>
    <p:sldId id="355" r:id="rId17"/>
    <p:sldId id="372" r:id="rId18"/>
    <p:sldId id="370" r:id="rId19"/>
    <p:sldId id="369" r:id="rId20"/>
    <p:sldId id="289" r:id="rId21"/>
    <p:sldId id="371" r:id="rId22"/>
    <p:sldId id="361" r:id="rId23"/>
    <p:sldId id="373" r:id="rId24"/>
    <p:sldId id="366" r:id="rId25"/>
    <p:sldId id="362" r:id="rId26"/>
    <p:sldId id="363" r:id="rId27"/>
    <p:sldId id="374" r:id="rId28"/>
    <p:sldId id="375" r:id="rId29"/>
    <p:sldId id="354" r:id="rId30"/>
    <p:sldId id="368" r:id="rId31"/>
    <p:sldId id="360" r:id="rId32"/>
    <p:sldId id="353" r:id="rId33"/>
    <p:sldId id="390" r:id="rId34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70"/>
    <a:srgbClr val="F2B800"/>
    <a:srgbClr val="091743"/>
    <a:srgbClr val="0033CC"/>
    <a:srgbClr val="FFFF00"/>
    <a:srgbClr val="CCFFFF"/>
    <a:srgbClr val="F82E06"/>
    <a:srgbClr val="B1B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8236" autoAdjust="0"/>
  </p:normalViewPr>
  <p:slideViewPr>
    <p:cSldViewPr snapToGrid="0">
      <p:cViewPr>
        <p:scale>
          <a:sx n="80" d="100"/>
          <a:sy n="80" d="100"/>
        </p:scale>
        <p:origin x="-930" y="3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-2022" y="-114"/>
      </p:cViewPr>
      <p:guideLst>
        <p:guide orient="horz" pos="3108"/>
        <p:guide pos="212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547619047619"/>
          <c:y val="2.6378896882494004E-2"/>
          <c:w val="0.8571428571428571"/>
          <c:h val="0.772182254196642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square"/>
            <c:size val="5"/>
            <c:spPr>
              <a:noFill/>
              <a:ln w="7614">
                <a:noFill/>
              </a:ln>
            </c:spPr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200</c:v>
                </c:pt>
                <c:pt idx="38">
                  <c:v>1000</c:v>
                </c:pt>
                <c:pt idx="39">
                  <c:v>8000</c:v>
                </c:pt>
                <c:pt idx="40">
                  <c:v>29000</c:v>
                </c:pt>
                <c:pt idx="41">
                  <c:v>15000</c:v>
                </c:pt>
                <c:pt idx="42">
                  <c:v>10500</c:v>
                </c:pt>
                <c:pt idx="43">
                  <c:v>6000</c:v>
                </c:pt>
                <c:pt idx="44">
                  <c:v>4000</c:v>
                </c:pt>
                <c:pt idx="45">
                  <c:v>2000</c:v>
                </c:pt>
                <c:pt idx="46">
                  <c:v>1000</c:v>
                </c:pt>
                <c:pt idx="47">
                  <c:v>500</c:v>
                </c:pt>
                <c:pt idx="48">
                  <c:v>50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0152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</c:numCache>
            </c:numRef>
          </c:cat>
          <c:val>
            <c:numRef>
              <c:f>Sheet1!$C$2:$C$53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0152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</c:numCache>
            </c:numRef>
          </c:cat>
          <c:val>
            <c:numRef>
              <c:f>Sheet1!$D$2:$D$53</c:f>
              <c:numCache>
                <c:formatCode>General</c:formatCode>
                <c:ptCount val="5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65632"/>
        <c:axId val="72193920"/>
      </c:lineChart>
      <c:catAx>
        <c:axId val="7216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3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Years AD</a:t>
                </a:r>
              </a:p>
            </c:rich>
          </c:tx>
          <c:layout>
            <c:manualLayout>
              <c:xMode val="edge"/>
              <c:yMode val="edge"/>
              <c:x val="0.44940476190476192"/>
              <c:y val="0.87050359712230219"/>
            </c:manualLayout>
          </c:layout>
          <c:overlay val="0"/>
          <c:spPr>
            <a:noFill/>
            <a:ln w="20305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5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193920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72193920"/>
        <c:scaling>
          <c:orientation val="minMax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43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Production</a:t>
                </a:r>
              </a:p>
            </c:rich>
          </c:tx>
          <c:layout>
            <c:manualLayout>
              <c:xMode val="edge"/>
              <c:yMode val="edge"/>
              <c:x val="1.636904761904762E-2"/>
              <c:y val="0.24700239808153476"/>
            </c:manualLayout>
          </c:layout>
          <c:overlay val="0"/>
          <c:spPr>
            <a:noFill/>
            <a:ln w="20305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72165632"/>
        <c:crosses val="autoZero"/>
        <c:crossBetween val="midCat"/>
      </c:valAx>
      <c:spPr>
        <a:solidFill>
          <a:schemeClr val="accent3">
            <a:lumMod val="20000"/>
            <a:lumOff val="80000"/>
          </a:schemeClr>
        </a:solidFill>
        <a:ln w="1015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523D2D-099B-42CA-8426-C34A618F2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BC2A68-7654-4B0B-B1A4-72B218AE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0413" y="773113"/>
            <a:ext cx="5253037" cy="363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29" y="4718946"/>
            <a:ext cx="4950205" cy="44102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0" tIns="46106" rIns="92210" bIns="461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39775"/>
            <a:ext cx="5340350" cy="369887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58825" y="773113"/>
            <a:ext cx="5251450" cy="3636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29" y="4718946"/>
            <a:ext cx="4948592" cy="44086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0" tIns="46106" rIns="92210" bIns="461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58825" y="773113"/>
            <a:ext cx="5251450" cy="3636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29" y="4718946"/>
            <a:ext cx="4948592" cy="44086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10" tIns="46106" rIns="92210" bIns="461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Cairn India Corporate Presentation – July 2009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651E2-AC6C-4C0C-8FA5-5BE2AA313B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1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0593-1CB0-4C32-BCFF-DE59CDACDC5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5B73C-CF8B-4E6F-BB3F-99C888A614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0593-1CB0-4C32-BCFF-DE59CDACDC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80593-1CB0-4C32-BCFF-DE59CDACDC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airn India powerpo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906000" cy="6858000"/>
          </a:xfrm>
          <a:prstGeom prst="rect">
            <a:avLst/>
          </a:prstGeom>
          <a:solidFill>
            <a:srgbClr val="183F8E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" name="Picture 21" descr="CRN 0000 Logo ViS12 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2362200"/>
            <a:ext cx="24193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495300" y="3886200"/>
            <a:ext cx="8915400" cy="609600"/>
          </a:xfrm>
        </p:spPr>
        <p:txBody>
          <a:bodyPr anchor="t"/>
          <a:lstStyle>
            <a:lvl1pPr algn="ctr">
              <a:defRPr sz="28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572000"/>
            <a:ext cx="6934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0"/>
            <a:ext cx="5695950" cy="360363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  <p:sp>
        <p:nvSpPr>
          <p:cNvPr id="8" name="Rectangle 3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981200" y="5105400"/>
            <a:ext cx="594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1">
                <a:solidFill>
                  <a:srgbClr val="FFFFFF"/>
                </a:solidFill>
                <a:ea typeface="Osaka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67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275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  <p:extLst>
      <p:ext uri="{BB962C8B-B14F-4D97-AF65-F5344CB8AC3E}">
        <p14:creationId xmlns:p14="http://schemas.microsoft.com/office/powerpoint/2010/main" val="5423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  <p:extLst>
      <p:ext uri="{BB962C8B-B14F-4D97-AF65-F5344CB8AC3E}">
        <p14:creationId xmlns:p14="http://schemas.microsoft.com/office/powerpoint/2010/main" val="361119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  <p:extLst>
      <p:ext uri="{BB962C8B-B14F-4D97-AF65-F5344CB8AC3E}">
        <p14:creationId xmlns:p14="http://schemas.microsoft.com/office/powerpoint/2010/main" val="203175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  <p:extLst>
      <p:ext uri="{BB962C8B-B14F-4D97-AF65-F5344CB8AC3E}">
        <p14:creationId xmlns:p14="http://schemas.microsoft.com/office/powerpoint/2010/main" val="24038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275" y="1619250"/>
            <a:ext cx="4257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airn India powerpo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906000" cy="6858000"/>
          </a:xfrm>
          <a:prstGeom prst="rect">
            <a:avLst/>
          </a:prstGeom>
          <a:solidFill>
            <a:srgbClr val="183F8E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21" descr="CRN 0000 Logo ViS12 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2362200"/>
            <a:ext cx="24193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0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495300" y="3886200"/>
            <a:ext cx="8915400" cy="609600"/>
          </a:xfrm>
        </p:spPr>
        <p:txBody>
          <a:bodyPr anchor="t"/>
          <a:lstStyle>
            <a:lvl1pPr algn="ctr">
              <a:defRPr sz="28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572000"/>
            <a:ext cx="6934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0"/>
            <a:ext cx="5695950" cy="360363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  <p:sp>
        <p:nvSpPr>
          <p:cNvPr id="8" name="Rectangle 31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981200" y="5105400"/>
            <a:ext cx="5943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1">
                <a:solidFill>
                  <a:srgbClr val="FFFFFF"/>
                </a:solidFill>
                <a:ea typeface="Osaka" pitchFamily="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75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2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358775"/>
            <a:ext cx="9906000" cy="971550"/>
          </a:xfrm>
          <a:prstGeom prst="rect">
            <a:avLst/>
          </a:prstGeom>
          <a:solidFill>
            <a:srgbClr val="0F25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98475"/>
            <a:ext cx="7340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altLang="ja-JP" smtClean="0"/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19250"/>
            <a:ext cx="8667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4200" y="0"/>
            <a:ext cx="5673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FFFFFF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  <p:pic>
        <p:nvPicPr>
          <p:cNvPr id="1031" name="Picture 24" descr="CRN 0000 Logo ViS12 WHITE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50" y="522288"/>
            <a:ext cx="12049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890000" y="6261100"/>
            <a:ext cx="660400" cy="431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fld id="{033B8384-88B4-4CD7-9104-3D7AAD350D68}" type="slidenum">
              <a:rPr lang="en-GB" sz="2200" b="1" kern="0" smtClean="0">
                <a:solidFill>
                  <a:srgbClr val="0F2570"/>
                </a:solidFill>
                <a:latin typeface="+mn-lt"/>
              </a:rPr>
              <a:pPr marL="342900" indent="-342900" eaLnBrk="0" hangingPunct="0">
                <a:spcBef>
                  <a:spcPct val="20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GB" sz="2200" b="1" kern="0" dirty="0">
              <a:solidFill>
                <a:srgbClr val="0F257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rgbClr val="0F25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F25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F25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F25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F257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358775"/>
            <a:ext cx="9906000" cy="971550"/>
          </a:xfrm>
          <a:prstGeom prst="rect">
            <a:avLst/>
          </a:prstGeom>
          <a:solidFill>
            <a:srgbClr val="0F257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360363"/>
          </a:xfrm>
          <a:prstGeom prst="rect">
            <a:avLst/>
          </a:prstGeom>
          <a:solidFill>
            <a:srgbClr val="9C9D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98475"/>
            <a:ext cx="7340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altLang="ja-JP" smtClean="0"/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1619250"/>
            <a:ext cx="8667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4200" y="0"/>
            <a:ext cx="5673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FFFFFF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r>
              <a:rPr lang="en-US"/>
              <a:t>Cairn India – Technology Programme Strategy</a:t>
            </a:r>
          </a:p>
        </p:txBody>
      </p:sp>
      <p:pic>
        <p:nvPicPr>
          <p:cNvPr id="1031" name="Picture 24" descr="CRN 0000 Logo ViS12 WHITE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50" y="522288"/>
            <a:ext cx="12049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890000" y="6261100"/>
            <a:ext cx="660400" cy="4318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fld id="{033B8384-88B4-4CD7-9104-3D7AAD350D68}" type="slidenum">
              <a:rPr lang="en-GB" sz="2200" b="1" kern="0" smtClean="0">
                <a:solidFill>
                  <a:srgbClr val="0F2570"/>
                </a:solidFill>
                <a:latin typeface="Arial"/>
              </a:rPr>
              <a:pPr marL="342900" indent="-342900" eaLnBrk="0" hangingPunct="0">
                <a:spcBef>
                  <a:spcPct val="20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GB" sz="2200" b="1" kern="0" dirty="0">
              <a:solidFill>
                <a:srgbClr val="0F25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58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b="1">
          <a:solidFill>
            <a:srgbClr val="0F25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F25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F25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F25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F257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F25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4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3660900"/>
            <a:ext cx="8915400" cy="1006103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The Petroleum Industry: Global Perspectives and National Prospects in Sri Lanka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A random wander through strategies for success in the Global E&amp;P Village</a:t>
            </a:r>
            <a:endParaRPr lang="en-GB" sz="1800" dirty="0" smtClean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825" y="4664569"/>
            <a:ext cx="72517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Stuart Burley</a:t>
            </a:r>
          </a:p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stuart.burley@cairnindia.com</a:t>
            </a:r>
          </a:p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Head of Geosciences, Cairn India</a:t>
            </a:r>
          </a:p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Professor of Petroleum Geology at the University of </a:t>
            </a:r>
            <a:r>
              <a:rPr lang="en-US" sz="1400" dirty="0" err="1" smtClean="0">
                <a:solidFill>
                  <a:schemeClr val="bg1"/>
                </a:solidFill>
              </a:rPr>
              <a:t>Keele</a:t>
            </a:r>
            <a:r>
              <a:rPr lang="en-US" sz="1400" dirty="0" smtClean="0">
                <a:solidFill>
                  <a:schemeClr val="bg1"/>
                </a:solidFill>
              </a:rPr>
              <a:t>, UK</a:t>
            </a:r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2020041" y="5939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4" y="450974"/>
            <a:ext cx="7340600" cy="652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We have reached ‘Peak Oil’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Conventional oil &amp; </a:t>
            </a:r>
            <a:r>
              <a:rPr lang="en-US" sz="1800" dirty="0">
                <a:solidFill>
                  <a:srgbClr val="FFFF00"/>
                </a:solidFill>
              </a:rPr>
              <a:t>g</a:t>
            </a:r>
            <a:r>
              <a:rPr lang="en-US" sz="1800" dirty="0" smtClean="0">
                <a:solidFill>
                  <a:srgbClr val="FFFF00"/>
                </a:solidFill>
              </a:rPr>
              <a:t>as </a:t>
            </a:r>
            <a:r>
              <a:rPr lang="en-US" sz="1800" dirty="0">
                <a:solidFill>
                  <a:srgbClr val="FFFF00"/>
                </a:solidFill>
              </a:rPr>
              <a:t>d</a:t>
            </a:r>
            <a:r>
              <a:rPr lang="en-US" sz="1800" dirty="0" smtClean="0">
                <a:solidFill>
                  <a:srgbClr val="FFFF00"/>
                </a:solidFill>
              </a:rPr>
              <a:t>iscovery </a:t>
            </a:r>
            <a:r>
              <a:rPr lang="en-US" sz="1800" dirty="0">
                <a:solidFill>
                  <a:srgbClr val="FFFF00"/>
                </a:solidFill>
              </a:rPr>
              <a:t>r</a:t>
            </a:r>
            <a:r>
              <a:rPr lang="en-US" sz="1800" dirty="0" smtClean="0">
                <a:solidFill>
                  <a:srgbClr val="FFFF00"/>
                </a:solidFill>
              </a:rPr>
              <a:t>ate </a:t>
            </a:r>
            <a:r>
              <a:rPr lang="en-US" sz="1800" dirty="0">
                <a:solidFill>
                  <a:srgbClr val="FFFF00"/>
                </a:solidFill>
              </a:rPr>
              <a:t>p</a:t>
            </a:r>
            <a:r>
              <a:rPr lang="en-US" sz="1800" dirty="0" smtClean="0">
                <a:solidFill>
                  <a:srgbClr val="FFFF00"/>
                </a:solidFill>
              </a:rPr>
              <a:t>eaked </a:t>
            </a:r>
            <a:r>
              <a:rPr lang="en-US" sz="1800" dirty="0">
                <a:solidFill>
                  <a:srgbClr val="FFFF00"/>
                </a:solidFill>
              </a:rPr>
              <a:t>d</a:t>
            </a:r>
            <a:r>
              <a:rPr lang="en-US" sz="1800" dirty="0" smtClean="0">
                <a:solidFill>
                  <a:srgbClr val="FFFF00"/>
                </a:solidFill>
              </a:rPr>
              <a:t>ecades </a:t>
            </a:r>
            <a:r>
              <a:rPr lang="en-US" sz="1800" dirty="0">
                <a:solidFill>
                  <a:srgbClr val="FFFF00"/>
                </a:solidFill>
              </a:rPr>
              <a:t>a</a:t>
            </a:r>
            <a:r>
              <a:rPr lang="en-US" sz="1800" dirty="0" smtClean="0">
                <a:solidFill>
                  <a:srgbClr val="FFFF00"/>
                </a:solidFill>
              </a:rPr>
              <a:t>go....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9766" t="35419" r="15403" b="4419"/>
          <a:stretch>
            <a:fillRect/>
          </a:stretch>
        </p:blipFill>
        <p:spPr bwMode="auto">
          <a:xfrm>
            <a:off x="369454" y="1456703"/>
            <a:ext cx="9079346" cy="412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2647" y="5705600"/>
            <a:ext cx="9295114" cy="968332"/>
          </a:xfrm>
        </p:spPr>
        <p:txBody>
          <a:bodyPr/>
          <a:lstStyle/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This is a mature business</a:t>
            </a:r>
          </a:p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Technology is now a key driver of finding more hydrocarbons</a:t>
            </a:r>
          </a:p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Deeper, tighter, smaller, harder……………..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6454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3" y="450974"/>
            <a:ext cx="8191666" cy="8078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We have reached ‘Peak Oil’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Most discoveries since 1990 dominated by National Oil Companies....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4818" name="Picture 2" descr="D:\Presentations\Technology\Innovation &amp; Collaboration\2011-10-14_16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1602543"/>
            <a:ext cx="8740240" cy="45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2508" y="6228114"/>
            <a:ext cx="9295114" cy="445818"/>
          </a:xfrm>
        </p:spPr>
        <p:txBody>
          <a:bodyPr/>
          <a:lstStyle/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This is simply protecting national interests……..through access to acreage</a:t>
            </a:r>
          </a:p>
        </p:txBody>
      </p:sp>
    </p:spTree>
    <p:extLst>
      <p:ext uri="{BB962C8B-B14F-4D97-AF65-F5344CB8AC3E}">
        <p14:creationId xmlns:p14="http://schemas.microsoft.com/office/powerpoint/2010/main" val="9333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456910"/>
            <a:ext cx="8329612" cy="652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Exploration is a risky business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>
                <a:solidFill>
                  <a:srgbClr val="FFFF00"/>
                </a:solidFill>
              </a:rPr>
              <a:t>Most  </a:t>
            </a:r>
            <a:r>
              <a:rPr lang="en-US" sz="1800" dirty="0" smtClean="0">
                <a:solidFill>
                  <a:srgbClr val="FFFF00"/>
                </a:solidFill>
              </a:rPr>
              <a:t>wells drilled do not find any oil or gas !</a:t>
            </a:r>
            <a:endParaRPr lang="en-US" sz="2400" dirty="0">
              <a:latin typeface="Candara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467419" y="1367256"/>
            <a:ext cx="8274799" cy="4620061"/>
            <a:chOff x="453565" y="1541416"/>
            <a:chExt cx="7658100" cy="4620061"/>
          </a:xfrm>
        </p:grpSpPr>
        <p:pic>
          <p:nvPicPr>
            <p:cNvPr id="5" name="graphDiagram" descr="https://edin.ihsenergy.com/edingis/servlet/com.ihsenergy.modules.appl.graphs.ServletGraph?action=WELNFWGENCONTENTDECADESTACKED&amp;pnSessionId=411461593797&amp;pvSubjectArea=WEL&amp;pvReportType=EDINGRAPH&amp;pv2D3D=2D&amp;pvWidthHeight=650500&amp;pvLabels=N&amp;pvBg=WHITE&amp;pvMessage1=Total%20Wells%20704930&amp;pvTarget=image&amp;pvReportName=WELNFWGENCONTENTDECADESTACKED&amp;pvCustomisedQuery=&amp;pvUseBrowseList=N&amp;pvStartYear=&amp;pvEndYear=&amp;pvStartWeek=&amp;pvEndWeek=&amp;graphDescription=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059" b="12353"/>
            <a:stretch/>
          </p:blipFill>
          <p:spPr bwMode="auto">
            <a:xfrm>
              <a:off x="453565" y="1541416"/>
              <a:ext cx="7658100" cy="4258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825716" y="4295955"/>
              <a:ext cx="384048" cy="8108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3220" y="4462732"/>
              <a:ext cx="384048" cy="6441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93144" y="4462732"/>
              <a:ext cx="384048" cy="6441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99735" y="4693200"/>
              <a:ext cx="384048" cy="4140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21237" y="4802038"/>
              <a:ext cx="385313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71642" y="4198188"/>
              <a:ext cx="384048" cy="9086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49659" y="5049328"/>
              <a:ext cx="384048" cy="575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9455" y="5075207"/>
              <a:ext cx="384048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0550" y="3367669"/>
              <a:ext cx="384048" cy="9282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43221" y="3269902"/>
              <a:ext cx="384048" cy="11928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1643" y="1959429"/>
              <a:ext cx="384048" cy="22387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0903" y="2507280"/>
              <a:ext cx="384048" cy="19554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9735" y="2737710"/>
              <a:ext cx="384048" cy="19636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24697" y="3574943"/>
              <a:ext cx="384048" cy="12270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49659" y="4734770"/>
              <a:ext cx="384048" cy="313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69455" y="4888390"/>
              <a:ext cx="384048" cy="1867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86424" y="5093821"/>
              <a:ext cx="384048" cy="182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8892" y="5100694"/>
              <a:ext cx="384048" cy="9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86619" y="4954439"/>
              <a:ext cx="384048" cy="1396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8892" y="5052455"/>
              <a:ext cx="384048" cy="482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30696" y="5066087"/>
              <a:ext cx="384048" cy="496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29186" y="5103841"/>
              <a:ext cx="384048" cy="91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20550" y="3036277"/>
              <a:ext cx="384048" cy="3313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43220" y="2968140"/>
              <a:ext cx="384048" cy="3017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871643" y="1777585"/>
              <a:ext cx="384048" cy="1818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80081" y="2276850"/>
              <a:ext cx="384048" cy="2304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99735" y="2508396"/>
              <a:ext cx="384048" cy="2377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24697" y="3467405"/>
              <a:ext cx="384048" cy="1075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49659" y="4687281"/>
              <a:ext cx="38404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9455" y="4851218"/>
              <a:ext cx="384048" cy="365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86424" y="4928540"/>
              <a:ext cx="384048" cy="27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8892" y="5033620"/>
              <a:ext cx="384048" cy="182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30696" y="5051640"/>
              <a:ext cx="384048" cy="9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026" y="5033620"/>
              <a:ext cx="384048" cy="82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03508" y="4928540"/>
              <a:ext cx="384048" cy="105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03026" y="4846758"/>
              <a:ext cx="384048" cy="91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48865" y="5868092"/>
              <a:ext cx="384048" cy="2304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95875" y="5868092"/>
              <a:ext cx="384048" cy="2304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1377" y="5884478"/>
              <a:ext cx="384048" cy="2304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79923" y="5860712"/>
              <a:ext cx="1059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Oil/Gas well</a:t>
              </a:r>
              <a:endParaRPr lang="en-US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19365" y="5858833"/>
              <a:ext cx="774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Dry well</a:t>
              </a:r>
              <a:endParaRPr lang="en-US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89448" y="5884478"/>
              <a:ext cx="878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Unknown</a:t>
              </a:r>
              <a:endParaRPr lang="en-US" sz="1200" b="1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03508" y="3119021"/>
              <a:ext cx="384048" cy="1732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 rot="5400000">
              <a:off x="6911430" y="3872876"/>
              <a:ext cx="1188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2012-2019/?</a:t>
              </a:r>
              <a:endParaRPr lang="en-US" sz="14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44282" y="6009732"/>
            <a:ext cx="902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l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Candara" pitchFamily="34" charset="0"/>
              </a:rPr>
              <a:t>The majority </a:t>
            </a:r>
            <a:r>
              <a:rPr lang="en-US" sz="2000" b="1" dirty="0">
                <a:solidFill>
                  <a:srgbClr val="000099"/>
                </a:solidFill>
                <a:latin typeface="Candara" pitchFamily="34" charset="0"/>
              </a:rPr>
              <a:t>of </a:t>
            </a:r>
            <a:r>
              <a:rPr lang="en-US" sz="2000" b="1" dirty="0" smtClean="0">
                <a:solidFill>
                  <a:srgbClr val="000099"/>
                </a:solidFill>
                <a:latin typeface="Candara" pitchFamily="34" charset="0"/>
              </a:rPr>
              <a:t>wells (about 80</a:t>
            </a:r>
            <a:r>
              <a:rPr lang="en-US" sz="2000" b="1" dirty="0">
                <a:solidFill>
                  <a:srgbClr val="000099"/>
                </a:solidFill>
                <a:latin typeface="Candara" pitchFamily="34" charset="0"/>
              </a:rPr>
              <a:t>%) </a:t>
            </a:r>
            <a:r>
              <a:rPr lang="en-US" sz="2000" b="1" dirty="0" smtClean="0">
                <a:solidFill>
                  <a:srgbClr val="000099"/>
                </a:solidFill>
                <a:latin typeface="Candara" pitchFamily="34" charset="0"/>
              </a:rPr>
              <a:t>are dry (unsuccessful) – 1 in 5 success rate</a:t>
            </a:r>
            <a:endParaRPr lang="en-US" sz="2000" b="1" dirty="0">
              <a:solidFill>
                <a:srgbClr val="000099"/>
              </a:solidFill>
              <a:latin typeface="Candara" pitchFamily="34" charset="0"/>
            </a:endParaRPr>
          </a:p>
          <a:p>
            <a:pPr marL="344488" indent="-344488" algn="l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99"/>
                </a:solidFill>
                <a:latin typeface="Candara" pitchFamily="34" charset="0"/>
              </a:rPr>
              <a:t>Chance of success is much lower in frontier areas</a:t>
            </a:r>
            <a:endParaRPr lang="en-US" sz="20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4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71476"/>
            <a:ext cx="8153400" cy="914400"/>
          </a:xfrm>
        </p:spPr>
        <p:txBody>
          <a:bodyPr/>
          <a:lstStyle/>
          <a:p>
            <a:r>
              <a:rPr lang="en-US" sz="2400" dirty="0" smtClean="0"/>
              <a:t>The future is here now – the rise of </a:t>
            </a:r>
            <a:r>
              <a:rPr lang="en-US" sz="2400" dirty="0" err="1" smtClean="0"/>
              <a:t>unconventionals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Yet to find assessments 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932613" y="566420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smtClean="0">
                <a:solidFill>
                  <a:srgbClr val="FFFFFF"/>
                </a:solidFill>
              </a:rPr>
              <a:t>Impact</a:t>
            </a:r>
            <a:endParaRPr lang="en-GB" sz="2000" kern="0" smtClean="0">
              <a:solidFill>
                <a:srgbClr val="FFFFFF"/>
              </a:solidFill>
            </a:endParaRPr>
          </a:p>
        </p:txBody>
      </p:sp>
      <p:pic>
        <p:nvPicPr>
          <p:cNvPr id="26625" name="Picture 1" descr="C:\Documents and Settings\bstuart\Desktop\resour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9149"/>
            <a:ext cx="6685808" cy="3495675"/>
          </a:xfrm>
          <a:prstGeom prst="rect">
            <a:avLst/>
          </a:prstGeom>
          <a:noFill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084694" y="4156364"/>
          <a:ext cx="2821306" cy="270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Bitmap Image" r:id="rId4" imgW="7182853" imgH="4723810" progId="PBrush">
                  <p:embed/>
                </p:oleObj>
              </mc:Choice>
              <mc:Fallback>
                <p:oleObj name="Bitmap Image" r:id="rId4" imgW="7182853" imgH="47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922" r="12885" b="3226"/>
                      <a:stretch>
                        <a:fillRect/>
                      </a:stretch>
                    </p:blipFill>
                    <p:spPr bwMode="auto">
                      <a:xfrm>
                        <a:off x="7084694" y="4156364"/>
                        <a:ext cx="2821306" cy="2701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5190506" y="1534702"/>
            <a:ext cx="43928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Current state of E&amp;P play:</a:t>
            </a:r>
            <a:endParaRPr lang="en-US" dirty="0" smtClean="0">
              <a:solidFill>
                <a:prstClr val="black"/>
              </a:solidFill>
            </a:endParaRP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246 global basins</a:t>
            </a: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76 Basins studied using full play analysis</a:t>
            </a: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56 Basins for Unconventional Gas</a:t>
            </a: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23 Basins for Coal Bed Methane</a:t>
            </a: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“Global” review of Heavy Oil</a:t>
            </a:r>
          </a:p>
          <a:p>
            <a:pPr marL="903288" indent="-36830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“Global” review of Light Tight Oil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4647" y="4903274"/>
            <a:ext cx="6933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The stone age did not end because the World ran out of stones</a:t>
            </a:r>
          </a:p>
          <a:p>
            <a:pPr marL="273050" indent="-273050">
              <a:buFont typeface="Wingdings" pitchFamily="2" charset="2"/>
              <a:buChar char="Ø"/>
            </a:pPr>
            <a:endParaRPr lang="en-US" i="1" dirty="0" smtClean="0">
              <a:solidFill>
                <a:srgbClr val="002060"/>
              </a:solidFill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Overlay of economics,  and sustainability on Yet to Find volumes  stronger than ever before</a:t>
            </a:r>
          </a:p>
          <a:p>
            <a:pPr marL="273050" indent="-273050">
              <a:buFont typeface="Wingdings" pitchFamily="2" charset="2"/>
              <a:buChar char="Ø"/>
            </a:pPr>
            <a:endParaRPr lang="en-US" i="1" dirty="0">
              <a:solidFill>
                <a:srgbClr val="002060"/>
              </a:solidFill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Unconventional gas (and oil) will change the World HC map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1100" i="1" dirty="0" smtClean="0">
                <a:solidFill>
                  <a:prstClr val="white"/>
                </a:solidFill>
                <a:latin typeface="Arial" pitchFamily="34" charset="0"/>
              </a:rPr>
              <a:t>Cairn </a:t>
            </a:r>
            <a:r>
              <a:rPr lang="en-US" sz="1100" i="1" dirty="0" smtClean="0">
                <a:solidFill>
                  <a:prstClr val="white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prstClr val="white"/>
                </a:solidFill>
              </a:rPr>
              <a:t>Negombo</a:t>
            </a:r>
            <a:r>
              <a:rPr lang="en-US" sz="1100" i="1" dirty="0" smtClean="0">
                <a:solidFill>
                  <a:prstClr val="white"/>
                </a:solidFill>
              </a:rPr>
              <a:t>, Sri Lanka, January 2013</a:t>
            </a:r>
            <a:endParaRPr lang="en-US" sz="11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71476"/>
            <a:ext cx="8153400" cy="914400"/>
          </a:xfrm>
        </p:spPr>
        <p:txBody>
          <a:bodyPr/>
          <a:lstStyle/>
          <a:p>
            <a:r>
              <a:rPr lang="en-US" sz="2400" dirty="0" smtClean="0"/>
              <a:t>The future is here now – the oil age will not last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What global issues will drive new technology 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9" name="Rectangle 142"/>
          <p:cNvSpPr>
            <a:spLocks noChangeArrowheads="1"/>
          </p:cNvSpPr>
          <p:nvPr/>
        </p:nvSpPr>
        <p:spPr bwMode="auto">
          <a:xfrm>
            <a:off x="734812" y="1626920"/>
            <a:ext cx="7744175" cy="4060330"/>
          </a:xfrm>
          <a:prstGeom prst="rect">
            <a:avLst/>
          </a:prstGeom>
          <a:solidFill>
            <a:srgbClr val="00CCFF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" name="Line 170"/>
          <p:cNvSpPr>
            <a:spLocks noChangeShapeType="1"/>
          </p:cNvSpPr>
          <p:nvPr/>
        </p:nvSpPr>
        <p:spPr bwMode="auto">
          <a:xfrm flipV="1">
            <a:off x="1196775" y="2466213"/>
            <a:ext cx="2687638" cy="2400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" name="Line 171"/>
          <p:cNvSpPr>
            <a:spLocks noChangeShapeType="1"/>
          </p:cNvSpPr>
          <p:nvPr/>
        </p:nvSpPr>
        <p:spPr bwMode="auto">
          <a:xfrm flipV="1">
            <a:off x="1366638" y="4083875"/>
            <a:ext cx="5387975" cy="11096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600113" y="56523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smtClean="0">
                <a:solidFill>
                  <a:srgbClr val="FFFFFF"/>
                </a:solidFill>
              </a:rPr>
              <a:t>Impact</a:t>
            </a:r>
            <a:endParaRPr lang="en-GB" sz="2000" kern="0" smtClean="0">
              <a:solidFill>
                <a:srgbClr val="FFFFFF"/>
              </a:solidFill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633952" y="5689975"/>
            <a:ext cx="8181975" cy="1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GB" sz="1600" b="1" i="1" kern="0" dirty="0" smtClean="0">
                <a:solidFill>
                  <a:srgbClr val="002060"/>
                </a:solidFill>
              </a:rPr>
              <a:t>Alternative energy sources will become available, eventually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GB" sz="1600" b="1" i="1" kern="0" dirty="0" smtClean="0">
                <a:solidFill>
                  <a:srgbClr val="002060"/>
                </a:solidFill>
              </a:rPr>
              <a:t>Some technology available, implementation slow, depends on oil price…..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GB" sz="1600" b="1" i="1" kern="0" dirty="0" smtClean="0">
                <a:solidFill>
                  <a:srgbClr val="002060"/>
                </a:solidFill>
              </a:rPr>
              <a:t>Global warming will drive a low carbon energy economy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 smtClean="0"/>
              <a:t>Source : Roger Rainbow, Energy in 2050, Global Energy December 2010</a:t>
            </a:r>
          </a:p>
        </p:txBody>
      </p:sp>
      <p:sp>
        <p:nvSpPr>
          <p:cNvPr id="44" name="AutoShape 145"/>
          <p:cNvSpPr>
            <a:spLocks noChangeArrowheads="1"/>
          </p:cNvSpPr>
          <p:nvPr/>
        </p:nvSpPr>
        <p:spPr bwMode="auto">
          <a:xfrm>
            <a:off x="1403150" y="4268025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" name="AutoShape 146"/>
          <p:cNvSpPr>
            <a:spLocks noChangeArrowheads="1"/>
          </p:cNvSpPr>
          <p:nvPr/>
        </p:nvSpPr>
        <p:spPr bwMode="auto">
          <a:xfrm>
            <a:off x="3695500" y="3613975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" name="AutoShape 147"/>
          <p:cNvSpPr>
            <a:spLocks noChangeArrowheads="1"/>
          </p:cNvSpPr>
          <p:nvPr/>
        </p:nvSpPr>
        <p:spPr bwMode="auto">
          <a:xfrm>
            <a:off x="1833363" y="3958463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" name="AutoShape 148"/>
          <p:cNvSpPr>
            <a:spLocks noChangeArrowheads="1"/>
          </p:cNvSpPr>
          <p:nvPr/>
        </p:nvSpPr>
        <p:spPr bwMode="auto">
          <a:xfrm>
            <a:off x="2288975" y="2482088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" name="AutoShape 149"/>
          <p:cNvSpPr>
            <a:spLocks noChangeArrowheads="1"/>
          </p:cNvSpPr>
          <p:nvPr/>
        </p:nvSpPr>
        <p:spPr bwMode="auto">
          <a:xfrm>
            <a:off x="1334888" y="2453513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" name="AutoShape 150"/>
          <p:cNvSpPr>
            <a:spLocks noChangeArrowheads="1"/>
          </p:cNvSpPr>
          <p:nvPr/>
        </p:nvSpPr>
        <p:spPr bwMode="auto">
          <a:xfrm>
            <a:off x="3408163" y="1826450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" name="AutoShape 151"/>
          <p:cNvSpPr>
            <a:spLocks noChangeArrowheads="1"/>
          </p:cNvSpPr>
          <p:nvPr/>
        </p:nvSpPr>
        <p:spPr bwMode="auto">
          <a:xfrm>
            <a:off x="6579125" y="1783588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" name="AutoShape 152"/>
          <p:cNvSpPr>
            <a:spLocks noChangeArrowheads="1"/>
          </p:cNvSpPr>
          <p:nvPr/>
        </p:nvSpPr>
        <p:spPr bwMode="auto">
          <a:xfrm>
            <a:off x="3687563" y="4930013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" name="AutoShape 153"/>
          <p:cNvSpPr>
            <a:spLocks noChangeArrowheads="1"/>
          </p:cNvSpPr>
          <p:nvPr/>
        </p:nvSpPr>
        <p:spPr bwMode="auto">
          <a:xfrm>
            <a:off x="7046713" y="4991925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" name="AutoShape 154"/>
          <p:cNvSpPr>
            <a:spLocks noChangeArrowheads="1"/>
          </p:cNvSpPr>
          <p:nvPr/>
        </p:nvSpPr>
        <p:spPr bwMode="auto">
          <a:xfrm>
            <a:off x="4454325" y="4336288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4" name="Text Box 155"/>
          <p:cNvSpPr txBox="1">
            <a:spLocks noChangeArrowheads="1"/>
          </p:cNvSpPr>
          <p:nvPr/>
        </p:nvSpPr>
        <p:spPr bwMode="auto">
          <a:xfrm>
            <a:off x="3752650" y="1801050"/>
            <a:ext cx="1604963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New Coal resources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Text Box 156"/>
          <p:cNvSpPr txBox="1">
            <a:spLocks noChangeArrowheads="1"/>
          </p:cNvSpPr>
          <p:nvPr/>
        </p:nvSpPr>
        <p:spPr bwMode="auto">
          <a:xfrm>
            <a:off x="4147938" y="4783963"/>
            <a:ext cx="2074862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Major New Nuclear Programme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6" name="Text Box 157"/>
          <p:cNvSpPr txBox="1">
            <a:spLocks noChangeArrowheads="1"/>
          </p:cNvSpPr>
          <p:nvPr/>
        </p:nvSpPr>
        <p:spPr bwMode="auto">
          <a:xfrm>
            <a:off x="6465688" y="2759900"/>
            <a:ext cx="1604962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Hydrogen Economy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Box 158"/>
          <p:cNvSpPr txBox="1">
            <a:spLocks noChangeArrowheads="1"/>
          </p:cNvSpPr>
          <p:nvPr/>
        </p:nvSpPr>
        <p:spPr bwMode="auto">
          <a:xfrm>
            <a:off x="2273100" y="3836225"/>
            <a:ext cx="1604963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Wind &amp; Wave Power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8" name="Text Box 159"/>
          <p:cNvSpPr txBox="1">
            <a:spLocks noChangeArrowheads="1"/>
          </p:cNvSpPr>
          <p:nvPr/>
        </p:nvSpPr>
        <p:spPr bwMode="auto">
          <a:xfrm>
            <a:off x="844350" y="3407600"/>
            <a:ext cx="1719263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Combined Heat &amp; Power in homes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59" name="Text Box 160"/>
          <p:cNvSpPr txBox="1">
            <a:spLocks noChangeArrowheads="1"/>
          </p:cNvSpPr>
          <p:nvPr/>
        </p:nvSpPr>
        <p:spPr bwMode="auto">
          <a:xfrm>
            <a:off x="3165275" y="2678938"/>
            <a:ext cx="1285875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Gas to liquids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0" name="Text Box 161"/>
          <p:cNvSpPr txBox="1">
            <a:spLocks noChangeArrowheads="1"/>
          </p:cNvSpPr>
          <p:nvPr/>
        </p:nvSpPr>
        <p:spPr bwMode="auto">
          <a:xfrm>
            <a:off x="877688" y="2048700"/>
            <a:ext cx="1749425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Global Carbon  Emission Trading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1" name="Text Box 162"/>
          <p:cNvSpPr txBox="1">
            <a:spLocks noChangeArrowheads="1"/>
          </p:cNvSpPr>
          <p:nvPr/>
        </p:nvSpPr>
        <p:spPr bwMode="auto">
          <a:xfrm>
            <a:off x="6440288" y="4763325"/>
            <a:ext cx="127952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Cold Fusion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2" name="Text Box 163"/>
          <p:cNvSpPr txBox="1">
            <a:spLocks noChangeArrowheads="1"/>
          </p:cNvSpPr>
          <p:nvPr/>
        </p:nvSpPr>
        <p:spPr bwMode="auto">
          <a:xfrm>
            <a:off x="1755575" y="4525200"/>
            <a:ext cx="1604963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Gas market liberalisation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3" name="Text Box 164"/>
          <p:cNvSpPr txBox="1">
            <a:spLocks noChangeArrowheads="1"/>
          </p:cNvSpPr>
          <p:nvPr/>
        </p:nvSpPr>
        <p:spPr bwMode="auto">
          <a:xfrm>
            <a:off x="6253438" y="2169350"/>
            <a:ext cx="1604962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000000"/>
                </a:solidFill>
              </a:rPr>
              <a:t>Unconventional HCs</a:t>
            </a:r>
            <a:endParaRPr lang="en-GB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4" name="Text Box 165"/>
          <p:cNvSpPr txBox="1">
            <a:spLocks noChangeArrowheads="1"/>
          </p:cNvSpPr>
          <p:nvPr/>
        </p:nvSpPr>
        <p:spPr bwMode="auto">
          <a:xfrm flipV="1">
            <a:off x="216801" y="1681163"/>
            <a:ext cx="43088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/>
              <a:t>Likelihood of happening</a:t>
            </a:r>
            <a:endParaRPr lang="en-GB" sz="2000" b="1" kern="0" dirty="0" smtClean="0"/>
          </a:p>
        </p:txBody>
      </p:sp>
      <p:sp>
        <p:nvSpPr>
          <p:cNvPr id="65" name="AutoShape 166"/>
          <p:cNvSpPr>
            <a:spLocks noChangeArrowheads="1"/>
          </p:cNvSpPr>
          <p:nvPr/>
        </p:nvSpPr>
        <p:spPr bwMode="auto">
          <a:xfrm>
            <a:off x="2781100" y="2805938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6" name="Text Box 167"/>
          <p:cNvSpPr txBox="1">
            <a:spLocks noChangeArrowheads="1"/>
          </p:cNvSpPr>
          <p:nvPr/>
        </p:nvSpPr>
        <p:spPr bwMode="auto">
          <a:xfrm>
            <a:off x="3368475" y="4001325"/>
            <a:ext cx="14732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Much more gas found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7" name="AutoShape 168"/>
          <p:cNvSpPr>
            <a:spLocks noChangeArrowheads="1"/>
          </p:cNvSpPr>
          <p:nvPr/>
        </p:nvSpPr>
        <p:spPr bwMode="auto">
          <a:xfrm>
            <a:off x="6887963" y="3228213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8" name="Text Box 169"/>
          <p:cNvSpPr txBox="1">
            <a:spLocks noChangeArrowheads="1"/>
          </p:cNvSpPr>
          <p:nvPr/>
        </p:nvSpPr>
        <p:spPr bwMode="auto">
          <a:xfrm>
            <a:off x="4668638" y="3906075"/>
            <a:ext cx="1122362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Car Fuel cells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69" name="AutoShape 174"/>
          <p:cNvSpPr>
            <a:spLocks noChangeArrowheads="1"/>
          </p:cNvSpPr>
          <p:nvPr/>
        </p:nvSpPr>
        <p:spPr bwMode="auto">
          <a:xfrm>
            <a:off x="1376163" y="3050413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70" name="AutoShape 175"/>
          <p:cNvSpPr>
            <a:spLocks noChangeArrowheads="1"/>
          </p:cNvSpPr>
          <p:nvPr/>
        </p:nvSpPr>
        <p:spPr bwMode="auto">
          <a:xfrm>
            <a:off x="2666800" y="3415538"/>
            <a:ext cx="439738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71" name="Text Box 176"/>
          <p:cNvSpPr txBox="1">
            <a:spLocks noChangeArrowheads="1"/>
          </p:cNvSpPr>
          <p:nvPr/>
        </p:nvSpPr>
        <p:spPr bwMode="auto">
          <a:xfrm>
            <a:off x="2662038" y="2445575"/>
            <a:ext cx="1122362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kern="0" smtClean="0">
                <a:solidFill>
                  <a:srgbClr val="000000"/>
                </a:solidFill>
              </a:rPr>
              <a:t>Biofuels</a:t>
            </a: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72" name="Text Box 173"/>
          <p:cNvSpPr txBox="1">
            <a:spLocks noChangeArrowheads="1"/>
          </p:cNvSpPr>
          <p:nvPr/>
        </p:nvSpPr>
        <p:spPr bwMode="auto">
          <a:xfrm rot="1344268">
            <a:off x="3809987" y="3054653"/>
            <a:ext cx="31069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GLOBAL WARMING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</a:rPr>
              <a:t>L O </a:t>
            </a:r>
            <a:r>
              <a:rPr lang="en-US" sz="2400" b="1" kern="0" dirty="0" err="1" smtClean="0">
                <a:solidFill>
                  <a:srgbClr val="FFFF00"/>
                </a:solidFill>
              </a:rPr>
              <a:t>O</a:t>
            </a:r>
            <a:r>
              <a:rPr lang="en-US" sz="2400" b="1" kern="0" dirty="0" smtClean="0">
                <a:solidFill>
                  <a:srgbClr val="FFFF00"/>
                </a:solidFill>
              </a:rPr>
              <a:t> M I N G</a:t>
            </a:r>
          </a:p>
        </p:txBody>
      </p:sp>
      <p:sp>
        <p:nvSpPr>
          <p:cNvPr id="73" name="AutoShape 172"/>
          <p:cNvSpPr>
            <a:spLocks noChangeArrowheads="1"/>
          </p:cNvSpPr>
          <p:nvPr/>
        </p:nvSpPr>
        <p:spPr bwMode="auto">
          <a:xfrm rot="1123275">
            <a:off x="1061712" y="1614813"/>
            <a:ext cx="6880225" cy="3971925"/>
          </a:xfrm>
          <a:prstGeom prst="cloudCallout">
            <a:avLst>
              <a:gd name="adj1" fmla="val -1190"/>
              <a:gd name="adj2" fmla="val -21546"/>
            </a:avLst>
          </a:prstGeom>
          <a:solidFill>
            <a:srgbClr val="FF6600">
              <a:alpha val="30000"/>
            </a:srgbClr>
          </a:soli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1100" i="1" dirty="0" smtClean="0">
                <a:solidFill>
                  <a:prstClr val="white"/>
                </a:solidFill>
                <a:latin typeface="Arial" pitchFamily="34" charset="0"/>
              </a:rPr>
              <a:t>Cairn </a:t>
            </a:r>
            <a:r>
              <a:rPr lang="en-US" sz="1100" i="1" dirty="0" smtClean="0">
                <a:solidFill>
                  <a:prstClr val="white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prstClr val="white"/>
                </a:solidFill>
              </a:rPr>
              <a:t>Negombo</a:t>
            </a:r>
            <a:r>
              <a:rPr lang="en-US" sz="1100" i="1" dirty="0" smtClean="0">
                <a:solidFill>
                  <a:prstClr val="white"/>
                </a:solidFill>
              </a:rPr>
              <a:t>, Sri Lanka, January 2013</a:t>
            </a:r>
            <a:endParaRPr lang="en-US" sz="11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37890" name="Picture 2" descr="C:\Users\bstuart\Desktop\Oil 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3" y="1350963"/>
            <a:ext cx="198596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7565825" y="565232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600" b="1" dirty="0">
                <a:solidFill>
                  <a:schemeClr val="tx1"/>
                </a:solidFill>
              </a:rPr>
              <a:t>Impact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6" name="AutoShape 153"/>
          <p:cNvSpPr>
            <a:spLocks noChangeArrowheads="1"/>
          </p:cNvSpPr>
          <p:nvPr/>
        </p:nvSpPr>
        <p:spPr bwMode="auto">
          <a:xfrm>
            <a:off x="5571131" y="2544784"/>
            <a:ext cx="439737" cy="419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sysClr val="windowText" lastClr="000000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145172" y="222413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Solar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4825" y="1447800"/>
            <a:ext cx="4867275" cy="46958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 rot="3537698">
            <a:off x="2559446" y="2983598"/>
            <a:ext cx="2518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 smtClean="0"/>
              <a:t>BUSINESS</a:t>
            </a:r>
            <a:endParaRPr lang="en-GB" sz="3600" dirty="0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546925" y="1762125"/>
            <a:ext cx="4143375" cy="34544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 rot="18033453">
            <a:off x="311975" y="3086100"/>
            <a:ext cx="203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/>
              <a:t>PEOPLE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10800000" flipH="1" flipV="1">
            <a:off x="904113" y="5149850"/>
            <a:ext cx="340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dirty="0"/>
              <a:t>TECHNOLOGY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59625" y="3984625"/>
            <a:ext cx="1981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617025" y="1787525"/>
            <a:ext cx="0" cy="184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2629725" y="3933825"/>
            <a:ext cx="2044700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GB"/>
          </a:p>
        </p:txBody>
      </p:sp>
      <p:pic>
        <p:nvPicPr>
          <p:cNvPr id="29" name="Picture 24" descr="j0198994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9350" y="3322638"/>
            <a:ext cx="889000" cy="1131887"/>
          </a:xfrm>
          <a:noFill/>
          <a:ln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71450" y="371476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are the best resource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 have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Business, t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echnology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innovation…are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nothing without people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7" descr="oil is first found in the minds of 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762" y="1551627"/>
            <a:ext cx="4221163" cy="4592638"/>
          </a:xfrm>
          <a:prstGeom prst="rect">
            <a:avLst/>
          </a:prstGeom>
          <a:noFill/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95275" y="6362700"/>
            <a:ext cx="9042400" cy="352425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The creativity of people is the key to innovation and business success……</a:t>
            </a: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71450" y="371476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exploration creativity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Innovative thinking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found oil where none was thought to be present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108862" y="6377049"/>
            <a:ext cx="4453247" cy="2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Would you drill one</a:t>
            </a:r>
            <a:r>
              <a:rPr kumimoji="0" lang="en-US" sz="1600" b="1" i="1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of these structures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…..?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610100" y="3479464"/>
            <a:ext cx="6032664" cy="2741881"/>
            <a:chOff x="4700575" y="1947860"/>
            <a:chExt cx="4951425" cy="333534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038725" y="2438400"/>
              <a:ext cx="1571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043487" y="3976687"/>
              <a:ext cx="15716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21"/>
            <p:cNvGrpSpPr/>
            <p:nvPr/>
          </p:nvGrpSpPr>
          <p:grpSpPr>
            <a:xfrm>
              <a:off x="5167085" y="2183720"/>
              <a:ext cx="4484915" cy="3099480"/>
              <a:chOff x="5167085" y="2183720"/>
              <a:chExt cx="4484915" cy="3099480"/>
            </a:xfrm>
          </p:grpSpPr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"/>
              <a:stretch>
                <a:fillRect/>
              </a:stretch>
            </p:blipFill>
            <p:spPr bwMode="auto">
              <a:xfrm>
                <a:off x="5167085" y="2183720"/>
                <a:ext cx="4484915" cy="3099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cxnSp>
            <p:nvCxnSpPr>
              <p:cNvPr id="40" name="Straight Connector 39"/>
              <p:cNvCxnSpPr/>
              <p:nvPr/>
            </p:nvCxnSpPr>
            <p:spPr>
              <a:xfrm rot="5400000">
                <a:off x="5805488" y="2967038"/>
                <a:ext cx="10668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6781800" y="2976563"/>
                <a:ext cx="10668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7637638" y="3206573"/>
                <a:ext cx="1547814" cy="11465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8472487" y="3267074"/>
                <a:ext cx="1671638" cy="4763"/>
              </a:xfrm>
              <a:prstGeom prst="line">
                <a:avLst/>
              </a:prstGeom>
              <a:ln w="127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Picture 1" descr="C:\Documents and Settings\bstuart\Desktop\wh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10413" y="2222851"/>
                <a:ext cx="500062" cy="129824"/>
              </a:xfrm>
              <a:prstGeom prst="rect">
                <a:avLst/>
              </a:prstGeom>
              <a:noFill/>
            </p:spPr>
          </p:pic>
          <p:pic>
            <p:nvPicPr>
              <p:cNvPr id="45" name="Picture 1" descr="C:\Documents and Settings\bstuart\Desktop\wh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34362" y="2222850"/>
                <a:ext cx="500062" cy="129824"/>
              </a:xfrm>
              <a:prstGeom prst="rect">
                <a:avLst/>
              </a:prstGeom>
              <a:noFill/>
            </p:spPr>
          </p:pic>
          <p:pic>
            <p:nvPicPr>
              <p:cNvPr id="46" name="Picture 1" descr="C:\Documents and Settings\bstuart\Desktop\whit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982075" y="2213326"/>
                <a:ext cx="647701" cy="129824"/>
              </a:xfrm>
              <a:prstGeom prst="rect">
                <a:avLst/>
              </a:prstGeom>
              <a:noFill/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4824414" y="2276474"/>
              <a:ext cx="3330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66"/>
                  </a:solidFill>
                </a:rPr>
                <a:t>0</a:t>
              </a:r>
              <a:endParaRPr lang="en-GB" sz="1400" dirty="0">
                <a:solidFill>
                  <a:srgbClr val="00006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14885" y="1947860"/>
              <a:ext cx="438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66"/>
                  </a:solidFill>
                </a:rPr>
                <a:t>km</a:t>
              </a:r>
              <a:endParaRPr lang="en-GB" sz="1400" dirty="0">
                <a:solidFill>
                  <a:srgbClr val="0000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00575" y="3814763"/>
              <a:ext cx="438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66"/>
                  </a:solidFill>
                </a:rPr>
                <a:t>1.6</a:t>
              </a:r>
              <a:endParaRPr lang="en-GB" sz="14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185719" y="1365660"/>
            <a:ext cx="3471881" cy="5392143"/>
            <a:chOff x="0" y="429768"/>
            <a:chExt cx="4449100" cy="6428232"/>
          </a:xfrm>
        </p:grpSpPr>
        <p:pic>
          <p:nvPicPr>
            <p:cNvPr id="49" name="Picture 10" descr="India_Pak_SRTM_Field.png"/>
            <p:cNvPicPr>
              <a:picLocks noChangeAspect="1"/>
            </p:cNvPicPr>
            <p:nvPr/>
          </p:nvPicPr>
          <p:blipFill>
            <a:blip r:embed="rId4" cstate="print"/>
            <a:srcRect r="38" b="12"/>
            <a:stretch>
              <a:fillRect/>
            </a:stretch>
          </p:blipFill>
          <p:spPr bwMode="auto">
            <a:xfrm>
              <a:off x="0" y="429768"/>
              <a:ext cx="4449100" cy="6428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0" name="Picture 9" descr="India_Pak_SRTM_Field_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3010" y="1840305"/>
              <a:ext cx="807466" cy="109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oup 3"/>
          <p:cNvGrpSpPr>
            <a:grpSpLocks noChangeAspect="1"/>
          </p:cNvGrpSpPr>
          <p:nvPr/>
        </p:nvGrpSpPr>
        <p:grpSpPr bwMode="auto">
          <a:xfrm>
            <a:off x="3788229" y="1353788"/>
            <a:ext cx="5902036" cy="2113804"/>
            <a:chOff x="192" y="920"/>
            <a:chExt cx="5828" cy="3216"/>
          </a:xfrm>
        </p:grpSpPr>
        <p:pic>
          <p:nvPicPr>
            <p:cNvPr id="52" name="Picture 4" descr="RJ cross section present da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920"/>
              <a:ext cx="5790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" descr="RJ cross section 39 m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2420"/>
              <a:ext cx="5732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32509" y="3016332"/>
            <a:ext cx="9345881" cy="3146962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75" y="342901"/>
            <a:ext cx="8153400" cy="914400"/>
          </a:xfrm>
        </p:spPr>
        <p:txBody>
          <a:bodyPr/>
          <a:lstStyle/>
          <a:p>
            <a:r>
              <a:rPr lang="en-US" sz="2400" dirty="0" smtClean="0"/>
              <a:t>Why do Companies invest in and use Technology 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Competitive advantage to reduce risk or costs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8775" y="6184900"/>
            <a:ext cx="77025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F25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Simultaneous growth and improved returns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F25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 technology with your business…..technology to business mapping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4958" y="1329624"/>
            <a:ext cx="8903421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400" b="0" dirty="0" smtClean="0">
                <a:solidFill>
                  <a:srgbClr val="002060"/>
                </a:solidFill>
              </a:rPr>
              <a:t>  </a:t>
            </a:r>
            <a:r>
              <a:rPr lang="en-GB" sz="1600" b="1" dirty="0" smtClean="0">
                <a:solidFill>
                  <a:srgbClr val="002060"/>
                </a:solidFill>
              </a:rPr>
              <a:t>Oil </a:t>
            </a:r>
            <a:r>
              <a:rPr lang="en-GB" sz="1600" b="1" dirty="0">
                <a:solidFill>
                  <a:srgbClr val="002060"/>
                </a:solidFill>
              </a:rPr>
              <a:t>companies aim to make profits………</a:t>
            </a:r>
          </a:p>
          <a:p>
            <a:pPr algn="l"/>
            <a:r>
              <a:rPr lang="en-GB" sz="1600" dirty="0" smtClean="0">
                <a:solidFill>
                  <a:srgbClr val="002060"/>
                </a:solidFill>
              </a:rPr>
              <a:t>  Total </a:t>
            </a:r>
            <a:r>
              <a:rPr lang="en-GB" sz="1600" dirty="0">
                <a:solidFill>
                  <a:srgbClr val="002060"/>
                </a:solidFill>
              </a:rPr>
              <a:t>Profit = unit PBIT X volume produced</a:t>
            </a:r>
          </a:p>
          <a:p>
            <a:pPr algn="l"/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</a:rPr>
              <a:t>Technology </a:t>
            </a:r>
            <a:r>
              <a:rPr lang="en-GB" sz="1600" b="1" dirty="0">
                <a:solidFill>
                  <a:srgbClr val="002060"/>
                </a:solidFill>
              </a:rPr>
              <a:t>must therefore either :</a:t>
            </a:r>
          </a:p>
          <a:p>
            <a:pPr algn="l"/>
            <a:r>
              <a:rPr lang="en-GB" sz="1600" dirty="0" smtClean="0">
                <a:solidFill>
                  <a:srgbClr val="002060"/>
                </a:solidFill>
              </a:rPr>
              <a:t>  Increase </a:t>
            </a:r>
            <a:r>
              <a:rPr lang="en-GB" sz="1600" dirty="0">
                <a:solidFill>
                  <a:srgbClr val="002060"/>
                </a:solidFill>
              </a:rPr>
              <a:t>unit revenue (oil </a:t>
            </a:r>
            <a:r>
              <a:rPr lang="en-GB" sz="1600" i="1" dirty="0" err="1">
                <a:solidFill>
                  <a:srgbClr val="002060"/>
                </a:solidFill>
              </a:rPr>
              <a:t>vs</a:t>
            </a:r>
            <a:r>
              <a:rPr lang="en-GB" sz="1600" dirty="0">
                <a:solidFill>
                  <a:srgbClr val="002060"/>
                </a:solidFill>
              </a:rPr>
              <a:t> gas, in the right place, quality of product, market) or</a:t>
            </a:r>
          </a:p>
          <a:p>
            <a:pPr algn="l"/>
            <a:r>
              <a:rPr lang="en-GB" sz="1600" dirty="0" smtClean="0">
                <a:solidFill>
                  <a:srgbClr val="002060"/>
                </a:solidFill>
              </a:rPr>
              <a:t>  Decrease </a:t>
            </a:r>
            <a:r>
              <a:rPr lang="en-GB" sz="1600" dirty="0">
                <a:solidFill>
                  <a:srgbClr val="002060"/>
                </a:solidFill>
              </a:rPr>
              <a:t>cost base (increase exploration success; better, faster well planning, produce more)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55600" y="2678113"/>
            <a:ext cx="9036050" cy="3343276"/>
            <a:chOff x="20" y="1371"/>
            <a:chExt cx="5692" cy="2106"/>
          </a:xfrm>
        </p:grpSpPr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447" y="2502"/>
              <a:ext cx="295" cy="930"/>
              <a:chOff x="447" y="2502"/>
              <a:chExt cx="295" cy="930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447" y="3124"/>
                <a:ext cx="291" cy="308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GB" sz="1800" dirty="0" smtClean="0">
                    <a:solidFill>
                      <a:srgbClr val="002060"/>
                    </a:solidFill>
                  </a:rPr>
                  <a:t>$3</a:t>
                </a:r>
                <a:endParaRPr lang="en-GB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448" y="2502"/>
                <a:ext cx="291" cy="308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GB" sz="1800" dirty="0" smtClean="0">
                    <a:solidFill>
                      <a:srgbClr val="002060"/>
                    </a:solidFill>
                  </a:rPr>
                  <a:t>$8</a:t>
                </a:r>
                <a:endParaRPr lang="en-GB" sz="1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450" y="2810"/>
                <a:ext cx="292" cy="308"/>
              </a:xfrm>
              <a:prstGeom prst="rect">
                <a:avLst/>
              </a:prstGeom>
              <a:solidFill>
                <a:srgbClr val="FF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GB" sz="1800" dirty="0" smtClean="0">
                    <a:solidFill>
                      <a:srgbClr val="002060"/>
                    </a:solidFill>
                  </a:rPr>
                  <a:t>$6</a:t>
                </a:r>
                <a:endParaRPr lang="en-GB" sz="18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576" y="1911"/>
              <a:ext cx="8" cy="5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17" y="1674"/>
              <a:ext cx="356" cy="2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 smtClean="0">
                  <a:solidFill>
                    <a:srgbClr val="002060"/>
                  </a:solidFill>
                </a:rPr>
                <a:t>$85</a:t>
              </a:r>
              <a:endParaRPr lang="en-GB" sz="18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 rot="16200000">
              <a:off x="-360" y="2568"/>
              <a:ext cx="133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solidFill>
                    <a:srgbClr val="002060"/>
                  </a:solidFill>
                </a:rPr>
                <a:t>Cost Base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0" y="1371"/>
              <a:ext cx="1586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>
                  <a:solidFill>
                    <a:srgbClr val="002060"/>
                  </a:solidFill>
                </a:rPr>
                <a:t>Average figures for </a:t>
              </a:r>
              <a:r>
                <a:rPr lang="en-GB" sz="1400" dirty="0" smtClean="0">
                  <a:solidFill>
                    <a:srgbClr val="002060"/>
                  </a:solidFill>
                </a:rPr>
                <a:t>2010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4072" y="1946"/>
              <a:ext cx="1640" cy="1494"/>
              <a:chOff x="4072" y="1946"/>
              <a:chExt cx="1640" cy="1494"/>
            </a:xfrm>
          </p:grpSpPr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4072" y="2160"/>
                <a:ext cx="1640" cy="1280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AE00"/>
                  </a:solidFill>
                </a:endParaRP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4120" y="2222"/>
                <a:ext cx="150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b="1" dirty="0">
                    <a:solidFill>
                      <a:srgbClr val="002060"/>
                    </a:solidFill>
                  </a:rPr>
                  <a:t>Technology Impact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auto">
              <a:xfrm>
                <a:off x="4152" y="2514"/>
                <a:ext cx="1507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dirty="0">
                    <a:solidFill>
                      <a:srgbClr val="002060"/>
                    </a:solidFill>
                  </a:rPr>
                  <a:t>Fewer wells, better wells, faster production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/>
            </p:nvSpPr>
            <p:spPr bwMode="auto">
              <a:xfrm>
                <a:off x="4159" y="2798"/>
                <a:ext cx="1405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dirty="0">
                    <a:solidFill>
                      <a:srgbClr val="002060"/>
                    </a:solidFill>
                  </a:rPr>
                  <a:t>Maximise reserves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4133" y="3154"/>
                <a:ext cx="1558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dirty="0">
                    <a:solidFill>
                      <a:srgbClr val="002060"/>
                    </a:solidFill>
                  </a:rPr>
                  <a:t>Increase </a:t>
                </a:r>
                <a:r>
                  <a:rPr lang="en-GB" sz="1400" dirty="0" smtClean="0">
                    <a:solidFill>
                      <a:srgbClr val="002060"/>
                    </a:solidFill>
                  </a:rPr>
                  <a:t>Chance of Success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/>
            </p:nvSpPr>
            <p:spPr bwMode="auto">
              <a:xfrm>
                <a:off x="4087" y="1946"/>
                <a:ext cx="139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 dirty="0">
                    <a:solidFill>
                      <a:srgbClr val="002060"/>
                    </a:solidFill>
                  </a:rPr>
                  <a:t>Share Holder Value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798" y="1667"/>
              <a:ext cx="3782" cy="1810"/>
              <a:chOff x="798" y="1667"/>
              <a:chExt cx="3782" cy="1810"/>
            </a:xfrm>
          </p:grpSpPr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819" y="1667"/>
                <a:ext cx="1531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dirty="0" smtClean="0">
                    <a:solidFill>
                      <a:srgbClr val="002060"/>
                    </a:solidFill>
                  </a:rPr>
                  <a:t> Unit </a:t>
                </a:r>
                <a:r>
                  <a:rPr lang="en-GB" sz="1800" dirty="0">
                    <a:solidFill>
                      <a:srgbClr val="002060"/>
                    </a:solidFill>
                  </a:rPr>
                  <a:t>product price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864" y="1942"/>
                <a:ext cx="2170" cy="57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dirty="0">
                    <a:solidFill>
                      <a:srgbClr val="002060"/>
                    </a:solidFill>
                  </a:rPr>
                  <a:t>Profit before interest and tax </a:t>
                </a:r>
                <a:r>
                  <a:rPr lang="en-GB" sz="1400" dirty="0">
                    <a:solidFill>
                      <a:srgbClr val="002060"/>
                    </a:solidFill>
                  </a:rPr>
                  <a:t>= UPP-Cost Base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1400" dirty="0" smtClean="0">
                    <a:solidFill>
                      <a:srgbClr val="002060"/>
                    </a:solidFill>
                  </a:rPr>
                  <a:t>Cost base range </a:t>
                </a:r>
                <a:r>
                  <a:rPr lang="en-GB" sz="1400" dirty="0">
                    <a:solidFill>
                      <a:srgbClr val="002060"/>
                    </a:solidFill>
                  </a:rPr>
                  <a:t>$</a:t>
                </a:r>
                <a:r>
                  <a:rPr lang="en-GB" sz="1400" dirty="0" smtClean="0">
                    <a:solidFill>
                      <a:srgbClr val="002060"/>
                    </a:solidFill>
                  </a:rPr>
                  <a:t>15-25, average </a:t>
                </a:r>
                <a:r>
                  <a:rPr lang="en-GB" sz="1400" dirty="0">
                    <a:solidFill>
                      <a:srgbClr val="002060"/>
                    </a:solidFill>
                  </a:rPr>
                  <a:t>$</a:t>
                </a:r>
                <a:r>
                  <a:rPr lang="en-GB" sz="1400" dirty="0" smtClean="0">
                    <a:solidFill>
                      <a:srgbClr val="002060"/>
                    </a:solidFill>
                  </a:rPr>
                  <a:t>17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98" y="2538"/>
                <a:ext cx="1799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800" dirty="0">
                    <a:solidFill>
                      <a:srgbClr val="002060"/>
                    </a:solidFill>
                  </a:rPr>
                  <a:t>Operating expenditure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807" y="2777"/>
                <a:ext cx="2998" cy="3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sz="1800" dirty="0">
                    <a:solidFill>
                      <a:srgbClr val="002060"/>
                    </a:solidFill>
                  </a:rPr>
                  <a:t>Depreciation, depletion and </a:t>
                </a:r>
                <a:r>
                  <a:rPr lang="en-GB" sz="1800" dirty="0" err="1">
                    <a:solidFill>
                      <a:srgbClr val="002060"/>
                    </a:solidFill>
                  </a:rPr>
                  <a:t>amoritisation</a:t>
                </a:r>
                <a:r>
                  <a:rPr lang="en-GB" sz="1800" dirty="0">
                    <a:solidFill>
                      <a:srgbClr val="002060"/>
                    </a:solidFill>
                  </a:rPr>
                  <a:t> </a:t>
                </a:r>
                <a:r>
                  <a:rPr lang="en-GB" sz="1400" dirty="0">
                    <a:solidFill>
                      <a:srgbClr val="002060"/>
                    </a:solidFill>
                  </a:rPr>
                  <a:t>= product/proven reserves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799" y="3187"/>
                <a:ext cx="3781" cy="29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GB" sz="1800" dirty="0">
                    <a:solidFill>
                      <a:srgbClr val="002060"/>
                    </a:solidFill>
                  </a:rPr>
                  <a:t>Exploration expense </a:t>
                </a:r>
              </a:p>
              <a:p>
                <a:pPr algn="l"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GB" sz="1400" dirty="0">
                    <a:solidFill>
                      <a:srgbClr val="002060"/>
                    </a:solidFill>
                  </a:rPr>
                  <a:t>well write-off, G&amp;G department costs, seismic surveys</a:t>
                </a:r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2930" y="2068"/>
                <a:ext cx="1100" cy="0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2609" y="2656"/>
                <a:ext cx="1421" cy="0"/>
              </a:xfrm>
              <a:prstGeom prst="line">
                <a:avLst/>
              </a:prstGeom>
              <a:noFill/>
              <a:ln w="25400">
                <a:solidFill>
                  <a:srgbClr val="09174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3637" y="2899"/>
                <a:ext cx="378" cy="0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2302" y="3257"/>
                <a:ext cx="1743" cy="0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4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80" y="342901"/>
            <a:ext cx="7635463" cy="914400"/>
          </a:xfrm>
        </p:spPr>
        <p:txBody>
          <a:bodyPr/>
          <a:lstStyle/>
          <a:p>
            <a:r>
              <a:rPr lang="en-US" sz="2400" dirty="0" smtClean="0"/>
              <a:t>What has happened to our industry 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Innovation has moved from oil companies to niche service providers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79" y="6306950"/>
            <a:ext cx="8093903" cy="331355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The new technology creators…..universities……service providers &amp; consultancies</a:t>
            </a:r>
            <a:endParaRPr lang="en-US" sz="1800" i="1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8049" y="4386634"/>
            <a:ext cx="9032834" cy="1808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Research Centres closed on a global scale through 1990s</a:t>
            </a:r>
          </a:p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R&amp;D and technical staff ‘outsourced’ to specialist consultancies</a:t>
            </a:r>
          </a:p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R&amp;D investment now typically linked to business turnover</a:t>
            </a:r>
          </a:p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Typical industry range 0.5 – 1% of turnover; truly creative companies much higher </a:t>
            </a:r>
          </a:p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R&amp;D investment commonly driven by asset needs not corporate aspiration</a:t>
            </a:r>
          </a:p>
          <a:p>
            <a:pPr marL="384175" marR="0" lvl="0" indent="-384175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68000"/>
              <a:buFont typeface="Wingdings" pitchFamily="2" charset="2"/>
              <a:buChar char="l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1" y="1294410"/>
          <a:ext cx="4714504" cy="3170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Worksheet" r:id="rId4" imgW="4753136" imgH="2628977" progId="Excel.Sheet.8">
                  <p:embed/>
                </p:oleObj>
              </mc:Choice>
              <mc:Fallback>
                <p:oleObj name="Worksheet" r:id="rId4" imgW="4753136" imgH="2628977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294410"/>
                        <a:ext cx="4714504" cy="3170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442100" y="1625476"/>
          <a:ext cx="520065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Worksheet" r:id="rId7" imgW="4705157" imgH="2686190" progId="Excel.Sheet.8">
                  <p:embed/>
                </p:oleObj>
              </mc:Choice>
              <mc:Fallback>
                <p:oleObj name="Worksheet" r:id="rId7" imgW="4705157" imgH="268619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100" y="1625476"/>
                        <a:ext cx="5200650" cy="303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97458" y="1372363"/>
            <a:ext cx="306686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Oil Company R&amp;D Headcount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111750" y="1367538"/>
            <a:ext cx="309251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Oil Company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R&amp;D Investment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419829" y="2493262"/>
            <a:ext cx="183896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Investment linked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to turnover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7071324" y="2704214"/>
            <a:ext cx="1860550" cy="5794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167149" y="1897887"/>
            <a:ext cx="161614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</a:rPr>
              <a:t>‘Rationalisation’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5398800" y="2243963"/>
            <a:ext cx="806450" cy="7620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96" y="483795"/>
            <a:ext cx="7670800" cy="6524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Technology Positioning : The Funnel Concept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 Each oil company has a different approach and positioning</a:t>
            </a:r>
            <a:endParaRPr lang="en-GB" sz="2000" dirty="0" smtClean="0">
              <a:solidFill>
                <a:srgbClr val="FFFF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84163" y="1680713"/>
            <a:ext cx="9412806" cy="4152900"/>
            <a:chOff x="347663" y="1277938"/>
            <a:chExt cx="9412806" cy="4152900"/>
          </a:xfrm>
        </p:grpSpPr>
        <p:grpSp>
          <p:nvGrpSpPr>
            <p:cNvPr id="8196" name="Group 5"/>
            <p:cNvGrpSpPr>
              <a:grpSpLocks/>
            </p:cNvGrpSpPr>
            <p:nvPr/>
          </p:nvGrpSpPr>
          <p:grpSpPr bwMode="auto">
            <a:xfrm>
              <a:off x="347663" y="1296988"/>
              <a:ext cx="6651625" cy="3540125"/>
              <a:chOff x="344" y="901"/>
              <a:chExt cx="5119" cy="2518"/>
            </a:xfrm>
          </p:grpSpPr>
          <p:sp>
            <p:nvSpPr>
              <p:cNvPr id="8261" name="Freeform 6"/>
              <p:cNvSpPr>
                <a:spLocks/>
              </p:cNvSpPr>
              <p:nvPr/>
            </p:nvSpPr>
            <p:spPr bwMode="auto">
              <a:xfrm>
                <a:off x="344" y="901"/>
                <a:ext cx="899" cy="2518"/>
              </a:xfrm>
              <a:custGeom>
                <a:avLst/>
                <a:gdLst>
                  <a:gd name="T0" fmla="*/ 113 w 1797"/>
                  <a:gd name="T1" fmla="*/ 290 h 5035"/>
                  <a:gd name="T2" fmla="*/ 0 w 1797"/>
                  <a:gd name="T3" fmla="*/ 315 h 5035"/>
                  <a:gd name="T4" fmla="*/ 0 w 1797"/>
                  <a:gd name="T5" fmla="*/ 277 h 5035"/>
                  <a:gd name="T6" fmla="*/ 0 w 1797"/>
                  <a:gd name="T7" fmla="*/ 0 h 5035"/>
                  <a:gd name="T8" fmla="*/ 113 w 1797"/>
                  <a:gd name="T9" fmla="*/ 25 h 5035"/>
                  <a:gd name="T10" fmla="*/ 113 w 1797"/>
                  <a:gd name="T11" fmla="*/ 25 h 5035"/>
                  <a:gd name="T12" fmla="*/ 113 w 1797"/>
                  <a:gd name="T13" fmla="*/ 289 h 50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97"/>
                  <a:gd name="T22" fmla="*/ 0 h 5035"/>
                  <a:gd name="T23" fmla="*/ 1797 w 1797"/>
                  <a:gd name="T24" fmla="*/ 5035 h 50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97" h="5035">
                    <a:moveTo>
                      <a:pt x="1797" y="4633"/>
                    </a:moveTo>
                    <a:lnTo>
                      <a:pt x="0" y="5035"/>
                    </a:lnTo>
                    <a:lnTo>
                      <a:pt x="0" y="4419"/>
                    </a:lnTo>
                    <a:lnTo>
                      <a:pt x="0" y="0"/>
                    </a:lnTo>
                    <a:lnTo>
                      <a:pt x="1796" y="386"/>
                    </a:lnTo>
                    <a:lnTo>
                      <a:pt x="1796" y="393"/>
                    </a:lnTo>
                    <a:lnTo>
                      <a:pt x="1796" y="4621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2" name="Freeform 7"/>
              <p:cNvSpPr>
                <a:spLocks/>
              </p:cNvSpPr>
              <p:nvPr/>
            </p:nvSpPr>
            <p:spPr bwMode="auto">
              <a:xfrm>
                <a:off x="4102" y="1709"/>
                <a:ext cx="1361" cy="892"/>
              </a:xfrm>
              <a:custGeom>
                <a:avLst/>
                <a:gdLst>
                  <a:gd name="T0" fmla="*/ 0 w 2723"/>
                  <a:gd name="T1" fmla="*/ 112 h 1783"/>
                  <a:gd name="T2" fmla="*/ 29 w 2723"/>
                  <a:gd name="T3" fmla="*/ 105 h 1783"/>
                  <a:gd name="T4" fmla="*/ 29 w 2723"/>
                  <a:gd name="T5" fmla="*/ 67 h 1783"/>
                  <a:gd name="T6" fmla="*/ 123 w 2723"/>
                  <a:gd name="T7" fmla="*/ 67 h 1783"/>
                  <a:gd name="T8" fmla="*/ 116 w 2723"/>
                  <a:gd name="T9" fmla="*/ 86 h 1783"/>
                  <a:gd name="T10" fmla="*/ 170 w 2723"/>
                  <a:gd name="T11" fmla="*/ 54 h 1783"/>
                  <a:gd name="T12" fmla="*/ 116 w 2723"/>
                  <a:gd name="T13" fmla="*/ 22 h 1783"/>
                  <a:gd name="T14" fmla="*/ 121 w 2723"/>
                  <a:gd name="T15" fmla="*/ 41 h 1783"/>
                  <a:gd name="T16" fmla="*/ 29 w 2723"/>
                  <a:gd name="T17" fmla="*/ 41 h 1783"/>
                  <a:gd name="T18" fmla="*/ 29 w 2723"/>
                  <a:gd name="T19" fmla="*/ 41 h 1783"/>
                  <a:gd name="T20" fmla="*/ 29 w 2723"/>
                  <a:gd name="T21" fmla="*/ 7 h 1783"/>
                  <a:gd name="T22" fmla="*/ 0 w 2723"/>
                  <a:gd name="T23" fmla="*/ 0 h 1783"/>
                  <a:gd name="T24" fmla="*/ 0 w 2723"/>
                  <a:gd name="T25" fmla="*/ 1 h 1783"/>
                  <a:gd name="T26" fmla="*/ 0 w 2723"/>
                  <a:gd name="T27" fmla="*/ 112 h 1783"/>
                  <a:gd name="T28" fmla="*/ 0 w 2723"/>
                  <a:gd name="T29" fmla="*/ 112 h 17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23"/>
                  <a:gd name="T46" fmla="*/ 0 h 1783"/>
                  <a:gd name="T47" fmla="*/ 2723 w 2723"/>
                  <a:gd name="T48" fmla="*/ 1783 h 17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23" h="1783">
                    <a:moveTo>
                      <a:pt x="0" y="1777"/>
                    </a:moveTo>
                    <a:lnTo>
                      <a:pt x="478" y="1672"/>
                    </a:lnTo>
                    <a:lnTo>
                      <a:pt x="478" y="1067"/>
                    </a:lnTo>
                    <a:lnTo>
                      <a:pt x="1974" y="1067"/>
                    </a:lnTo>
                    <a:lnTo>
                      <a:pt x="1859" y="1372"/>
                    </a:lnTo>
                    <a:lnTo>
                      <a:pt x="2723" y="854"/>
                    </a:lnTo>
                    <a:lnTo>
                      <a:pt x="1859" y="338"/>
                    </a:lnTo>
                    <a:lnTo>
                      <a:pt x="1950" y="656"/>
                    </a:lnTo>
                    <a:lnTo>
                      <a:pt x="468" y="656"/>
                    </a:lnTo>
                    <a:lnTo>
                      <a:pt x="474" y="651"/>
                    </a:lnTo>
                    <a:lnTo>
                      <a:pt x="474" y="10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83"/>
                    </a:lnTo>
                    <a:lnTo>
                      <a:pt x="0" y="177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3" name="Freeform 8"/>
              <p:cNvSpPr>
                <a:spLocks/>
              </p:cNvSpPr>
              <p:nvPr/>
            </p:nvSpPr>
            <p:spPr bwMode="auto">
              <a:xfrm>
                <a:off x="344" y="901"/>
                <a:ext cx="899" cy="2518"/>
              </a:xfrm>
              <a:custGeom>
                <a:avLst/>
                <a:gdLst>
                  <a:gd name="T0" fmla="*/ 113 w 1797"/>
                  <a:gd name="T1" fmla="*/ 290 h 5035"/>
                  <a:gd name="T2" fmla="*/ 0 w 1797"/>
                  <a:gd name="T3" fmla="*/ 315 h 5035"/>
                  <a:gd name="T4" fmla="*/ 0 w 1797"/>
                  <a:gd name="T5" fmla="*/ 277 h 5035"/>
                  <a:gd name="T6" fmla="*/ 0 w 1797"/>
                  <a:gd name="T7" fmla="*/ 0 h 5035"/>
                  <a:gd name="T8" fmla="*/ 113 w 1797"/>
                  <a:gd name="T9" fmla="*/ 25 h 5035"/>
                  <a:gd name="T10" fmla="*/ 113 w 1797"/>
                  <a:gd name="T11" fmla="*/ 25 h 5035"/>
                  <a:gd name="T12" fmla="*/ 113 w 1797"/>
                  <a:gd name="T13" fmla="*/ 289 h 5035"/>
                  <a:gd name="T14" fmla="*/ 113 w 1797"/>
                  <a:gd name="T15" fmla="*/ 290 h 50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7"/>
                  <a:gd name="T25" fmla="*/ 0 h 5035"/>
                  <a:gd name="T26" fmla="*/ 1797 w 1797"/>
                  <a:gd name="T27" fmla="*/ 5035 h 50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7" h="5035">
                    <a:moveTo>
                      <a:pt x="1797" y="4633"/>
                    </a:moveTo>
                    <a:lnTo>
                      <a:pt x="0" y="5035"/>
                    </a:lnTo>
                    <a:lnTo>
                      <a:pt x="0" y="4419"/>
                    </a:lnTo>
                    <a:lnTo>
                      <a:pt x="0" y="0"/>
                    </a:lnTo>
                    <a:lnTo>
                      <a:pt x="1796" y="386"/>
                    </a:lnTo>
                    <a:lnTo>
                      <a:pt x="1796" y="393"/>
                    </a:lnTo>
                    <a:lnTo>
                      <a:pt x="1796" y="4621"/>
                    </a:lnTo>
                    <a:lnTo>
                      <a:pt x="1797" y="463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4" name="Freeform 9"/>
              <p:cNvSpPr>
                <a:spLocks/>
              </p:cNvSpPr>
              <p:nvPr/>
            </p:nvSpPr>
            <p:spPr bwMode="auto">
              <a:xfrm>
                <a:off x="344" y="901"/>
                <a:ext cx="3995" cy="2210"/>
              </a:xfrm>
              <a:custGeom>
                <a:avLst/>
                <a:gdLst>
                  <a:gd name="T0" fmla="*/ 500 w 7989"/>
                  <a:gd name="T1" fmla="*/ 142 h 4419"/>
                  <a:gd name="T2" fmla="*/ 500 w 7989"/>
                  <a:gd name="T3" fmla="*/ 108 h 4419"/>
                  <a:gd name="T4" fmla="*/ 0 w 7989"/>
                  <a:gd name="T5" fmla="*/ 0 h 4419"/>
                  <a:gd name="T6" fmla="*/ 0 w 7989"/>
                  <a:gd name="T7" fmla="*/ 277 h 4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89"/>
                  <a:gd name="T13" fmla="*/ 0 h 4419"/>
                  <a:gd name="T14" fmla="*/ 7989 w 7989"/>
                  <a:gd name="T15" fmla="*/ 4419 h 4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89" h="4419">
                    <a:moveTo>
                      <a:pt x="7989" y="2267"/>
                    </a:moveTo>
                    <a:lnTo>
                      <a:pt x="7989" y="1718"/>
                    </a:lnTo>
                    <a:lnTo>
                      <a:pt x="0" y="0"/>
                    </a:lnTo>
                    <a:lnTo>
                      <a:pt x="0" y="4419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5" name="Freeform 10"/>
              <p:cNvSpPr>
                <a:spLocks/>
              </p:cNvSpPr>
              <p:nvPr/>
            </p:nvSpPr>
            <p:spPr bwMode="auto">
              <a:xfrm>
                <a:off x="344" y="1878"/>
                <a:ext cx="5119" cy="1533"/>
              </a:xfrm>
              <a:custGeom>
                <a:avLst/>
                <a:gdLst>
                  <a:gd name="T0" fmla="*/ 498 w 10238"/>
                  <a:gd name="T1" fmla="*/ 20 h 3066"/>
                  <a:gd name="T2" fmla="*/ 592 w 10238"/>
                  <a:gd name="T3" fmla="*/ 20 h 3066"/>
                  <a:gd name="T4" fmla="*/ 586 w 10238"/>
                  <a:gd name="T5" fmla="*/ 0 h 3066"/>
                  <a:gd name="T6" fmla="*/ 640 w 10238"/>
                  <a:gd name="T7" fmla="*/ 33 h 3066"/>
                  <a:gd name="T8" fmla="*/ 586 w 10238"/>
                  <a:gd name="T9" fmla="*/ 65 h 3066"/>
                  <a:gd name="T10" fmla="*/ 594 w 10238"/>
                  <a:gd name="T11" fmla="*/ 46 h 3066"/>
                  <a:gd name="T12" fmla="*/ 499 w 10238"/>
                  <a:gd name="T13" fmla="*/ 46 h 3066"/>
                  <a:gd name="T14" fmla="*/ 499 w 10238"/>
                  <a:gd name="T15" fmla="*/ 84 h 3066"/>
                  <a:gd name="T16" fmla="*/ 1 w 10238"/>
                  <a:gd name="T17" fmla="*/ 192 h 3066"/>
                  <a:gd name="T18" fmla="*/ 0 w 10238"/>
                  <a:gd name="T19" fmla="*/ 155 h 30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38"/>
                  <a:gd name="T31" fmla="*/ 0 h 3066"/>
                  <a:gd name="T32" fmla="*/ 10238 w 10238"/>
                  <a:gd name="T33" fmla="*/ 3066 h 30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38" h="3066">
                    <a:moveTo>
                      <a:pt x="7983" y="318"/>
                    </a:moveTo>
                    <a:lnTo>
                      <a:pt x="9465" y="318"/>
                    </a:lnTo>
                    <a:lnTo>
                      <a:pt x="9374" y="0"/>
                    </a:lnTo>
                    <a:lnTo>
                      <a:pt x="10238" y="516"/>
                    </a:lnTo>
                    <a:lnTo>
                      <a:pt x="9374" y="1034"/>
                    </a:lnTo>
                    <a:lnTo>
                      <a:pt x="9489" y="729"/>
                    </a:lnTo>
                    <a:lnTo>
                      <a:pt x="7993" y="729"/>
                    </a:lnTo>
                    <a:lnTo>
                      <a:pt x="7993" y="1334"/>
                    </a:lnTo>
                    <a:lnTo>
                      <a:pt x="3" y="3066"/>
                    </a:lnTo>
                    <a:lnTo>
                      <a:pt x="0" y="2465"/>
                    </a:lnTo>
                  </a:path>
                </a:pathLst>
              </a:cu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6" name="Freeform 11"/>
              <p:cNvSpPr>
                <a:spLocks/>
              </p:cNvSpPr>
              <p:nvPr/>
            </p:nvSpPr>
            <p:spPr bwMode="auto">
              <a:xfrm>
                <a:off x="1239" y="1094"/>
                <a:ext cx="957" cy="2124"/>
              </a:xfrm>
              <a:custGeom>
                <a:avLst/>
                <a:gdLst>
                  <a:gd name="T0" fmla="*/ 0 w 1915"/>
                  <a:gd name="T1" fmla="*/ 266 h 4248"/>
                  <a:gd name="T2" fmla="*/ 119 w 1915"/>
                  <a:gd name="T3" fmla="*/ 240 h 4248"/>
                  <a:gd name="T4" fmla="*/ 119 w 1915"/>
                  <a:gd name="T5" fmla="*/ 239 h 4248"/>
                  <a:gd name="T6" fmla="*/ 119 w 1915"/>
                  <a:gd name="T7" fmla="*/ 25 h 4248"/>
                  <a:gd name="T8" fmla="*/ 119 w 1915"/>
                  <a:gd name="T9" fmla="*/ 25 h 4248"/>
                  <a:gd name="T10" fmla="*/ 0 w 1915"/>
                  <a:gd name="T11" fmla="*/ 0 h 4248"/>
                  <a:gd name="T12" fmla="*/ 0 w 1915"/>
                  <a:gd name="T13" fmla="*/ 1 h 4248"/>
                  <a:gd name="T14" fmla="*/ 0 w 1915"/>
                  <a:gd name="T15" fmla="*/ 265 h 4248"/>
                  <a:gd name="T16" fmla="*/ 0 w 1915"/>
                  <a:gd name="T17" fmla="*/ 266 h 42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5"/>
                  <a:gd name="T28" fmla="*/ 0 h 4248"/>
                  <a:gd name="T29" fmla="*/ 1915 w 1915"/>
                  <a:gd name="T30" fmla="*/ 4248 h 42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5" h="4248">
                    <a:moveTo>
                      <a:pt x="9" y="4248"/>
                    </a:moveTo>
                    <a:lnTo>
                      <a:pt x="1915" y="3840"/>
                    </a:lnTo>
                    <a:lnTo>
                      <a:pt x="1912" y="3826"/>
                    </a:lnTo>
                    <a:lnTo>
                      <a:pt x="1912" y="410"/>
                    </a:lnTo>
                    <a:lnTo>
                      <a:pt x="1912" y="414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8" y="4236"/>
                    </a:lnTo>
                    <a:lnTo>
                      <a:pt x="9" y="4248"/>
                    </a:lnTo>
                    <a:close/>
                  </a:path>
                </a:pathLst>
              </a:custGeom>
              <a:solidFill>
                <a:srgbClr val="00CE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7" name="Freeform 12"/>
              <p:cNvSpPr>
                <a:spLocks/>
              </p:cNvSpPr>
              <p:nvPr/>
            </p:nvSpPr>
            <p:spPr bwMode="auto">
              <a:xfrm>
                <a:off x="2195" y="1298"/>
                <a:ext cx="926" cy="1713"/>
              </a:xfrm>
              <a:custGeom>
                <a:avLst/>
                <a:gdLst>
                  <a:gd name="T0" fmla="*/ 115 w 1853"/>
                  <a:gd name="T1" fmla="*/ 189 h 3425"/>
                  <a:gd name="T2" fmla="*/ 0 w 1853"/>
                  <a:gd name="T3" fmla="*/ 215 h 3425"/>
                  <a:gd name="T4" fmla="*/ 0 w 1853"/>
                  <a:gd name="T5" fmla="*/ 214 h 3425"/>
                  <a:gd name="T6" fmla="*/ 0 w 1853"/>
                  <a:gd name="T7" fmla="*/ 0 h 3425"/>
                  <a:gd name="T8" fmla="*/ 0 w 1853"/>
                  <a:gd name="T9" fmla="*/ 1 h 3425"/>
                  <a:gd name="T10" fmla="*/ 115 w 1853"/>
                  <a:gd name="T11" fmla="*/ 25 h 3425"/>
                  <a:gd name="T12" fmla="*/ 115 w 1853"/>
                  <a:gd name="T13" fmla="*/ 26 h 3425"/>
                  <a:gd name="T14" fmla="*/ 115 w 1853"/>
                  <a:gd name="T15" fmla="*/ 188 h 3425"/>
                  <a:gd name="T16" fmla="*/ 115 w 1853"/>
                  <a:gd name="T17" fmla="*/ 189 h 34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53"/>
                  <a:gd name="T28" fmla="*/ 0 h 3425"/>
                  <a:gd name="T29" fmla="*/ 1853 w 1853"/>
                  <a:gd name="T30" fmla="*/ 3425 h 34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53" h="3425">
                    <a:moveTo>
                      <a:pt x="1853" y="3022"/>
                    </a:moveTo>
                    <a:lnTo>
                      <a:pt x="0" y="3425"/>
                    </a:lnTo>
                    <a:lnTo>
                      <a:pt x="0" y="341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853" y="397"/>
                    </a:lnTo>
                    <a:lnTo>
                      <a:pt x="1853" y="415"/>
                    </a:lnTo>
                    <a:lnTo>
                      <a:pt x="1853" y="3007"/>
                    </a:lnTo>
                    <a:lnTo>
                      <a:pt x="1853" y="3022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8" name="Freeform 13"/>
              <p:cNvSpPr>
                <a:spLocks/>
              </p:cNvSpPr>
              <p:nvPr/>
            </p:nvSpPr>
            <p:spPr bwMode="auto">
              <a:xfrm>
                <a:off x="3121" y="1497"/>
                <a:ext cx="982" cy="1312"/>
              </a:xfrm>
              <a:custGeom>
                <a:avLst/>
                <a:gdLst>
                  <a:gd name="T0" fmla="*/ 0 w 1965"/>
                  <a:gd name="T1" fmla="*/ 163 h 2625"/>
                  <a:gd name="T2" fmla="*/ 0 w 1965"/>
                  <a:gd name="T3" fmla="*/ 1 h 2625"/>
                  <a:gd name="T4" fmla="*/ 0 w 1965"/>
                  <a:gd name="T5" fmla="*/ 0 h 2625"/>
                  <a:gd name="T6" fmla="*/ 122 w 1965"/>
                  <a:gd name="T7" fmla="*/ 26 h 2625"/>
                  <a:gd name="T8" fmla="*/ 122 w 1965"/>
                  <a:gd name="T9" fmla="*/ 27 h 2625"/>
                  <a:gd name="T10" fmla="*/ 122 w 1965"/>
                  <a:gd name="T11" fmla="*/ 137 h 2625"/>
                  <a:gd name="T12" fmla="*/ 122 w 1965"/>
                  <a:gd name="T13" fmla="*/ 137 h 2625"/>
                  <a:gd name="T14" fmla="*/ 0 w 1965"/>
                  <a:gd name="T15" fmla="*/ 164 h 2625"/>
                  <a:gd name="T16" fmla="*/ 0 w 1965"/>
                  <a:gd name="T17" fmla="*/ 163 h 26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65"/>
                  <a:gd name="T28" fmla="*/ 0 h 2625"/>
                  <a:gd name="T29" fmla="*/ 1965 w 1965"/>
                  <a:gd name="T30" fmla="*/ 2625 h 26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65" h="2625">
                    <a:moveTo>
                      <a:pt x="0" y="261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965" y="424"/>
                    </a:lnTo>
                    <a:lnTo>
                      <a:pt x="1962" y="434"/>
                    </a:lnTo>
                    <a:lnTo>
                      <a:pt x="1962" y="2207"/>
                    </a:lnTo>
                    <a:lnTo>
                      <a:pt x="1962" y="2201"/>
                    </a:lnTo>
                    <a:lnTo>
                      <a:pt x="3" y="2625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9" name="Rectangle 14"/>
              <p:cNvSpPr>
                <a:spLocks noChangeArrowheads="1"/>
              </p:cNvSpPr>
              <p:nvPr/>
            </p:nvSpPr>
            <p:spPr bwMode="auto">
              <a:xfrm>
                <a:off x="476" y="1970"/>
                <a:ext cx="760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Technology </a:t>
                </a:r>
                <a:endParaRPr lang="en-GB" sz="3200" b="1"/>
              </a:p>
            </p:txBody>
          </p:sp>
          <p:sp>
            <p:nvSpPr>
              <p:cNvPr id="8270" name="Rectangle 15"/>
              <p:cNvSpPr>
                <a:spLocks noChangeArrowheads="1"/>
              </p:cNvSpPr>
              <p:nvPr/>
            </p:nvSpPr>
            <p:spPr bwMode="auto">
              <a:xfrm>
                <a:off x="476" y="2095"/>
                <a:ext cx="390" cy="147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Watch</a:t>
                </a:r>
                <a:endParaRPr lang="en-GB" sz="3200" b="1"/>
              </a:p>
            </p:txBody>
          </p:sp>
          <p:sp>
            <p:nvSpPr>
              <p:cNvPr id="8271" name="Rectangle 16"/>
              <p:cNvSpPr>
                <a:spLocks noChangeArrowheads="1"/>
              </p:cNvSpPr>
              <p:nvPr/>
            </p:nvSpPr>
            <p:spPr bwMode="auto">
              <a:xfrm>
                <a:off x="1319" y="1970"/>
                <a:ext cx="760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Technology </a:t>
                </a:r>
                <a:endParaRPr lang="en-GB" sz="3200" b="1"/>
              </a:p>
            </p:txBody>
          </p:sp>
          <p:sp>
            <p:nvSpPr>
              <p:cNvPr id="8272" name="Rectangle 17"/>
              <p:cNvSpPr>
                <a:spLocks noChangeArrowheads="1"/>
              </p:cNvSpPr>
              <p:nvPr/>
            </p:nvSpPr>
            <p:spPr bwMode="auto">
              <a:xfrm>
                <a:off x="1319" y="2095"/>
                <a:ext cx="644" cy="147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Partnering</a:t>
                </a:r>
                <a:endParaRPr lang="en-GB" sz="3200" b="1"/>
              </a:p>
            </p:txBody>
          </p:sp>
          <p:sp>
            <p:nvSpPr>
              <p:cNvPr id="8273" name="Rectangle 18"/>
              <p:cNvSpPr>
                <a:spLocks noChangeArrowheads="1"/>
              </p:cNvSpPr>
              <p:nvPr/>
            </p:nvSpPr>
            <p:spPr bwMode="auto">
              <a:xfrm>
                <a:off x="2315" y="1844"/>
                <a:ext cx="516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Generic </a:t>
                </a:r>
                <a:endParaRPr lang="en-GB" sz="3200" b="1"/>
              </a:p>
            </p:txBody>
          </p:sp>
          <p:sp>
            <p:nvSpPr>
              <p:cNvPr id="8274" name="Rectangle 19"/>
              <p:cNvSpPr>
                <a:spLocks noChangeArrowheads="1"/>
              </p:cNvSpPr>
              <p:nvPr/>
            </p:nvSpPr>
            <p:spPr bwMode="auto">
              <a:xfrm>
                <a:off x="2315" y="1970"/>
                <a:ext cx="760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Technology </a:t>
                </a:r>
                <a:endParaRPr lang="en-GB" sz="3200" b="1"/>
              </a:p>
            </p:txBody>
          </p:sp>
          <p:sp>
            <p:nvSpPr>
              <p:cNvPr id="8275" name="Rectangle 20"/>
              <p:cNvSpPr>
                <a:spLocks noChangeArrowheads="1"/>
              </p:cNvSpPr>
              <p:nvPr/>
            </p:nvSpPr>
            <p:spPr bwMode="auto">
              <a:xfrm>
                <a:off x="2315" y="2095"/>
                <a:ext cx="687" cy="147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Challenges</a:t>
                </a:r>
                <a:endParaRPr lang="en-GB" sz="3200" b="1"/>
              </a:p>
            </p:txBody>
          </p:sp>
          <p:sp>
            <p:nvSpPr>
              <p:cNvPr id="8276" name="Rectangle 21"/>
              <p:cNvSpPr>
                <a:spLocks noChangeArrowheads="1"/>
              </p:cNvSpPr>
              <p:nvPr/>
            </p:nvSpPr>
            <p:spPr bwMode="auto">
              <a:xfrm>
                <a:off x="3192" y="1970"/>
                <a:ext cx="1047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Problem Solving </a:t>
                </a:r>
                <a:endParaRPr lang="en-GB" sz="3200" b="1"/>
              </a:p>
            </p:txBody>
          </p:sp>
          <p:sp>
            <p:nvSpPr>
              <p:cNvPr id="8277" name="Rectangle 22"/>
              <p:cNvSpPr>
                <a:spLocks noChangeArrowheads="1"/>
              </p:cNvSpPr>
              <p:nvPr/>
            </p:nvSpPr>
            <p:spPr bwMode="auto">
              <a:xfrm>
                <a:off x="3192" y="2095"/>
                <a:ext cx="807" cy="147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Case Studies</a:t>
                </a:r>
                <a:endParaRPr lang="en-GB" sz="3200" b="1"/>
              </a:p>
            </p:txBody>
          </p:sp>
          <p:sp>
            <p:nvSpPr>
              <p:cNvPr id="8278" name="Line 23"/>
              <p:cNvSpPr>
                <a:spLocks noChangeShapeType="1"/>
              </p:cNvSpPr>
              <p:nvPr/>
            </p:nvSpPr>
            <p:spPr bwMode="auto">
              <a:xfrm flipV="1">
                <a:off x="1242" y="1098"/>
                <a:ext cx="1" cy="211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9" name="Line 24"/>
              <p:cNvSpPr>
                <a:spLocks noChangeShapeType="1"/>
              </p:cNvSpPr>
              <p:nvPr/>
            </p:nvSpPr>
            <p:spPr bwMode="auto">
              <a:xfrm flipV="1">
                <a:off x="2195" y="1298"/>
                <a:ext cx="1" cy="1708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0" name="Line 25"/>
              <p:cNvSpPr>
                <a:spLocks noChangeShapeType="1"/>
              </p:cNvSpPr>
              <p:nvPr/>
            </p:nvSpPr>
            <p:spPr bwMode="auto">
              <a:xfrm flipV="1">
                <a:off x="3121" y="1506"/>
                <a:ext cx="1" cy="1296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1" name="Line 26"/>
              <p:cNvSpPr>
                <a:spLocks noChangeShapeType="1"/>
              </p:cNvSpPr>
              <p:nvPr/>
            </p:nvSpPr>
            <p:spPr bwMode="auto">
              <a:xfrm flipV="1">
                <a:off x="4102" y="1714"/>
                <a:ext cx="1" cy="887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2" name="Rectangle 27"/>
              <p:cNvSpPr>
                <a:spLocks noChangeArrowheads="1"/>
              </p:cNvSpPr>
              <p:nvPr/>
            </p:nvSpPr>
            <p:spPr bwMode="auto">
              <a:xfrm>
                <a:off x="4152" y="2085"/>
                <a:ext cx="1152" cy="1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300" b="1"/>
                  <a:t>IMPLEMENTATION</a:t>
                </a:r>
                <a:endParaRPr lang="en-GB" sz="3200" b="1"/>
              </a:p>
            </p:txBody>
          </p:sp>
        </p:grpSp>
        <p:sp>
          <p:nvSpPr>
            <p:cNvPr id="8197" name="Rectangle 28"/>
            <p:cNvSpPr>
              <a:spLocks noChangeArrowheads="1"/>
            </p:cNvSpPr>
            <p:nvPr/>
          </p:nvSpPr>
          <p:spPr bwMode="auto">
            <a:xfrm>
              <a:off x="509588" y="3994150"/>
              <a:ext cx="8842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98" name="Rectangle 29"/>
            <p:cNvSpPr>
              <a:spLocks noChangeArrowheads="1"/>
            </p:cNvSpPr>
            <p:nvPr/>
          </p:nvSpPr>
          <p:spPr bwMode="auto">
            <a:xfrm>
              <a:off x="585788" y="4046538"/>
              <a:ext cx="817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Research</a:t>
              </a:r>
              <a:endParaRPr lang="en-GB" sz="3200" b="1"/>
            </a:p>
          </p:txBody>
        </p:sp>
        <p:sp>
          <p:nvSpPr>
            <p:cNvPr id="8199" name="Rectangle 30"/>
            <p:cNvSpPr>
              <a:spLocks noChangeArrowheads="1"/>
            </p:cNvSpPr>
            <p:nvPr/>
          </p:nvSpPr>
          <p:spPr bwMode="auto">
            <a:xfrm>
              <a:off x="1576388" y="3740150"/>
              <a:ext cx="1160462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0" name="Rectangle 31"/>
            <p:cNvSpPr>
              <a:spLocks noChangeArrowheads="1"/>
            </p:cNvSpPr>
            <p:nvPr/>
          </p:nvSpPr>
          <p:spPr bwMode="auto">
            <a:xfrm>
              <a:off x="1654175" y="3794125"/>
              <a:ext cx="11255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Development</a:t>
              </a:r>
              <a:endParaRPr lang="en-GB" sz="3200" b="1"/>
            </a:p>
          </p:txBody>
        </p:sp>
        <p:sp>
          <p:nvSpPr>
            <p:cNvPr id="8201" name="Rectangle 32"/>
            <p:cNvSpPr>
              <a:spLocks noChangeArrowheads="1"/>
            </p:cNvSpPr>
            <p:nvPr/>
          </p:nvSpPr>
          <p:spPr bwMode="auto">
            <a:xfrm>
              <a:off x="3021013" y="3422650"/>
              <a:ext cx="7048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2" name="Rectangle 33"/>
            <p:cNvSpPr>
              <a:spLocks noChangeArrowheads="1"/>
            </p:cNvSpPr>
            <p:nvPr/>
          </p:nvSpPr>
          <p:spPr bwMode="auto">
            <a:xfrm>
              <a:off x="3098800" y="3468688"/>
              <a:ext cx="614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Access</a:t>
              </a:r>
              <a:endParaRPr lang="en-GB" sz="3200" b="1"/>
            </a:p>
          </p:txBody>
        </p:sp>
        <p:sp>
          <p:nvSpPr>
            <p:cNvPr id="8203" name="Rectangle 34"/>
            <p:cNvSpPr>
              <a:spLocks noChangeArrowheads="1"/>
            </p:cNvSpPr>
            <p:nvPr/>
          </p:nvSpPr>
          <p:spPr bwMode="auto">
            <a:xfrm>
              <a:off x="4025900" y="3230563"/>
              <a:ext cx="1265238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4" name="Rectangle 35"/>
            <p:cNvSpPr>
              <a:spLocks noChangeArrowheads="1"/>
            </p:cNvSpPr>
            <p:nvPr/>
          </p:nvSpPr>
          <p:spPr bwMode="auto">
            <a:xfrm>
              <a:off x="4103688" y="3279775"/>
              <a:ext cx="12414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Demonstration</a:t>
              </a:r>
              <a:endParaRPr lang="en-GB" sz="3200" b="1"/>
            </a:p>
          </p:txBody>
        </p:sp>
        <p:sp>
          <p:nvSpPr>
            <p:cNvPr id="8205" name="Rectangle 36"/>
            <p:cNvSpPr>
              <a:spLocks noChangeArrowheads="1"/>
            </p:cNvSpPr>
            <p:nvPr/>
          </p:nvSpPr>
          <p:spPr bwMode="auto">
            <a:xfrm>
              <a:off x="509588" y="3994150"/>
              <a:ext cx="8842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Rectangle 37"/>
            <p:cNvSpPr>
              <a:spLocks noChangeArrowheads="1"/>
            </p:cNvSpPr>
            <p:nvPr/>
          </p:nvSpPr>
          <p:spPr bwMode="auto">
            <a:xfrm>
              <a:off x="585788" y="4046538"/>
              <a:ext cx="8175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Research</a:t>
              </a:r>
              <a:endParaRPr lang="en-GB" sz="3200" b="1"/>
            </a:p>
          </p:txBody>
        </p:sp>
        <p:sp>
          <p:nvSpPr>
            <p:cNvPr id="8207" name="Rectangle 38"/>
            <p:cNvSpPr>
              <a:spLocks noChangeArrowheads="1"/>
            </p:cNvSpPr>
            <p:nvPr/>
          </p:nvSpPr>
          <p:spPr bwMode="auto">
            <a:xfrm>
              <a:off x="1576388" y="3740150"/>
              <a:ext cx="1160462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8" name="Rectangle 39"/>
            <p:cNvSpPr>
              <a:spLocks noChangeArrowheads="1"/>
            </p:cNvSpPr>
            <p:nvPr/>
          </p:nvSpPr>
          <p:spPr bwMode="auto">
            <a:xfrm>
              <a:off x="1654175" y="3794125"/>
              <a:ext cx="11255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Development</a:t>
              </a:r>
              <a:endParaRPr lang="en-GB" sz="3200" b="1"/>
            </a:p>
          </p:txBody>
        </p:sp>
        <p:sp>
          <p:nvSpPr>
            <p:cNvPr id="8209" name="Rectangle 40"/>
            <p:cNvSpPr>
              <a:spLocks noChangeArrowheads="1"/>
            </p:cNvSpPr>
            <p:nvPr/>
          </p:nvSpPr>
          <p:spPr bwMode="auto">
            <a:xfrm>
              <a:off x="3021013" y="3422650"/>
              <a:ext cx="7048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Rectangle 41"/>
            <p:cNvSpPr>
              <a:spLocks noChangeArrowheads="1"/>
            </p:cNvSpPr>
            <p:nvPr/>
          </p:nvSpPr>
          <p:spPr bwMode="auto">
            <a:xfrm>
              <a:off x="3098800" y="3468688"/>
              <a:ext cx="61436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Access</a:t>
              </a:r>
              <a:endParaRPr lang="en-GB" sz="3200" b="1"/>
            </a:p>
          </p:txBody>
        </p:sp>
        <p:sp>
          <p:nvSpPr>
            <p:cNvPr id="8211" name="Rectangle 42"/>
            <p:cNvSpPr>
              <a:spLocks noChangeArrowheads="1"/>
            </p:cNvSpPr>
            <p:nvPr/>
          </p:nvSpPr>
          <p:spPr bwMode="auto">
            <a:xfrm>
              <a:off x="4025900" y="3230563"/>
              <a:ext cx="1265238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Rectangle 43"/>
            <p:cNvSpPr>
              <a:spLocks noChangeArrowheads="1"/>
            </p:cNvSpPr>
            <p:nvPr/>
          </p:nvSpPr>
          <p:spPr bwMode="auto">
            <a:xfrm>
              <a:off x="4103688" y="3279775"/>
              <a:ext cx="12414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Demonstration</a:t>
              </a:r>
              <a:endParaRPr lang="en-GB" sz="3200" b="1"/>
            </a:p>
          </p:txBody>
        </p:sp>
        <p:sp>
          <p:nvSpPr>
            <p:cNvPr id="8213" name="Rectangle 44"/>
            <p:cNvSpPr>
              <a:spLocks noChangeArrowheads="1"/>
            </p:cNvSpPr>
            <p:nvPr/>
          </p:nvSpPr>
          <p:spPr bwMode="auto">
            <a:xfrm>
              <a:off x="5313363" y="3900488"/>
              <a:ext cx="1406525" cy="635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Rectangle 45"/>
            <p:cNvSpPr>
              <a:spLocks noChangeArrowheads="1"/>
            </p:cNvSpPr>
            <p:nvPr/>
          </p:nvSpPr>
          <p:spPr bwMode="auto">
            <a:xfrm>
              <a:off x="1536700" y="4983163"/>
              <a:ext cx="5183188" cy="650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Rectangle 46"/>
            <p:cNvSpPr>
              <a:spLocks noChangeArrowheads="1"/>
            </p:cNvSpPr>
            <p:nvPr/>
          </p:nvSpPr>
          <p:spPr bwMode="auto">
            <a:xfrm>
              <a:off x="4032250" y="4217988"/>
              <a:ext cx="2687638" cy="650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Rectangle 47"/>
            <p:cNvSpPr>
              <a:spLocks noChangeArrowheads="1"/>
            </p:cNvSpPr>
            <p:nvPr/>
          </p:nvSpPr>
          <p:spPr bwMode="auto">
            <a:xfrm>
              <a:off x="2816225" y="4600575"/>
              <a:ext cx="3903663" cy="6508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Rectangle 48"/>
            <p:cNvSpPr>
              <a:spLocks noChangeArrowheads="1"/>
            </p:cNvSpPr>
            <p:nvPr/>
          </p:nvSpPr>
          <p:spPr bwMode="auto">
            <a:xfrm>
              <a:off x="449263" y="5367338"/>
              <a:ext cx="6270625" cy="635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Rectangle 49"/>
            <p:cNvSpPr>
              <a:spLocks noChangeArrowheads="1"/>
            </p:cNvSpPr>
            <p:nvPr/>
          </p:nvSpPr>
          <p:spPr bwMode="auto">
            <a:xfrm>
              <a:off x="384175" y="5078413"/>
              <a:ext cx="1154113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Rectangle 50"/>
            <p:cNvSpPr>
              <a:spLocks noChangeArrowheads="1"/>
            </p:cNvSpPr>
            <p:nvPr/>
          </p:nvSpPr>
          <p:spPr bwMode="auto">
            <a:xfrm>
              <a:off x="460375" y="5130800"/>
              <a:ext cx="1111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First Inventor</a:t>
              </a:r>
              <a:endParaRPr lang="en-GB" sz="3200" b="1"/>
            </a:p>
          </p:txBody>
        </p:sp>
        <p:sp>
          <p:nvSpPr>
            <p:cNvPr id="8220" name="Rectangle 51"/>
            <p:cNvSpPr>
              <a:spLocks noChangeArrowheads="1"/>
            </p:cNvSpPr>
            <p:nvPr/>
          </p:nvSpPr>
          <p:spPr bwMode="auto">
            <a:xfrm>
              <a:off x="1536700" y="4697413"/>
              <a:ext cx="131286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Rectangle 52"/>
            <p:cNvSpPr>
              <a:spLocks noChangeArrowheads="1"/>
            </p:cNvSpPr>
            <p:nvPr/>
          </p:nvSpPr>
          <p:spPr bwMode="auto">
            <a:xfrm>
              <a:off x="1614488" y="4749800"/>
              <a:ext cx="129381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First Developer</a:t>
              </a:r>
              <a:endParaRPr lang="en-GB" sz="3200" b="1"/>
            </a:p>
          </p:txBody>
        </p:sp>
        <p:sp>
          <p:nvSpPr>
            <p:cNvPr id="8222" name="Rectangle 53"/>
            <p:cNvSpPr>
              <a:spLocks noChangeArrowheads="1"/>
            </p:cNvSpPr>
            <p:nvPr/>
          </p:nvSpPr>
          <p:spPr bwMode="auto">
            <a:xfrm>
              <a:off x="2689225" y="4314825"/>
              <a:ext cx="171291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Rectangle 54"/>
            <p:cNvSpPr>
              <a:spLocks noChangeArrowheads="1"/>
            </p:cNvSpPr>
            <p:nvPr/>
          </p:nvSpPr>
          <p:spPr bwMode="auto">
            <a:xfrm>
              <a:off x="2765425" y="4362450"/>
              <a:ext cx="19065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 b="1" i="1">
                  <a:solidFill>
                    <a:srgbClr val="091743"/>
                  </a:solidFill>
                </a:rPr>
                <a:t>Fastest Implementer</a:t>
              </a:r>
              <a:r>
                <a:rPr lang="en-GB" sz="1500"/>
                <a:t> </a:t>
              </a:r>
            </a:p>
          </p:txBody>
        </p:sp>
        <p:sp>
          <p:nvSpPr>
            <p:cNvPr id="8224" name="Rectangle 56"/>
            <p:cNvSpPr>
              <a:spLocks noChangeArrowheads="1"/>
            </p:cNvSpPr>
            <p:nvPr/>
          </p:nvSpPr>
          <p:spPr bwMode="auto">
            <a:xfrm>
              <a:off x="5313363" y="3613150"/>
              <a:ext cx="140652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5" name="Rectangle 57"/>
            <p:cNvSpPr>
              <a:spLocks noChangeArrowheads="1"/>
            </p:cNvSpPr>
            <p:nvPr/>
          </p:nvSpPr>
          <p:spPr bwMode="auto">
            <a:xfrm>
              <a:off x="5391150" y="3667125"/>
              <a:ext cx="13985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Fastest Follower</a:t>
              </a:r>
              <a:endParaRPr lang="en-GB" sz="3200" b="1"/>
            </a:p>
          </p:txBody>
        </p:sp>
        <p:sp>
          <p:nvSpPr>
            <p:cNvPr id="8226" name="Rectangle 58"/>
            <p:cNvSpPr>
              <a:spLocks noChangeArrowheads="1"/>
            </p:cNvSpPr>
            <p:nvPr/>
          </p:nvSpPr>
          <p:spPr bwMode="auto">
            <a:xfrm>
              <a:off x="4098925" y="3932238"/>
              <a:ext cx="1531938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Rectangle 59"/>
            <p:cNvSpPr>
              <a:spLocks noChangeArrowheads="1"/>
            </p:cNvSpPr>
            <p:nvPr/>
          </p:nvSpPr>
          <p:spPr bwMode="auto">
            <a:xfrm>
              <a:off x="4175125" y="3986213"/>
              <a:ext cx="15367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500"/>
                <a:t>Strategic Procurer</a:t>
              </a:r>
              <a:endParaRPr lang="en-GB" sz="3200" b="1"/>
            </a:p>
          </p:txBody>
        </p:sp>
        <p:grpSp>
          <p:nvGrpSpPr>
            <p:cNvPr id="8228" name="Group 60"/>
            <p:cNvGrpSpPr>
              <a:grpSpLocks/>
            </p:cNvGrpSpPr>
            <p:nvPr/>
          </p:nvGrpSpPr>
          <p:grpSpPr bwMode="auto">
            <a:xfrm>
              <a:off x="2178050" y="4600575"/>
              <a:ext cx="574675" cy="65088"/>
              <a:chOff x="1752" y="3252"/>
              <a:chExt cx="443" cy="46"/>
            </a:xfrm>
          </p:grpSpPr>
          <p:sp>
            <p:nvSpPr>
              <p:cNvPr id="8256" name="Rectangle 61"/>
              <p:cNvSpPr>
                <a:spLocks noChangeArrowheads="1"/>
              </p:cNvSpPr>
              <p:nvPr/>
            </p:nvSpPr>
            <p:spPr bwMode="auto">
              <a:xfrm>
                <a:off x="1752" y="3252"/>
                <a:ext cx="4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7" name="Rectangle 62"/>
              <p:cNvSpPr>
                <a:spLocks noChangeArrowheads="1"/>
              </p:cNvSpPr>
              <p:nvPr/>
            </p:nvSpPr>
            <p:spPr bwMode="auto">
              <a:xfrm>
                <a:off x="1850" y="3252"/>
                <a:ext cx="4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8" name="Rectangle 63"/>
              <p:cNvSpPr>
                <a:spLocks noChangeArrowheads="1"/>
              </p:cNvSpPr>
              <p:nvPr/>
            </p:nvSpPr>
            <p:spPr bwMode="auto">
              <a:xfrm>
                <a:off x="1949" y="3252"/>
                <a:ext cx="4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9" name="Rectangle 64"/>
              <p:cNvSpPr>
                <a:spLocks noChangeArrowheads="1"/>
              </p:cNvSpPr>
              <p:nvPr/>
            </p:nvSpPr>
            <p:spPr bwMode="auto">
              <a:xfrm>
                <a:off x="2047" y="3252"/>
                <a:ext cx="50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0" name="Rectangle 65"/>
              <p:cNvSpPr>
                <a:spLocks noChangeArrowheads="1"/>
              </p:cNvSpPr>
              <p:nvPr/>
            </p:nvSpPr>
            <p:spPr bwMode="auto">
              <a:xfrm>
                <a:off x="2146" y="3252"/>
                <a:ext cx="4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29" name="Freeform 67"/>
            <p:cNvSpPr>
              <a:spLocks/>
            </p:cNvSpPr>
            <p:nvPr/>
          </p:nvSpPr>
          <p:spPr bwMode="auto">
            <a:xfrm>
              <a:off x="373063" y="1293813"/>
              <a:ext cx="1163637" cy="3554412"/>
            </a:xfrm>
            <a:custGeom>
              <a:avLst/>
              <a:gdLst>
                <a:gd name="T0" fmla="*/ 2147483647 w 1797"/>
                <a:gd name="T1" fmla="*/ 2147483647 h 5035"/>
                <a:gd name="T2" fmla="*/ 0 w 1797"/>
                <a:gd name="T3" fmla="*/ 2147483647 h 5035"/>
                <a:gd name="T4" fmla="*/ 0 w 1797"/>
                <a:gd name="T5" fmla="*/ 2147483647 h 5035"/>
                <a:gd name="T6" fmla="*/ 0 w 1797"/>
                <a:gd name="T7" fmla="*/ 0 h 5035"/>
                <a:gd name="T8" fmla="*/ 2147483647 w 1797"/>
                <a:gd name="T9" fmla="*/ 2147483647 h 5035"/>
                <a:gd name="T10" fmla="*/ 2147483647 w 1797"/>
                <a:gd name="T11" fmla="*/ 2147483647 h 5035"/>
                <a:gd name="T12" fmla="*/ 2147483647 w 1797"/>
                <a:gd name="T13" fmla="*/ 2147483647 h 50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7"/>
                <a:gd name="T22" fmla="*/ 0 h 5035"/>
                <a:gd name="T23" fmla="*/ 1797 w 1797"/>
                <a:gd name="T24" fmla="*/ 5035 h 50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7" h="5035">
                  <a:moveTo>
                    <a:pt x="1797" y="4633"/>
                  </a:moveTo>
                  <a:lnTo>
                    <a:pt x="0" y="5035"/>
                  </a:lnTo>
                  <a:lnTo>
                    <a:pt x="0" y="4419"/>
                  </a:lnTo>
                  <a:lnTo>
                    <a:pt x="0" y="0"/>
                  </a:lnTo>
                  <a:lnTo>
                    <a:pt x="1796" y="386"/>
                  </a:lnTo>
                  <a:lnTo>
                    <a:pt x="1796" y="393"/>
                  </a:lnTo>
                  <a:lnTo>
                    <a:pt x="1796" y="4621"/>
                  </a:lnTo>
                </a:path>
              </a:pathLst>
            </a:cu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0" name="Freeform 68"/>
            <p:cNvSpPr>
              <a:spLocks/>
            </p:cNvSpPr>
            <p:nvPr/>
          </p:nvSpPr>
          <p:spPr bwMode="auto">
            <a:xfrm>
              <a:off x="5237163" y="2433638"/>
              <a:ext cx="1762125" cy="1260475"/>
            </a:xfrm>
            <a:custGeom>
              <a:avLst/>
              <a:gdLst>
                <a:gd name="T0" fmla="*/ 0 w 2723"/>
                <a:gd name="T1" fmla="*/ 2147483647 h 1783"/>
                <a:gd name="T2" fmla="*/ 2147483647 w 2723"/>
                <a:gd name="T3" fmla="*/ 2147483647 h 1783"/>
                <a:gd name="T4" fmla="*/ 2147483647 w 2723"/>
                <a:gd name="T5" fmla="*/ 2147483647 h 1783"/>
                <a:gd name="T6" fmla="*/ 2147483647 w 2723"/>
                <a:gd name="T7" fmla="*/ 2147483647 h 1783"/>
                <a:gd name="T8" fmla="*/ 2147483647 w 2723"/>
                <a:gd name="T9" fmla="*/ 2147483647 h 1783"/>
                <a:gd name="T10" fmla="*/ 2147483647 w 2723"/>
                <a:gd name="T11" fmla="*/ 2147483647 h 1783"/>
                <a:gd name="T12" fmla="*/ 2147483647 w 2723"/>
                <a:gd name="T13" fmla="*/ 2147483647 h 1783"/>
                <a:gd name="T14" fmla="*/ 2147483647 w 2723"/>
                <a:gd name="T15" fmla="*/ 2147483647 h 1783"/>
                <a:gd name="T16" fmla="*/ 2147483647 w 2723"/>
                <a:gd name="T17" fmla="*/ 2147483647 h 1783"/>
                <a:gd name="T18" fmla="*/ 2147483647 w 2723"/>
                <a:gd name="T19" fmla="*/ 2147483647 h 1783"/>
                <a:gd name="T20" fmla="*/ 2147483647 w 2723"/>
                <a:gd name="T21" fmla="*/ 2147483647 h 1783"/>
                <a:gd name="T22" fmla="*/ 0 w 2723"/>
                <a:gd name="T23" fmla="*/ 0 h 1783"/>
                <a:gd name="T24" fmla="*/ 0 w 2723"/>
                <a:gd name="T25" fmla="*/ 2147483647 h 1783"/>
                <a:gd name="T26" fmla="*/ 0 w 2723"/>
                <a:gd name="T27" fmla="*/ 2147483647 h 1783"/>
                <a:gd name="T28" fmla="*/ 0 w 2723"/>
                <a:gd name="T29" fmla="*/ 2147483647 h 17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3"/>
                <a:gd name="T46" fmla="*/ 0 h 1783"/>
                <a:gd name="T47" fmla="*/ 2723 w 2723"/>
                <a:gd name="T48" fmla="*/ 1783 h 17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3" h="1783">
                  <a:moveTo>
                    <a:pt x="0" y="1777"/>
                  </a:moveTo>
                  <a:lnTo>
                    <a:pt x="478" y="1672"/>
                  </a:lnTo>
                  <a:lnTo>
                    <a:pt x="478" y="1067"/>
                  </a:lnTo>
                  <a:lnTo>
                    <a:pt x="1974" y="1067"/>
                  </a:lnTo>
                  <a:lnTo>
                    <a:pt x="1859" y="1372"/>
                  </a:lnTo>
                  <a:lnTo>
                    <a:pt x="2723" y="854"/>
                  </a:lnTo>
                  <a:lnTo>
                    <a:pt x="1859" y="338"/>
                  </a:lnTo>
                  <a:lnTo>
                    <a:pt x="1950" y="656"/>
                  </a:lnTo>
                  <a:lnTo>
                    <a:pt x="468" y="656"/>
                  </a:lnTo>
                  <a:lnTo>
                    <a:pt x="474" y="651"/>
                  </a:lnTo>
                  <a:lnTo>
                    <a:pt x="474" y="10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783"/>
                  </a:lnTo>
                  <a:lnTo>
                    <a:pt x="0" y="177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1" name="Freeform 69"/>
            <p:cNvSpPr>
              <a:spLocks/>
            </p:cNvSpPr>
            <p:nvPr/>
          </p:nvSpPr>
          <p:spPr bwMode="auto">
            <a:xfrm>
              <a:off x="373063" y="1277938"/>
              <a:ext cx="1163637" cy="3554412"/>
            </a:xfrm>
            <a:custGeom>
              <a:avLst/>
              <a:gdLst>
                <a:gd name="T0" fmla="*/ 2147483647 w 1797"/>
                <a:gd name="T1" fmla="*/ 2147483647 h 5035"/>
                <a:gd name="T2" fmla="*/ 0 w 1797"/>
                <a:gd name="T3" fmla="*/ 2147483647 h 5035"/>
                <a:gd name="T4" fmla="*/ 0 w 1797"/>
                <a:gd name="T5" fmla="*/ 2147483647 h 5035"/>
                <a:gd name="T6" fmla="*/ 0 w 1797"/>
                <a:gd name="T7" fmla="*/ 0 h 5035"/>
                <a:gd name="T8" fmla="*/ 2147483647 w 1797"/>
                <a:gd name="T9" fmla="*/ 2147483647 h 5035"/>
                <a:gd name="T10" fmla="*/ 2147483647 w 1797"/>
                <a:gd name="T11" fmla="*/ 2147483647 h 5035"/>
                <a:gd name="T12" fmla="*/ 2147483647 w 1797"/>
                <a:gd name="T13" fmla="*/ 2147483647 h 5035"/>
                <a:gd name="T14" fmla="*/ 2147483647 w 1797"/>
                <a:gd name="T15" fmla="*/ 2147483647 h 5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7"/>
                <a:gd name="T25" fmla="*/ 0 h 5035"/>
                <a:gd name="T26" fmla="*/ 1797 w 1797"/>
                <a:gd name="T27" fmla="*/ 5035 h 5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7" h="5035">
                  <a:moveTo>
                    <a:pt x="1797" y="4633"/>
                  </a:moveTo>
                  <a:lnTo>
                    <a:pt x="0" y="5035"/>
                  </a:lnTo>
                  <a:lnTo>
                    <a:pt x="0" y="4419"/>
                  </a:lnTo>
                  <a:lnTo>
                    <a:pt x="0" y="0"/>
                  </a:lnTo>
                  <a:lnTo>
                    <a:pt x="1796" y="386"/>
                  </a:lnTo>
                  <a:lnTo>
                    <a:pt x="1796" y="393"/>
                  </a:lnTo>
                  <a:lnTo>
                    <a:pt x="1796" y="4621"/>
                  </a:lnTo>
                  <a:lnTo>
                    <a:pt x="1797" y="4633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2" name="Freeform 70"/>
            <p:cNvSpPr>
              <a:spLocks/>
            </p:cNvSpPr>
            <p:nvPr/>
          </p:nvSpPr>
          <p:spPr bwMode="auto">
            <a:xfrm>
              <a:off x="371475" y="1293813"/>
              <a:ext cx="5173663" cy="3121025"/>
            </a:xfrm>
            <a:custGeom>
              <a:avLst/>
              <a:gdLst>
                <a:gd name="T0" fmla="*/ 2147483647 w 7989"/>
                <a:gd name="T1" fmla="*/ 2147483647 h 4419"/>
                <a:gd name="T2" fmla="*/ 2147483647 w 7989"/>
                <a:gd name="T3" fmla="*/ 2147483647 h 4419"/>
                <a:gd name="T4" fmla="*/ 0 w 7989"/>
                <a:gd name="T5" fmla="*/ 0 h 4419"/>
                <a:gd name="T6" fmla="*/ 0 w 7989"/>
                <a:gd name="T7" fmla="*/ 2147483647 h 44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89"/>
                <a:gd name="T13" fmla="*/ 0 h 4419"/>
                <a:gd name="T14" fmla="*/ 7989 w 7989"/>
                <a:gd name="T15" fmla="*/ 4419 h 44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89" h="4419">
                  <a:moveTo>
                    <a:pt x="7989" y="2267"/>
                  </a:moveTo>
                  <a:lnTo>
                    <a:pt x="7989" y="1718"/>
                  </a:lnTo>
                  <a:lnTo>
                    <a:pt x="0" y="0"/>
                  </a:lnTo>
                  <a:lnTo>
                    <a:pt x="0" y="4419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3" name="Freeform 71"/>
            <p:cNvSpPr>
              <a:spLocks/>
            </p:cNvSpPr>
            <p:nvPr/>
          </p:nvSpPr>
          <p:spPr bwMode="auto">
            <a:xfrm>
              <a:off x="349250" y="2657475"/>
              <a:ext cx="6650038" cy="2173288"/>
            </a:xfrm>
            <a:custGeom>
              <a:avLst/>
              <a:gdLst>
                <a:gd name="T0" fmla="*/ 2147483647 w 10238"/>
                <a:gd name="T1" fmla="*/ 2147483647 h 3066"/>
                <a:gd name="T2" fmla="*/ 2147483647 w 10238"/>
                <a:gd name="T3" fmla="*/ 2147483647 h 3066"/>
                <a:gd name="T4" fmla="*/ 2147483647 w 10238"/>
                <a:gd name="T5" fmla="*/ 0 h 3066"/>
                <a:gd name="T6" fmla="*/ 2147483647 w 10238"/>
                <a:gd name="T7" fmla="*/ 2147483647 h 3066"/>
                <a:gd name="T8" fmla="*/ 2147483647 w 10238"/>
                <a:gd name="T9" fmla="*/ 2147483647 h 3066"/>
                <a:gd name="T10" fmla="*/ 2147483647 w 10238"/>
                <a:gd name="T11" fmla="*/ 2147483647 h 3066"/>
                <a:gd name="T12" fmla="*/ 2147483647 w 10238"/>
                <a:gd name="T13" fmla="*/ 2147483647 h 3066"/>
                <a:gd name="T14" fmla="*/ 2147483647 w 10238"/>
                <a:gd name="T15" fmla="*/ 2147483647 h 3066"/>
                <a:gd name="T16" fmla="*/ 2147483647 w 10238"/>
                <a:gd name="T17" fmla="*/ 2147483647 h 3066"/>
                <a:gd name="T18" fmla="*/ 0 w 10238"/>
                <a:gd name="T19" fmla="*/ 2147483647 h 3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38"/>
                <a:gd name="T31" fmla="*/ 0 h 3066"/>
                <a:gd name="T32" fmla="*/ 10238 w 10238"/>
                <a:gd name="T33" fmla="*/ 3066 h 3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38" h="3066">
                  <a:moveTo>
                    <a:pt x="7983" y="318"/>
                  </a:moveTo>
                  <a:lnTo>
                    <a:pt x="9465" y="318"/>
                  </a:lnTo>
                  <a:lnTo>
                    <a:pt x="9374" y="0"/>
                  </a:lnTo>
                  <a:lnTo>
                    <a:pt x="10238" y="516"/>
                  </a:lnTo>
                  <a:lnTo>
                    <a:pt x="9374" y="1034"/>
                  </a:lnTo>
                  <a:lnTo>
                    <a:pt x="9489" y="729"/>
                  </a:lnTo>
                  <a:lnTo>
                    <a:pt x="7993" y="729"/>
                  </a:lnTo>
                  <a:lnTo>
                    <a:pt x="7993" y="1334"/>
                  </a:lnTo>
                  <a:lnTo>
                    <a:pt x="3" y="3066"/>
                  </a:lnTo>
                  <a:lnTo>
                    <a:pt x="0" y="2465"/>
                  </a:ln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4" name="Freeform 72"/>
            <p:cNvSpPr>
              <a:spLocks/>
            </p:cNvSpPr>
            <p:nvPr/>
          </p:nvSpPr>
          <p:spPr bwMode="auto">
            <a:xfrm>
              <a:off x="1531938" y="1565275"/>
              <a:ext cx="1238250" cy="3000375"/>
            </a:xfrm>
            <a:custGeom>
              <a:avLst/>
              <a:gdLst>
                <a:gd name="T0" fmla="*/ 2147483647 w 1915"/>
                <a:gd name="T1" fmla="*/ 2147483647 h 4248"/>
                <a:gd name="T2" fmla="*/ 2147483647 w 1915"/>
                <a:gd name="T3" fmla="*/ 2147483647 h 4248"/>
                <a:gd name="T4" fmla="*/ 2147483647 w 1915"/>
                <a:gd name="T5" fmla="*/ 2147483647 h 4248"/>
                <a:gd name="T6" fmla="*/ 2147483647 w 1915"/>
                <a:gd name="T7" fmla="*/ 2147483647 h 4248"/>
                <a:gd name="T8" fmla="*/ 2147483647 w 1915"/>
                <a:gd name="T9" fmla="*/ 2147483647 h 4248"/>
                <a:gd name="T10" fmla="*/ 0 w 1915"/>
                <a:gd name="T11" fmla="*/ 0 h 4248"/>
                <a:gd name="T12" fmla="*/ 2147483647 w 1915"/>
                <a:gd name="T13" fmla="*/ 2147483647 h 4248"/>
                <a:gd name="T14" fmla="*/ 2147483647 w 1915"/>
                <a:gd name="T15" fmla="*/ 2147483647 h 4248"/>
                <a:gd name="T16" fmla="*/ 2147483647 w 1915"/>
                <a:gd name="T17" fmla="*/ 2147483647 h 42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5"/>
                <a:gd name="T28" fmla="*/ 0 h 4248"/>
                <a:gd name="T29" fmla="*/ 1915 w 1915"/>
                <a:gd name="T30" fmla="*/ 4248 h 42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5" h="4248">
                  <a:moveTo>
                    <a:pt x="9" y="4248"/>
                  </a:moveTo>
                  <a:lnTo>
                    <a:pt x="1915" y="3840"/>
                  </a:lnTo>
                  <a:lnTo>
                    <a:pt x="1912" y="3826"/>
                  </a:lnTo>
                  <a:lnTo>
                    <a:pt x="1912" y="410"/>
                  </a:lnTo>
                  <a:lnTo>
                    <a:pt x="1912" y="414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4236"/>
                  </a:lnTo>
                  <a:lnTo>
                    <a:pt x="9" y="4248"/>
                  </a:lnTo>
                  <a:close/>
                </a:path>
              </a:pathLst>
            </a:custGeom>
            <a:solidFill>
              <a:srgbClr val="00CE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5" name="Freeform 73"/>
            <p:cNvSpPr>
              <a:spLocks/>
            </p:cNvSpPr>
            <p:nvPr/>
          </p:nvSpPr>
          <p:spPr bwMode="auto">
            <a:xfrm>
              <a:off x="2768600" y="1838325"/>
              <a:ext cx="1198563" cy="2447925"/>
            </a:xfrm>
            <a:custGeom>
              <a:avLst/>
              <a:gdLst>
                <a:gd name="T0" fmla="*/ 2147483647 w 1853"/>
                <a:gd name="T1" fmla="*/ 2147483647 h 3425"/>
                <a:gd name="T2" fmla="*/ 0 w 1853"/>
                <a:gd name="T3" fmla="*/ 2147483647 h 3425"/>
                <a:gd name="T4" fmla="*/ 0 w 1853"/>
                <a:gd name="T5" fmla="*/ 2147483647 h 3425"/>
                <a:gd name="T6" fmla="*/ 0 w 1853"/>
                <a:gd name="T7" fmla="*/ 0 h 3425"/>
                <a:gd name="T8" fmla="*/ 0 w 1853"/>
                <a:gd name="T9" fmla="*/ 2147483647 h 3425"/>
                <a:gd name="T10" fmla="*/ 2147483647 w 1853"/>
                <a:gd name="T11" fmla="*/ 2147483647 h 3425"/>
                <a:gd name="T12" fmla="*/ 2147483647 w 1853"/>
                <a:gd name="T13" fmla="*/ 2147483647 h 3425"/>
                <a:gd name="T14" fmla="*/ 2147483647 w 1853"/>
                <a:gd name="T15" fmla="*/ 2147483647 h 3425"/>
                <a:gd name="T16" fmla="*/ 2147483647 w 1853"/>
                <a:gd name="T17" fmla="*/ 2147483647 h 3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3"/>
                <a:gd name="T28" fmla="*/ 0 h 3425"/>
                <a:gd name="T29" fmla="*/ 1853 w 1853"/>
                <a:gd name="T30" fmla="*/ 3425 h 34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3" h="3425">
                  <a:moveTo>
                    <a:pt x="1853" y="3022"/>
                  </a:moveTo>
                  <a:lnTo>
                    <a:pt x="0" y="3425"/>
                  </a:lnTo>
                  <a:lnTo>
                    <a:pt x="0" y="3416"/>
                  </a:lnTo>
                  <a:lnTo>
                    <a:pt x="0" y="0"/>
                  </a:lnTo>
                  <a:lnTo>
                    <a:pt x="0" y="4"/>
                  </a:lnTo>
                  <a:lnTo>
                    <a:pt x="1853" y="397"/>
                  </a:lnTo>
                  <a:lnTo>
                    <a:pt x="1853" y="415"/>
                  </a:lnTo>
                  <a:lnTo>
                    <a:pt x="1853" y="3007"/>
                  </a:lnTo>
                  <a:lnTo>
                    <a:pt x="1853" y="3022"/>
                  </a:lnTo>
                  <a:close/>
                </a:path>
              </a:pathLst>
            </a:custGeom>
            <a:solidFill>
              <a:srgbClr val="FF00FF"/>
            </a:solidFill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6" name="Freeform 74"/>
            <p:cNvSpPr>
              <a:spLocks/>
            </p:cNvSpPr>
            <p:nvPr/>
          </p:nvSpPr>
          <p:spPr bwMode="auto">
            <a:xfrm>
              <a:off x="3956050" y="2122488"/>
              <a:ext cx="1270000" cy="1852612"/>
            </a:xfrm>
            <a:custGeom>
              <a:avLst/>
              <a:gdLst>
                <a:gd name="T0" fmla="*/ 0 w 1965"/>
                <a:gd name="T1" fmla="*/ 2147483647 h 2625"/>
                <a:gd name="T2" fmla="*/ 0 w 1965"/>
                <a:gd name="T3" fmla="*/ 2147483647 h 2625"/>
                <a:gd name="T4" fmla="*/ 0 w 1965"/>
                <a:gd name="T5" fmla="*/ 0 h 2625"/>
                <a:gd name="T6" fmla="*/ 2147483647 w 1965"/>
                <a:gd name="T7" fmla="*/ 2147483647 h 2625"/>
                <a:gd name="T8" fmla="*/ 2147483647 w 1965"/>
                <a:gd name="T9" fmla="*/ 2147483647 h 2625"/>
                <a:gd name="T10" fmla="*/ 2147483647 w 1965"/>
                <a:gd name="T11" fmla="*/ 2147483647 h 2625"/>
                <a:gd name="T12" fmla="*/ 2147483647 w 1965"/>
                <a:gd name="T13" fmla="*/ 2147483647 h 2625"/>
                <a:gd name="T14" fmla="*/ 2147483647 w 1965"/>
                <a:gd name="T15" fmla="*/ 2147483647 h 2625"/>
                <a:gd name="T16" fmla="*/ 0 w 1965"/>
                <a:gd name="T17" fmla="*/ 2147483647 h 26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5"/>
                <a:gd name="T28" fmla="*/ 0 h 2625"/>
                <a:gd name="T29" fmla="*/ 1965 w 1965"/>
                <a:gd name="T30" fmla="*/ 2625 h 26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5" h="2625">
                  <a:moveTo>
                    <a:pt x="0" y="261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965" y="424"/>
                  </a:lnTo>
                  <a:lnTo>
                    <a:pt x="1962" y="434"/>
                  </a:lnTo>
                  <a:lnTo>
                    <a:pt x="1962" y="2207"/>
                  </a:lnTo>
                  <a:lnTo>
                    <a:pt x="1962" y="2201"/>
                  </a:lnTo>
                  <a:lnTo>
                    <a:pt x="3" y="2625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7" name="Rectangle 75"/>
            <p:cNvSpPr>
              <a:spLocks noChangeArrowheads="1"/>
            </p:cNvSpPr>
            <p:nvPr/>
          </p:nvSpPr>
          <p:spPr bwMode="auto">
            <a:xfrm>
              <a:off x="541338" y="2355850"/>
              <a:ext cx="9779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Technology </a:t>
              </a:r>
              <a:endParaRPr lang="en-GB" sz="3200" b="1"/>
            </a:p>
          </p:txBody>
        </p:sp>
        <p:sp>
          <p:nvSpPr>
            <p:cNvPr id="8238" name="Rectangle 76"/>
            <p:cNvSpPr>
              <a:spLocks noChangeArrowheads="1"/>
            </p:cNvSpPr>
            <p:nvPr/>
          </p:nvSpPr>
          <p:spPr bwMode="auto">
            <a:xfrm>
              <a:off x="541338" y="2581275"/>
              <a:ext cx="4968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 dirty="0"/>
                <a:t>Watch</a:t>
              </a:r>
              <a:endParaRPr lang="en-GB" sz="3200" b="1" dirty="0"/>
            </a:p>
          </p:txBody>
        </p:sp>
        <p:sp>
          <p:nvSpPr>
            <p:cNvPr id="8239" name="Rectangle 77"/>
            <p:cNvSpPr>
              <a:spLocks noChangeArrowheads="1"/>
            </p:cNvSpPr>
            <p:nvPr/>
          </p:nvSpPr>
          <p:spPr bwMode="auto">
            <a:xfrm>
              <a:off x="1638300" y="2355850"/>
              <a:ext cx="9779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Technology </a:t>
              </a:r>
              <a:endParaRPr lang="en-GB" sz="3200" b="1"/>
            </a:p>
          </p:txBody>
        </p:sp>
        <p:sp>
          <p:nvSpPr>
            <p:cNvPr id="8240" name="Rectangle 78"/>
            <p:cNvSpPr>
              <a:spLocks noChangeArrowheads="1"/>
            </p:cNvSpPr>
            <p:nvPr/>
          </p:nvSpPr>
          <p:spPr bwMode="auto">
            <a:xfrm>
              <a:off x="1677988" y="2574925"/>
              <a:ext cx="827087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Partnering</a:t>
              </a:r>
              <a:endParaRPr lang="en-GB" sz="3200" b="1"/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886075" y="2278063"/>
              <a:ext cx="1006475" cy="5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Generic </a:t>
              </a:r>
            </a:p>
            <a:p>
              <a:pPr eaLnBrk="0" hangingPunct="0"/>
              <a:r>
                <a:rPr lang="en-GB" sz="1300" b="1"/>
                <a:t>Technology Challenges </a:t>
              </a:r>
            </a:p>
          </p:txBody>
        </p:sp>
        <p:sp>
          <p:nvSpPr>
            <p:cNvPr id="8242" name="Rectangle 80"/>
            <p:cNvSpPr>
              <a:spLocks noChangeArrowheads="1"/>
            </p:cNvSpPr>
            <p:nvPr/>
          </p:nvSpPr>
          <p:spPr bwMode="auto">
            <a:xfrm>
              <a:off x="2924175" y="2466975"/>
              <a:ext cx="830263" cy="487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endParaRPr lang="en-GB" sz="3200" b="1"/>
            </a:p>
          </p:txBody>
        </p:sp>
        <p:sp>
          <p:nvSpPr>
            <p:cNvPr id="8243" name="Rectangle 82"/>
            <p:cNvSpPr>
              <a:spLocks noChangeArrowheads="1"/>
            </p:cNvSpPr>
            <p:nvPr/>
          </p:nvSpPr>
          <p:spPr bwMode="auto">
            <a:xfrm>
              <a:off x="4057650" y="2482850"/>
              <a:ext cx="1052513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Problem Solving Case Studies </a:t>
              </a:r>
            </a:p>
          </p:txBody>
        </p:sp>
        <p:sp>
          <p:nvSpPr>
            <p:cNvPr id="8244" name="Line 84"/>
            <p:cNvSpPr>
              <a:spLocks noChangeShapeType="1"/>
            </p:cNvSpPr>
            <p:nvPr/>
          </p:nvSpPr>
          <p:spPr bwMode="auto">
            <a:xfrm flipV="1">
              <a:off x="2768600" y="1854200"/>
              <a:ext cx="1588" cy="2411413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5" name="Line 85"/>
            <p:cNvSpPr>
              <a:spLocks noChangeShapeType="1"/>
            </p:cNvSpPr>
            <p:nvPr/>
          </p:nvSpPr>
          <p:spPr bwMode="auto">
            <a:xfrm flipV="1">
              <a:off x="3967163" y="2147888"/>
              <a:ext cx="1587" cy="182880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6" name="Line 86"/>
            <p:cNvSpPr>
              <a:spLocks noChangeShapeType="1"/>
            </p:cNvSpPr>
            <p:nvPr/>
          </p:nvSpPr>
          <p:spPr bwMode="auto">
            <a:xfrm flipV="1">
              <a:off x="5237163" y="2441575"/>
              <a:ext cx="1587" cy="1252538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Rectangle 87"/>
            <p:cNvSpPr>
              <a:spLocks noChangeArrowheads="1"/>
            </p:cNvSpPr>
            <p:nvPr/>
          </p:nvSpPr>
          <p:spPr bwMode="auto">
            <a:xfrm>
              <a:off x="5303838" y="2954338"/>
              <a:ext cx="1487487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IMPLEMENTATION</a:t>
              </a:r>
              <a:endParaRPr lang="en-GB" sz="3200" b="1"/>
            </a:p>
          </p:txBody>
        </p:sp>
        <p:sp>
          <p:nvSpPr>
            <p:cNvPr id="8248" name="Line 88"/>
            <p:cNvSpPr>
              <a:spLocks noChangeShapeType="1"/>
            </p:cNvSpPr>
            <p:nvPr/>
          </p:nvSpPr>
          <p:spPr bwMode="auto">
            <a:xfrm flipV="1">
              <a:off x="1536700" y="1571625"/>
              <a:ext cx="0" cy="2984500"/>
            </a:xfrm>
            <a:prstGeom prst="line">
              <a:avLst/>
            </a:prstGeom>
            <a:noFill/>
            <a:ln w="317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249" name="Object 8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6913" y="2017713"/>
              <a:ext cx="2668587" cy="25876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91743"/>
              </a:solidFill>
              <a:miter lim="800000"/>
              <a:headEnd/>
              <a:tailEnd/>
            </a:ln>
          </p:spPr>
        </p:pic>
        <p:sp>
          <p:nvSpPr>
            <p:cNvPr id="8251" name="Rectangle 176"/>
            <p:cNvSpPr>
              <a:spLocks noChangeArrowheads="1"/>
            </p:cNvSpPr>
            <p:nvPr/>
          </p:nvSpPr>
          <p:spPr bwMode="auto">
            <a:xfrm>
              <a:off x="536575" y="4000500"/>
              <a:ext cx="7905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Research </a:t>
              </a:r>
              <a:endParaRPr lang="en-GB" sz="3200" b="1"/>
            </a:p>
          </p:txBody>
        </p:sp>
        <p:sp>
          <p:nvSpPr>
            <p:cNvPr id="8252" name="Rectangle 177"/>
            <p:cNvSpPr>
              <a:spLocks noChangeArrowheads="1"/>
            </p:cNvSpPr>
            <p:nvPr/>
          </p:nvSpPr>
          <p:spPr bwMode="auto">
            <a:xfrm>
              <a:off x="1663700" y="3478213"/>
              <a:ext cx="928139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 dirty="0"/>
                <a:t>Access</a:t>
              </a:r>
            </a:p>
            <a:p>
              <a:pPr eaLnBrk="0" hangingPunct="0"/>
              <a:r>
                <a:rPr lang="en-GB" sz="1300" b="1" dirty="0"/>
                <a:t>through</a:t>
              </a:r>
            </a:p>
            <a:p>
              <a:pPr eaLnBrk="0" hangingPunct="0"/>
              <a:r>
                <a:rPr lang="en-GB" sz="1300" b="1" dirty="0" smtClean="0"/>
                <a:t>Partnership</a:t>
              </a:r>
            </a:p>
            <a:p>
              <a:pPr eaLnBrk="0" hangingPunct="0"/>
              <a:r>
                <a:rPr lang="en-US" sz="1300" b="1" dirty="0" smtClean="0"/>
                <a:t>(JIPs)</a:t>
              </a:r>
              <a:endParaRPr lang="en-GB" sz="3200" b="1" dirty="0"/>
            </a:p>
          </p:txBody>
        </p:sp>
        <p:sp>
          <p:nvSpPr>
            <p:cNvPr id="8253" name="Rectangle 178"/>
            <p:cNvSpPr>
              <a:spLocks noChangeArrowheads="1"/>
            </p:cNvSpPr>
            <p:nvPr/>
          </p:nvSpPr>
          <p:spPr bwMode="auto">
            <a:xfrm>
              <a:off x="2832100" y="3471863"/>
              <a:ext cx="10858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Development </a:t>
              </a:r>
              <a:endParaRPr lang="en-GB" sz="3200" b="1"/>
            </a:p>
          </p:txBody>
        </p:sp>
        <p:sp>
          <p:nvSpPr>
            <p:cNvPr id="8254" name="Rectangle 179"/>
            <p:cNvSpPr>
              <a:spLocks noChangeArrowheads="1"/>
            </p:cNvSpPr>
            <p:nvPr/>
          </p:nvSpPr>
          <p:spPr bwMode="auto">
            <a:xfrm>
              <a:off x="4097338" y="3319463"/>
              <a:ext cx="9493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300" b="1"/>
                <a:t>Application </a:t>
              </a:r>
              <a:endParaRPr lang="en-GB" sz="3200" b="1"/>
            </a:p>
          </p:txBody>
        </p:sp>
        <p:sp>
          <p:nvSpPr>
            <p:cNvPr id="8255" name="Rectangle 180"/>
            <p:cNvSpPr>
              <a:spLocks noChangeArrowheads="1"/>
            </p:cNvSpPr>
            <p:nvPr/>
          </p:nvSpPr>
          <p:spPr bwMode="auto">
            <a:xfrm>
              <a:off x="6995801" y="1627312"/>
              <a:ext cx="27646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i="1" dirty="0">
                  <a:solidFill>
                    <a:srgbClr val="0F2570"/>
                  </a:solidFill>
                </a:rPr>
                <a:t>Typical </a:t>
              </a:r>
              <a:r>
                <a:rPr lang="en-GB" sz="1400" i="1" dirty="0" smtClean="0">
                  <a:solidFill>
                    <a:srgbClr val="0F2570"/>
                  </a:solidFill>
                </a:rPr>
                <a:t>Oil Company Spend </a:t>
              </a:r>
              <a:r>
                <a:rPr lang="en-GB" sz="1400" i="1" dirty="0">
                  <a:solidFill>
                    <a:srgbClr val="0F2570"/>
                  </a:solidFill>
                </a:rPr>
                <a:t>Profile</a:t>
              </a:r>
              <a:endParaRPr lang="en-GB" sz="1400" b="1" i="1" dirty="0">
                <a:solidFill>
                  <a:srgbClr val="0F2570"/>
                </a:solidFill>
              </a:endParaRPr>
            </a:p>
          </p:txBody>
        </p:sp>
      </p:grpSp>
      <p:sp>
        <p:nvSpPr>
          <p:cNvPr id="93" name="Content Placeholder 2"/>
          <p:cNvSpPr>
            <a:spLocks noGrp="1"/>
          </p:cNvSpPr>
          <p:nvPr>
            <p:ph idx="1"/>
          </p:nvPr>
        </p:nvSpPr>
        <p:spPr>
          <a:xfrm>
            <a:off x="290080" y="6235700"/>
            <a:ext cx="9042400" cy="390731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Technology application not technology per se is the critical success factor</a:t>
            </a:r>
            <a:endParaRPr lang="en-US" sz="1800" i="1" dirty="0" smtClean="0"/>
          </a:p>
        </p:txBody>
      </p:sp>
      <p:sp>
        <p:nvSpPr>
          <p:cNvPr id="94" name="Footer Placeholder 2"/>
          <p:cNvSpPr txBox="1">
            <a:spLocks/>
          </p:cNvSpPr>
          <p:nvPr/>
        </p:nvSpPr>
        <p:spPr>
          <a:xfrm>
            <a:off x="0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75000"/>
                    </a14:imgEffect>
                    <a14:imgEffect>
                      <a14:brightnessContrast bright="-12000" contrast="3000"/>
                    </a14:imgEffect>
                  </a14:imgLayer>
                </a14:imgProps>
              </a:ext>
            </a:extLst>
          </a:blip>
          <a:srcRect l="51309" t="1" b="46153"/>
          <a:stretch/>
        </p:blipFill>
        <p:spPr bwMode="auto">
          <a:xfrm>
            <a:off x="0" y="-119391"/>
            <a:ext cx="9905999" cy="69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22" y="0"/>
            <a:ext cx="8329612" cy="6524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ACKNOWLEDGEMENTS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85" y="3577891"/>
            <a:ext cx="8885889" cy="14189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Prof </a:t>
            </a:r>
            <a:r>
              <a:rPr lang="en-US" dirty="0" err="1" smtClean="0">
                <a:solidFill>
                  <a:srgbClr val="FFFF00"/>
                </a:solidFill>
              </a:rPr>
              <a:t>Ranjith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Senaratne</a:t>
            </a:r>
            <a:r>
              <a:rPr lang="en-US" dirty="0" smtClean="0">
                <a:solidFill>
                  <a:srgbClr val="FFFF00"/>
                </a:solidFill>
              </a:rPr>
              <a:t>, Chairman of the </a:t>
            </a:r>
            <a:r>
              <a:rPr lang="en-US" dirty="0" err="1" smtClean="0">
                <a:solidFill>
                  <a:srgbClr val="FFFF00"/>
                </a:solidFill>
              </a:rPr>
              <a:t>Organising</a:t>
            </a:r>
            <a:r>
              <a:rPr lang="en-US" dirty="0" smtClean="0">
                <a:solidFill>
                  <a:srgbClr val="FFFF00"/>
                </a:solidFill>
              </a:rPr>
              <a:t> Committee Prof </a:t>
            </a:r>
            <a:r>
              <a:rPr lang="en-US" dirty="0" err="1" smtClean="0">
                <a:solidFill>
                  <a:srgbClr val="FFFF00"/>
                </a:solidFill>
              </a:rPr>
              <a:t>Gamini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Samaranayake</a:t>
            </a:r>
            <a:r>
              <a:rPr lang="en-US" dirty="0" smtClean="0">
                <a:solidFill>
                  <a:srgbClr val="FFFF00"/>
                </a:solidFill>
              </a:rPr>
              <a:t>, Chairman UGC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Gayani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Wickramarachchi</a:t>
            </a:r>
            <a:r>
              <a:rPr lang="en-US" dirty="0" smtClean="0">
                <a:solidFill>
                  <a:srgbClr val="FFFF00"/>
                </a:solidFill>
              </a:rPr>
              <a:t>, Secretary to the </a:t>
            </a:r>
            <a:r>
              <a:rPr lang="en-US" dirty="0" err="1" smtClean="0">
                <a:solidFill>
                  <a:srgbClr val="FFFF00"/>
                </a:solidFill>
              </a:rPr>
              <a:t>Organising</a:t>
            </a:r>
            <a:r>
              <a:rPr lang="en-US" dirty="0" smtClean="0">
                <a:solidFill>
                  <a:srgbClr val="FFFF00"/>
                </a:solidFill>
              </a:rPr>
              <a:t> Committee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Petroleum Resources Development </a:t>
            </a:r>
            <a:r>
              <a:rPr lang="en-US" dirty="0" err="1" smtClean="0">
                <a:solidFill>
                  <a:srgbClr val="FFFF00"/>
                </a:solidFill>
              </a:rPr>
              <a:t>Secretariate</a:t>
            </a:r>
            <a:r>
              <a:rPr lang="en-US" dirty="0" smtClean="0">
                <a:solidFill>
                  <a:srgbClr val="FFFF00"/>
                </a:solidFill>
              </a:rPr>
              <a:t> (PRDS)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and to you all for your kind attention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Cairn Lanka for permission to attend and contribute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611" descr="C:\Users\ALavelle\Desktop\l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11" y="5122207"/>
            <a:ext cx="2124636" cy="10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42901"/>
            <a:ext cx="8153400" cy="914400"/>
          </a:xfrm>
        </p:spPr>
        <p:txBody>
          <a:bodyPr/>
          <a:lstStyle/>
          <a:p>
            <a:r>
              <a:rPr lang="en-US" sz="2400" dirty="0" smtClean="0"/>
              <a:t>The future is here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The explosion of subsurface data – type and volumes……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Rectangle 179"/>
          <p:cNvSpPr>
            <a:spLocks noChangeArrowheads="1"/>
          </p:cNvSpPr>
          <p:nvPr/>
        </p:nvSpPr>
        <p:spPr bwMode="auto">
          <a:xfrm rot="16200000">
            <a:off x="184944" y="3704432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62000"/>
            <a:r>
              <a:rPr lang="en-GB" sz="1200" b="0">
                <a:solidFill>
                  <a:srgbClr val="FFFFFF"/>
                </a:solidFill>
              </a:rPr>
              <a:t>IT Power</a:t>
            </a:r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191"/>
          <p:cNvGrpSpPr>
            <a:grpSpLocks/>
          </p:cNvGrpSpPr>
          <p:nvPr/>
        </p:nvGrpSpPr>
        <p:grpSpPr bwMode="auto">
          <a:xfrm>
            <a:off x="587375" y="1347787"/>
            <a:ext cx="8461622" cy="4186237"/>
            <a:chOff x="394" y="849"/>
            <a:chExt cx="4726" cy="3149"/>
          </a:xfrm>
        </p:grpSpPr>
        <p:grpSp>
          <p:nvGrpSpPr>
            <p:cNvPr id="7" name="Group 188"/>
            <p:cNvGrpSpPr>
              <a:grpSpLocks/>
            </p:cNvGrpSpPr>
            <p:nvPr/>
          </p:nvGrpSpPr>
          <p:grpSpPr bwMode="auto">
            <a:xfrm>
              <a:off x="837" y="3510"/>
              <a:ext cx="4084" cy="488"/>
              <a:chOff x="837" y="3510"/>
              <a:chExt cx="4084" cy="488"/>
            </a:xfrm>
          </p:grpSpPr>
          <p:sp>
            <p:nvSpPr>
              <p:cNvPr id="185" name="Rectangle 175"/>
              <p:cNvSpPr>
                <a:spLocks noChangeArrowheads="1"/>
              </p:cNvSpPr>
              <p:nvPr/>
            </p:nvSpPr>
            <p:spPr bwMode="auto">
              <a:xfrm>
                <a:off x="837" y="3850"/>
                <a:ext cx="27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defTabSz="762000"/>
                <a:r>
                  <a:rPr lang="en-US" sz="1200" b="0">
                    <a:solidFill>
                      <a:srgbClr val="FFFFFF"/>
                    </a:solidFill>
                  </a:rPr>
                  <a:t>1</a:t>
                </a:r>
                <a:r>
                  <a:rPr lang="en-GB" sz="1200" b="0">
                    <a:solidFill>
                      <a:srgbClr val="FFFFFF"/>
                    </a:solidFill>
                  </a:rPr>
                  <a:t>960s</a:t>
                </a:r>
                <a:endParaRPr lang="en-US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" name="Rectangle 178"/>
              <p:cNvSpPr>
                <a:spLocks noChangeArrowheads="1"/>
              </p:cNvSpPr>
              <p:nvPr/>
            </p:nvSpPr>
            <p:spPr bwMode="auto">
              <a:xfrm>
                <a:off x="3211" y="3510"/>
                <a:ext cx="262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762000"/>
                <a:r>
                  <a:rPr lang="en-US" sz="2800">
                    <a:solidFill>
                      <a:srgbClr val="000000"/>
                    </a:solidFill>
                  </a:rPr>
                  <a:t>1</a:t>
                </a:r>
                <a:r>
                  <a:rPr lang="en-GB" sz="2800">
                    <a:solidFill>
                      <a:srgbClr val="000000"/>
                    </a:solidFill>
                  </a:rPr>
                  <a:t>D</a:t>
                </a:r>
                <a:endParaRPr lang="en-US" sz="2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" name="Rectangle 180"/>
              <p:cNvSpPr>
                <a:spLocks noChangeArrowheads="1"/>
              </p:cNvSpPr>
              <p:nvPr/>
            </p:nvSpPr>
            <p:spPr bwMode="auto">
              <a:xfrm>
                <a:off x="1785" y="3850"/>
                <a:ext cx="31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defTabSz="762000"/>
                <a:r>
                  <a:rPr lang="en-US" sz="1200" b="0">
                    <a:solidFill>
                      <a:srgbClr val="FFFFFF"/>
                    </a:solidFill>
                  </a:rPr>
                  <a:t>1</a:t>
                </a:r>
                <a:r>
                  <a:rPr lang="en-GB" sz="1200" b="0">
                    <a:solidFill>
                      <a:srgbClr val="FFFFFF"/>
                    </a:solidFill>
                  </a:rPr>
                  <a:t>970s</a:t>
                </a:r>
                <a:endParaRPr lang="en-US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" name="Rectangle 181"/>
              <p:cNvSpPr>
                <a:spLocks noChangeArrowheads="1"/>
              </p:cNvSpPr>
              <p:nvPr/>
            </p:nvSpPr>
            <p:spPr bwMode="auto">
              <a:xfrm>
                <a:off x="2721" y="3850"/>
                <a:ext cx="29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defTabSz="762000"/>
                <a:r>
                  <a:rPr lang="en-US" sz="1200" b="0">
                    <a:solidFill>
                      <a:srgbClr val="FFFFFF"/>
                    </a:solidFill>
                  </a:rPr>
                  <a:t>1</a:t>
                </a:r>
                <a:r>
                  <a:rPr lang="en-GB" sz="1200" b="0">
                    <a:solidFill>
                      <a:srgbClr val="FFFFFF"/>
                    </a:solidFill>
                  </a:rPr>
                  <a:t>980s</a:t>
                </a:r>
                <a:endParaRPr lang="en-US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" name="Rectangle 182"/>
              <p:cNvSpPr>
                <a:spLocks noChangeArrowheads="1"/>
              </p:cNvSpPr>
              <p:nvPr/>
            </p:nvSpPr>
            <p:spPr bwMode="auto">
              <a:xfrm>
                <a:off x="3709" y="3850"/>
                <a:ext cx="32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defTabSz="762000"/>
                <a:r>
                  <a:rPr lang="en-US" sz="1200" b="0">
                    <a:solidFill>
                      <a:srgbClr val="FFFFFF"/>
                    </a:solidFill>
                  </a:rPr>
                  <a:t>1</a:t>
                </a:r>
                <a:r>
                  <a:rPr lang="en-GB" sz="1200" b="0">
                    <a:solidFill>
                      <a:srgbClr val="FFFFFF"/>
                    </a:solidFill>
                  </a:rPr>
                  <a:t>990s</a:t>
                </a:r>
                <a:endParaRPr lang="en-US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" name="Rectangle 183"/>
              <p:cNvSpPr>
                <a:spLocks noChangeArrowheads="1"/>
              </p:cNvSpPr>
              <p:nvPr/>
            </p:nvSpPr>
            <p:spPr bwMode="auto">
              <a:xfrm>
                <a:off x="4604" y="3853"/>
                <a:ext cx="31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defTabSz="762000"/>
                <a:r>
                  <a:rPr lang="en-GB" sz="1200" b="0">
                    <a:solidFill>
                      <a:srgbClr val="FFFFFF"/>
                    </a:solidFill>
                  </a:rPr>
                  <a:t>2000s</a:t>
                </a:r>
                <a:endParaRPr lang="en-US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90"/>
            <p:cNvGrpSpPr>
              <a:grpSpLocks/>
            </p:cNvGrpSpPr>
            <p:nvPr/>
          </p:nvGrpSpPr>
          <p:grpSpPr bwMode="auto">
            <a:xfrm>
              <a:off x="394" y="849"/>
              <a:ext cx="4726" cy="3128"/>
              <a:chOff x="394" y="849"/>
              <a:chExt cx="4726" cy="3128"/>
            </a:xfrm>
          </p:grpSpPr>
          <p:grpSp>
            <p:nvGrpSpPr>
              <p:cNvPr id="9" name="Group 186"/>
              <p:cNvGrpSpPr>
                <a:grpSpLocks/>
              </p:cNvGrpSpPr>
              <p:nvPr/>
            </p:nvGrpSpPr>
            <p:grpSpPr bwMode="auto">
              <a:xfrm>
                <a:off x="394" y="849"/>
                <a:ext cx="4726" cy="3128"/>
                <a:chOff x="394" y="849"/>
                <a:chExt cx="4726" cy="3128"/>
              </a:xfrm>
            </p:grpSpPr>
            <p:sp>
              <p:nvSpPr>
                <p:cNvPr id="14" name="Freeform 4"/>
                <p:cNvSpPr>
                  <a:spLocks/>
                </p:cNvSpPr>
                <p:nvPr/>
              </p:nvSpPr>
              <p:spPr bwMode="auto">
                <a:xfrm>
                  <a:off x="3979" y="989"/>
                  <a:ext cx="1136" cy="1300"/>
                </a:xfrm>
                <a:custGeom>
                  <a:avLst/>
                  <a:gdLst/>
                  <a:ahLst/>
                  <a:cxnLst>
                    <a:cxn ang="0">
                      <a:pos x="1174" y="568"/>
                    </a:cxn>
                    <a:cxn ang="0">
                      <a:pos x="1141" y="588"/>
                    </a:cxn>
                    <a:cxn ang="0">
                      <a:pos x="1006" y="679"/>
                    </a:cxn>
                    <a:cxn ang="0">
                      <a:pos x="863" y="778"/>
                    </a:cxn>
                    <a:cxn ang="0">
                      <a:pos x="817" y="809"/>
                    </a:cxn>
                    <a:cxn ang="0">
                      <a:pos x="790" y="829"/>
                    </a:cxn>
                    <a:cxn ang="0">
                      <a:pos x="749" y="863"/>
                    </a:cxn>
                    <a:cxn ang="0">
                      <a:pos x="656" y="945"/>
                    </a:cxn>
                    <a:cxn ang="0">
                      <a:pos x="504" y="1084"/>
                    </a:cxn>
                    <a:cxn ang="0">
                      <a:pos x="454" y="1127"/>
                    </a:cxn>
                    <a:cxn ang="0">
                      <a:pos x="167" y="1368"/>
                    </a:cxn>
                    <a:cxn ang="0">
                      <a:pos x="13" y="1493"/>
                    </a:cxn>
                    <a:cxn ang="0">
                      <a:pos x="38" y="1459"/>
                    </a:cxn>
                    <a:cxn ang="0">
                      <a:pos x="50" y="1442"/>
                    </a:cxn>
                    <a:cxn ang="0">
                      <a:pos x="73" y="1407"/>
                    </a:cxn>
                    <a:cxn ang="0">
                      <a:pos x="131" y="1311"/>
                    </a:cxn>
                    <a:cxn ang="0">
                      <a:pos x="152" y="1279"/>
                    </a:cxn>
                    <a:cxn ang="0">
                      <a:pos x="166" y="1261"/>
                    </a:cxn>
                    <a:cxn ang="0">
                      <a:pos x="187" y="1229"/>
                    </a:cxn>
                    <a:cxn ang="0">
                      <a:pos x="230" y="1158"/>
                    </a:cxn>
                    <a:cxn ang="0">
                      <a:pos x="302" y="1030"/>
                    </a:cxn>
                    <a:cxn ang="0">
                      <a:pos x="431" y="799"/>
                    </a:cxn>
                    <a:cxn ang="0">
                      <a:pos x="560" y="567"/>
                    </a:cxn>
                    <a:cxn ang="0">
                      <a:pos x="634" y="439"/>
                    </a:cxn>
                    <a:cxn ang="0">
                      <a:pos x="678" y="368"/>
                    </a:cxn>
                    <a:cxn ang="0">
                      <a:pos x="701" y="337"/>
                    </a:cxn>
                    <a:cxn ang="0">
                      <a:pos x="727" y="308"/>
                    </a:cxn>
                    <a:cxn ang="0">
                      <a:pos x="746" y="289"/>
                    </a:cxn>
                    <a:cxn ang="0">
                      <a:pos x="789" y="251"/>
                    </a:cxn>
                    <a:cxn ang="0">
                      <a:pos x="839" y="212"/>
                    </a:cxn>
                    <a:cxn ang="0">
                      <a:pos x="895" y="172"/>
                    </a:cxn>
                    <a:cxn ang="0">
                      <a:pos x="925" y="151"/>
                    </a:cxn>
                    <a:cxn ang="0">
                      <a:pos x="990" y="109"/>
                    </a:cxn>
                    <a:cxn ang="0">
                      <a:pos x="1059" y="66"/>
                    </a:cxn>
                    <a:cxn ang="0">
                      <a:pos x="1173" y="0"/>
                    </a:cxn>
                  </a:cxnLst>
                  <a:rect l="0" t="0" r="r" b="b"/>
                  <a:pathLst>
                    <a:path w="1174" h="1509">
                      <a:moveTo>
                        <a:pt x="1173" y="0"/>
                      </a:moveTo>
                      <a:lnTo>
                        <a:pt x="1174" y="568"/>
                      </a:lnTo>
                      <a:lnTo>
                        <a:pt x="1159" y="577"/>
                      </a:lnTo>
                      <a:lnTo>
                        <a:pt x="1141" y="588"/>
                      </a:lnTo>
                      <a:lnTo>
                        <a:pt x="1101" y="614"/>
                      </a:lnTo>
                      <a:lnTo>
                        <a:pt x="1006" y="679"/>
                      </a:lnTo>
                      <a:lnTo>
                        <a:pt x="908" y="748"/>
                      </a:lnTo>
                      <a:lnTo>
                        <a:pt x="863" y="778"/>
                      </a:lnTo>
                      <a:lnTo>
                        <a:pt x="826" y="803"/>
                      </a:lnTo>
                      <a:lnTo>
                        <a:pt x="817" y="809"/>
                      </a:lnTo>
                      <a:lnTo>
                        <a:pt x="808" y="815"/>
                      </a:lnTo>
                      <a:lnTo>
                        <a:pt x="790" y="829"/>
                      </a:lnTo>
                      <a:lnTo>
                        <a:pt x="770" y="845"/>
                      </a:lnTo>
                      <a:lnTo>
                        <a:pt x="749" y="863"/>
                      </a:lnTo>
                      <a:lnTo>
                        <a:pt x="704" y="902"/>
                      </a:lnTo>
                      <a:lnTo>
                        <a:pt x="656" y="945"/>
                      </a:lnTo>
                      <a:lnTo>
                        <a:pt x="555" y="1038"/>
                      </a:lnTo>
                      <a:lnTo>
                        <a:pt x="504" y="1084"/>
                      </a:lnTo>
                      <a:lnTo>
                        <a:pt x="479" y="1106"/>
                      </a:lnTo>
                      <a:lnTo>
                        <a:pt x="454" y="1127"/>
                      </a:lnTo>
                      <a:lnTo>
                        <a:pt x="315" y="1244"/>
                      </a:lnTo>
                      <a:lnTo>
                        <a:pt x="167" y="1368"/>
                      </a:lnTo>
                      <a:lnTo>
                        <a:pt x="0" y="1509"/>
                      </a:lnTo>
                      <a:lnTo>
                        <a:pt x="13" y="1493"/>
                      </a:lnTo>
                      <a:lnTo>
                        <a:pt x="26" y="1476"/>
                      </a:lnTo>
                      <a:lnTo>
                        <a:pt x="38" y="1459"/>
                      </a:lnTo>
                      <a:lnTo>
                        <a:pt x="44" y="1451"/>
                      </a:lnTo>
                      <a:lnTo>
                        <a:pt x="50" y="1442"/>
                      </a:lnTo>
                      <a:lnTo>
                        <a:pt x="62" y="1424"/>
                      </a:lnTo>
                      <a:lnTo>
                        <a:pt x="73" y="1407"/>
                      </a:lnTo>
                      <a:lnTo>
                        <a:pt x="95" y="1372"/>
                      </a:lnTo>
                      <a:lnTo>
                        <a:pt x="131" y="1311"/>
                      </a:lnTo>
                      <a:lnTo>
                        <a:pt x="146" y="1288"/>
                      </a:lnTo>
                      <a:lnTo>
                        <a:pt x="152" y="1279"/>
                      </a:lnTo>
                      <a:lnTo>
                        <a:pt x="158" y="1272"/>
                      </a:lnTo>
                      <a:lnTo>
                        <a:pt x="166" y="1261"/>
                      </a:lnTo>
                      <a:lnTo>
                        <a:pt x="175" y="1247"/>
                      </a:lnTo>
                      <a:lnTo>
                        <a:pt x="187" y="1229"/>
                      </a:lnTo>
                      <a:lnTo>
                        <a:pt x="200" y="1208"/>
                      </a:lnTo>
                      <a:lnTo>
                        <a:pt x="230" y="1158"/>
                      </a:lnTo>
                      <a:lnTo>
                        <a:pt x="264" y="1098"/>
                      </a:lnTo>
                      <a:lnTo>
                        <a:pt x="302" y="1030"/>
                      </a:lnTo>
                      <a:lnTo>
                        <a:pt x="343" y="957"/>
                      </a:lnTo>
                      <a:lnTo>
                        <a:pt x="431" y="799"/>
                      </a:lnTo>
                      <a:lnTo>
                        <a:pt x="519" y="641"/>
                      </a:lnTo>
                      <a:lnTo>
                        <a:pt x="560" y="567"/>
                      </a:lnTo>
                      <a:lnTo>
                        <a:pt x="599" y="499"/>
                      </a:lnTo>
                      <a:lnTo>
                        <a:pt x="634" y="439"/>
                      </a:lnTo>
                      <a:lnTo>
                        <a:pt x="665" y="389"/>
                      </a:lnTo>
                      <a:lnTo>
                        <a:pt x="678" y="368"/>
                      </a:lnTo>
                      <a:lnTo>
                        <a:pt x="690" y="351"/>
                      </a:lnTo>
                      <a:lnTo>
                        <a:pt x="701" y="337"/>
                      </a:lnTo>
                      <a:lnTo>
                        <a:pt x="709" y="326"/>
                      </a:lnTo>
                      <a:lnTo>
                        <a:pt x="727" y="308"/>
                      </a:lnTo>
                      <a:lnTo>
                        <a:pt x="736" y="299"/>
                      </a:lnTo>
                      <a:lnTo>
                        <a:pt x="746" y="289"/>
                      </a:lnTo>
                      <a:lnTo>
                        <a:pt x="767" y="271"/>
                      </a:lnTo>
                      <a:lnTo>
                        <a:pt x="789" y="251"/>
                      </a:lnTo>
                      <a:lnTo>
                        <a:pt x="814" y="232"/>
                      </a:lnTo>
                      <a:lnTo>
                        <a:pt x="839" y="212"/>
                      </a:lnTo>
                      <a:lnTo>
                        <a:pt x="867" y="192"/>
                      </a:lnTo>
                      <a:lnTo>
                        <a:pt x="895" y="172"/>
                      </a:lnTo>
                      <a:lnTo>
                        <a:pt x="910" y="161"/>
                      </a:lnTo>
                      <a:lnTo>
                        <a:pt x="925" y="151"/>
                      </a:lnTo>
                      <a:lnTo>
                        <a:pt x="957" y="130"/>
                      </a:lnTo>
                      <a:lnTo>
                        <a:pt x="990" y="109"/>
                      </a:lnTo>
                      <a:lnTo>
                        <a:pt x="1024" y="88"/>
                      </a:lnTo>
                      <a:lnTo>
                        <a:pt x="1059" y="66"/>
                      </a:lnTo>
                      <a:lnTo>
                        <a:pt x="1096" y="44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FFFF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418" y="3691"/>
                  <a:ext cx="3219" cy="153"/>
                </a:xfrm>
                <a:custGeom>
                  <a:avLst/>
                  <a:gdLst/>
                  <a:ahLst/>
                  <a:cxnLst>
                    <a:cxn ang="0">
                      <a:pos x="412" y="177"/>
                    </a:cxn>
                    <a:cxn ang="0">
                      <a:pos x="1237" y="177"/>
                    </a:cxn>
                    <a:cxn ang="0">
                      <a:pos x="2062" y="177"/>
                    </a:cxn>
                    <a:cxn ang="0">
                      <a:pos x="2888" y="177"/>
                    </a:cxn>
                    <a:cxn ang="0">
                      <a:pos x="3326" y="177"/>
                    </a:cxn>
                    <a:cxn ang="0">
                      <a:pos x="3262" y="168"/>
                    </a:cxn>
                    <a:cxn ang="0">
                      <a:pos x="3165" y="152"/>
                    </a:cxn>
                    <a:cxn ang="0">
                      <a:pos x="3094" y="138"/>
                    </a:cxn>
                    <a:cxn ang="0">
                      <a:pos x="2996" y="121"/>
                    </a:cxn>
                    <a:cxn ang="0">
                      <a:pos x="2839" y="97"/>
                    </a:cxn>
                    <a:cxn ang="0">
                      <a:pos x="2762" y="87"/>
                    </a:cxn>
                    <a:cxn ang="0">
                      <a:pos x="2728" y="82"/>
                    </a:cxn>
                    <a:cxn ang="0">
                      <a:pos x="2684" y="75"/>
                    </a:cxn>
                    <a:cxn ang="0">
                      <a:pos x="2507" y="41"/>
                    </a:cxn>
                    <a:cxn ang="0">
                      <a:pos x="2368" y="16"/>
                    </a:cxn>
                    <a:cxn ang="0">
                      <a:pos x="2272" y="3"/>
                    </a:cxn>
                    <a:cxn ang="0">
                      <a:pos x="2223" y="0"/>
                    </a:cxn>
                    <a:cxn ang="0">
                      <a:pos x="2175" y="0"/>
                    </a:cxn>
                    <a:cxn ang="0">
                      <a:pos x="2110" y="4"/>
                    </a:cxn>
                    <a:cxn ang="0">
                      <a:pos x="2074" y="7"/>
                    </a:cxn>
                    <a:cxn ang="0">
                      <a:pos x="2021" y="15"/>
                    </a:cxn>
                    <a:cxn ang="0">
                      <a:pos x="1971" y="22"/>
                    </a:cxn>
                    <a:cxn ang="0">
                      <a:pos x="1824" y="40"/>
                    </a:cxn>
                    <a:cxn ang="0">
                      <a:pos x="1729" y="50"/>
                    </a:cxn>
                    <a:cxn ang="0">
                      <a:pos x="1576" y="63"/>
                    </a:cxn>
                    <a:cxn ang="0">
                      <a:pos x="1317" y="78"/>
                    </a:cxn>
                    <a:cxn ang="0">
                      <a:pos x="1036" y="93"/>
                    </a:cxn>
                    <a:cxn ang="0">
                      <a:pos x="913" y="100"/>
                    </a:cxn>
                    <a:cxn ang="0">
                      <a:pos x="789" y="105"/>
                    </a:cxn>
                    <a:cxn ang="0">
                      <a:pos x="623" y="106"/>
                    </a:cxn>
                    <a:cxn ang="0">
                      <a:pos x="474" y="105"/>
                    </a:cxn>
                    <a:cxn ang="0">
                      <a:pos x="307" y="103"/>
                    </a:cxn>
                    <a:cxn ang="0">
                      <a:pos x="190" y="104"/>
                    </a:cxn>
                    <a:cxn ang="0">
                      <a:pos x="38" y="107"/>
                    </a:cxn>
                    <a:cxn ang="0">
                      <a:pos x="0" y="177"/>
                    </a:cxn>
                  </a:cxnLst>
                  <a:rect l="0" t="0" r="r" b="b"/>
                  <a:pathLst>
                    <a:path w="3326" h="177">
                      <a:moveTo>
                        <a:pt x="0" y="177"/>
                      </a:moveTo>
                      <a:lnTo>
                        <a:pt x="412" y="177"/>
                      </a:lnTo>
                      <a:lnTo>
                        <a:pt x="825" y="177"/>
                      </a:lnTo>
                      <a:lnTo>
                        <a:pt x="1237" y="177"/>
                      </a:lnTo>
                      <a:lnTo>
                        <a:pt x="1650" y="177"/>
                      </a:lnTo>
                      <a:lnTo>
                        <a:pt x="2062" y="177"/>
                      </a:lnTo>
                      <a:lnTo>
                        <a:pt x="2476" y="177"/>
                      </a:lnTo>
                      <a:lnTo>
                        <a:pt x="2888" y="177"/>
                      </a:lnTo>
                      <a:lnTo>
                        <a:pt x="3301" y="177"/>
                      </a:lnTo>
                      <a:lnTo>
                        <a:pt x="3326" y="177"/>
                      </a:lnTo>
                      <a:lnTo>
                        <a:pt x="3308" y="174"/>
                      </a:lnTo>
                      <a:lnTo>
                        <a:pt x="3262" y="168"/>
                      </a:lnTo>
                      <a:lnTo>
                        <a:pt x="3199" y="158"/>
                      </a:lnTo>
                      <a:lnTo>
                        <a:pt x="3165" y="152"/>
                      </a:lnTo>
                      <a:lnTo>
                        <a:pt x="3132" y="145"/>
                      </a:lnTo>
                      <a:lnTo>
                        <a:pt x="3094" y="138"/>
                      </a:lnTo>
                      <a:lnTo>
                        <a:pt x="3048" y="129"/>
                      </a:lnTo>
                      <a:lnTo>
                        <a:pt x="2996" y="121"/>
                      </a:lnTo>
                      <a:lnTo>
                        <a:pt x="2942" y="112"/>
                      </a:lnTo>
                      <a:lnTo>
                        <a:pt x="2839" y="97"/>
                      </a:lnTo>
                      <a:lnTo>
                        <a:pt x="2796" y="91"/>
                      </a:lnTo>
                      <a:lnTo>
                        <a:pt x="2762" y="87"/>
                      </a:lnTo>
                      <a:lnTo>
                        <a:pt x="2746" y="85"/>
                      </a:lnTo>
                      <a:lnTo>
                        <a:pt x="2728" y="82"/>
                      </a:lnTo>
                      <a:lnTo>
                        <a:pt x="2707" y="79"/>
                      </a:lnTo>
                      <a:lnTo>
                        <a:pt x="2684" y="75"/>
                      </a:lnTo>
                      <a:lnTo>
                        <a:pt x="2572" y="53"/>
                      </a:lnTo>
                      <a:lnTo>
                        <a:pt x="2507" y="41"/>
                      </a:lnTo>
                      <a:lnTo>
                        <a:pt x="2439" y="28"/>
                      </a:lnTo>
                      <a:lnTo>
                        <a:pt x="2368" y="16"/>
                      </a:lnTo>
                      <a:lnTo>
                        <a:pt x="2297" y="6"/>
                      </a:lnTo>
                      <a:lnTo>
                        <a:pt x="2272" y="3"/>
                      </a:lnTo>
                      <a:lnTo>
                        <a:pt x="2247" y="1"/>
                      </a:lnTo>
                      <a:lnTo>
                        <a:pt x="2223" y="0"/>
                      </a:lnTo>
                      <a:lnTo>
                        <a:pt x="2199" y="0"/>
                      </a:lnTo>
                      <a:lnTo>
                        <a:pt x="2175" y="0"/>
                      </a:lnTo>
                      <a:lnTo>
                        <a:pt x="2152" y="1"/>
                      </a:lnTo>
                      <a:lnTo>
                        <a:pt x="2110" y="4"/>
                      </a:lnTo>
                      <a:lnTo>
                        <a:pt x="2091" y="6"/>
                      </a:lnTo>
                      <a:lnTo>
                        <a:pt x="2074" y="7"/>
                      </a:lnTo>
                      <a:lnTo>
                        <a:pt x="2046" y="11"/>
                      </a:lnTo>
                      <a:lnTo>
                        <a:pt x="2021" y="15"/>
                      </a:lnTo>
                      <a:lnTo>
                        <a:pt x="2019" y="15"/>
                      </a:lnTo>
                      <a:lnTo>
                        <a:pt x="1971" y="22"/>
                      </a:lnTo>
                      <a:lnTo>
                        <a:pt x="1922" y="28"/>
                      </a:lnTo>
                      <a:lnTo>
                        <a:pt x="1824" y="40"/>
                      </a:lnTo>
                      <a:lnTo>
                        <a:pt x="1776" y="45"/>
                      </a:lnTo>
                      <a:lnTo>
                        <a:pt x="1729" y="50"/>
                      </a:lnTo>
                      <a:lnTo>
                        <a:pt x="1642" y="59"/>
                      </a:lnTo>
                      <a:lnTo>
                        <a:pt x="1576" y="63"/>
                      </a:lnTo>
                      <a:lnTo>
                        <a:pt x="1497" y="68"/>
                      </a:lnTo>
                      <a:lnTo>
                        <a:pt x="1317" y="78"/>
                      </a:lnTo>
                      <a:lnTo>
                        <a:pt x="1127" y="88"/>
                      </a:lnTo>
                      <a:lnTo>
                        <a:pt x="1036" y="93"/>
                      </a:lnTo>
                      <a:lnTo>
                        <a:pt x="953" y="98"/>
                      </a:lnTo>
                      <a:lnTo>
                        <a:pt x="913" y="100"/>
                      </a:lnTo>
                      <a:lnTo>
                        <a:pt x="872" y="102"/>
                      </a:lnTo>
                      <a:lnTo>
                        <a:pt x="789" y="105"/>
                      </a:lnTo>
                      <a:lnTo>
                        <a:pt x="706" y="106"/>
                      </a:lnTo>
                      <a:lnTo>
                        <a:pt x="623" y="106"/>
                      </a:lnTo>
                      <a:lnTo>
                        <a:pt x="545" y="106"/>
                      </a:lnTo>
                      <a:lnTo>
                        <a:pt x="474" y="105"/>
                      </a:lnTo>
                      <a:lnTo>
                        <a:pt x="358" y="103"/>
                      </a:lnTo>
                      <a:lnTo>
                        <a:pt x="307" y="103"/>
                      </a:lnTo>
                      <a:lnTo>
                        <a:pt x="249" y="103"/>
                      </a:lnTo>
                      <a:lnTo>
                        <a:pt x="190" y="104"/>
                      </a:lnTo>
                      <a:lnTo>
                        <a:pt x="132" y="105"/>
                      </a:lnTo>
                      <a:lnTo>
                        <a:pt x="38" y="107"/>
                      </a:lnTo>
                      <a:lnTo>
                        <a:pt x="0" y="108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FFD6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2374" y="3200"/>
                  <a:ext cx="2740" cy="644"/>
                </a:xfrm>
                <a:custGeom>
                  <a:avLst/>
                  <a:gdLst/>
                  <a:ahLst/>
                  <a:cxnLst>
                    <a:cxn ang="0">
                      <a:pos x="2056" y="747"/>
                    </a:cxn>
                    <a:cxn ang="0">
                      <a:pos x="2832" y="201"/>
                    </a:cxn>
                    <a:cxn ang="0">
                      <a:pos x="2773" y="180"/>
                    </a:cxn>
                    <a:cxn ang="0">
                      <a:pos x="2694" y="155"/>
                    </a:cxn>
                    <a:cxn ang="0">
                      <a:pos x="2601" y="129"/>
                    </a:cxn>
                    <a:cxn ang="0">
                      <a:pos x="2396" y="75"/>
                    </a:cxn>
                    <a:cxn ang="0">
                      <a:pos x="2209" y="30"/>
                    </a:cxn>
                    <a:cxn ang="0">
                      <a:pos x="2137" y="14"/>
                    </a:cxn>
                    <a:cxn ang="0">
                      <a:pos x="2107" y="8"/>
                    </a:cxn>
                    <a:cxn ang="0">
                      <a:pos x="2077" y="4"/>
                    </a:cxn>
                    <a:cxn ang="0">
                      <a:pos x="2049" y="2"/>
                    </a:cxn>
                    <a:cxn ang="0">
                      <a:pos x="1992" y="0"/>
                    </a:cxn>
                    <a:cxn ang="0">
                      <a:pos x="1938" y="3"/>
                    </a:cxn>
                    <a:cxn ang="0">
                      <a:pos x="1884" y="9"/>
                    </a:cxn>
                    <a:cxn ang="0">
                      <a:pos x="1802" y="23"/>
                    </a:cxn>
                    <a:cxn ang="0">
                      <a:pos x="1687" y="45"/>
                    </a:cxn>
                    <a:cxn ang="0">
                      <a:pos x="1628" y="58"/>
                    </a:cxn>
                    <a:cxn ang="0">
                      <a:pos x="1546" y="78"/>
                    </a:cxn>
                    <a:cxn ang="0">
                      <a:pos x="1494" y="92"/>
                    </a:cxn>
                    <a:cxn ang="0">
                      <a:pos x="1420" y="115"/>
                    </a:cxn>
                    <a:cxn ang="0">
                      <a:pos x="1330" y="147"/>
                    </a:cxn>
                    <a:cxn ang="0">
                      <a:pos x="1244" y="181"/>
                    </a:cxn>
                    <a:cxn ang="0">
                      <a:pos x="1159" y="218"/>
                    </a:cxn>
                    <a:cxn ang="0">
                      <a:pos x="1051" y="269"/>
                    </a:cxn>
                    <a:cxn ang="0">
                      <a:pos x="984" y="300"/>
                    </a:cxn>
                    <a:cxn ang="0">
                      <a:pos x="898" y="335"/>
                    </a:cxn>
                    <a:cxn ang="0">
                      <a:pos x="730" y="401"/>
                    </a:cxn>
                    <a:cxn ang="0">
                      <a:pos x="615" y="444"/>
                    </a:cxn>
                    <a:cxn ang="0">
                      <a:pos x="565" y="459"/>
                    </a:cxn>
                    <a:cxn ang="0">
                      <a:pos x="507" y="476"/>
                    </a:cxn>
                    <a:cxn ang="0">
                      <a:pos x="408" y="502"/>
                    </a:cxn>
                    <a:cxn ang="0">
                      <a:pos x="272" y="535"/>
                    </a:cxn>
                    <a:cxn ang="0">
                      <a:pos x="151" y="560"/>
                    </a:cxn>
                    <a:cxn ang="0">
                      <a:pos x="81" y="572"/>
                    </a:cxn>
                    <a:cxn ang="0">
                      <a:pos x="0" y="585"/>
                    </a:cxn>
                    <a:cxn ang="0">
                      <a:pos x="25" y="581"/>
                    </a:cxn>
                    <a:cxn ang="0">
                      <a:pos x="70" y="576"/>
                    </a:cxn>
                    <a:cxn ang="0">
                      <a:pos x="131" y="571"/>
                    </a:cxn>
                    <a:cxn ang="0">
                      <a:pos x="178" y="570"/>
                    </a:cxn>
                    <a:cxn ang="0">
                      <a:pos x="226" y="571"/>
                    </a:cxn>
                    <a:cxn ang="0">
                      <a:pos x="251" y="573"/>
                    </a:cxn>
                    <a:cxn ang="0">
                      <a:pos x="347" y="586"/>
                    </a:cxn>
                    <a:cxn ang="0">
                      <a:pos x="486" y="611"/>
                    </a:cxn>
                    <a:cxn ang="0">
                      <a:pos x="663" y="645"/>
                    </a:cxn>
                    <a:cxn ang="0">
                      <a:pos x="725" y="655"/>
                    </a:cxn>
                    <a:cxn ang="0">
                      <a:pos x="775" y="661"/>
                    </a:cxn>
                    <a:cxn ang="0">
                      <a:pos x="868" y="674"/>
                    </a:cxn>
                    <a:cxn ang="0">
                      <a:pos x="975" y="691"/>
                    </a:cxn>
                    <a:cxn ang="0">
                      <a:pos x="1073" y="708"/>
                    </a:cxn>
                    <a:cxn ang="0">
                      <a:pos x="1143" y="722"/>
                    </a:cxn>
                    <a:cxn ang="0">
                      <a:pos x="1228" y="738"/>
                    </a:cxn>
                  </a:cxnLst>
                  <a:rect l="0" t="0" r="r" b="b"/>
                  <a:pathLst>
                    <a:path w="2832" h="747">
                      <a:moveTo>
                        <a:pt x="1280" y="747"/>
                      </a:moveTo>
                      <a:lnTo>
                        <a:pt x="2056" y="747"/>
                      </a:lnTo>
                      <a:lnTo>
                        <a:pt x="2832" y="747"/>
                      </a:lnTo>
                      <a:lnTo>
                        <a:pt x="2832" y="201"/>
                      </a:lnTo>
                      <a:lnTo>
                        <a:pt x="2805" y="191"/>
                      </a:lnTo>
                      <a:lnTo>
                        <a:pt x="2773" y="180"/>
                      </a:lnTo>
                      <a:lnTo>
                        <a:pt x="2736" y="168"/>
                      </a:lnTo>
                      <a:lnTo>
                        <a:pt x="2694" y="155"/>
                      </a:lnTo>
                      <a:lnTo>
                        <a:pt x="2649" y="142"/>
                      </a:lnTo>
                      <a:lnTo>
                        <a:pt x="2601" y="129"/>
                      </a:lnTo>
                      <a:lnTo>
                        <a:pt x="2499" y="101"/>
                      </a:lnTo>
                      <a:lnTo>
                        <a:pt x="2396" y="75"/>
                      </a:lnTo>
                      <a:lnTo>
                        <a:pt x="2297" y="51"/>
                      </a:lnTo>
                      <a:lnTo>
                        <a:pt x="2209" y="30"/>
                      </a:lnTo>
                      <a:lnTo>
                        <a:pt x="2170" y="21"/>
                      </a:lnTo>
                      <a:lnTo>
                        <a:pt x="2137" y="14"/>
                      </a:lnTo>
                      <a:lnTo>
                        <a:pt x="2122" y="11"/>
                      </a:lnTo>
                      <a:lnTo>
                        <a:pt x="2107" y="8"/>
                      </a:lnTo>
                      <a:lnTo>
                        <a:pt x="2092" y="6"/>
                      </a:lnTo>
                      <a:lnTo>
                        <a:pt x="2077" y="4"/>
                      </a:lnTo>
                      <a:lnTo>
                        <a:pt x="2063" y="3"/>
                      </a:lnTo>
                      <a:lnTo>
                        <a:pt x="2049" y="2"/>
                      </a:lnTo>
                      <a:lnTo>
                        <a:pt x="2020" y="0"/>
                      </a:lnTo>
                      <a:lnTo>
                        <a:pt x="1992" y="0"/>
                      </a:lnTo>
                      <a:lnTo>
                        <a:pt x="1965" y="1"/>
                      </a:lnTo>
                      <a:lnTo>
                        <a:pt x="1938" y="3"/>
                      </a:lnTo>
                      <a:lnTo>
                        <a:pt x="1911" y="5"/>
                      </a:lnTo>
                      <a:lnTo>
                        <a:pt x="1884" y="9"/>
                      </a:lnTo>
                      <a:lnTo>
                        <a:pt x="1857" y="13"/>
                      </a:lnTo>
                      <a:lnTo>
                        <a:pt x="1802" y="23"/>
                      </a:lnTo>
                      <a:lnTo>
                        <a:pt x="1746" y="34"/>
                      </a:lnTo>
                      <a:lnTo>
                        <a:pt x="1687" y="45"/>
                      </a:lnTo>
                      <a:lnTo>
                        <a:pt x="1657" y="51"/>
                      </a:lnTo>
                      <a:lnTo>
                        <a:pt x="1628" y="58"/>
                      </a:lnTo>
                      <a:lnTo>
                        <a:pt x="1572" y="71"/>
                      </a:lnTo>
                      <a:lnTo>
                        <a:pt x="1546" y="78"/>
                      </a:lnTo>
                      <a:lnTo>
                        <a:pt x="1519" y="85"/>
                      </a:lnTo>
                      <a:lnTo>
                        <a:pt x="1494" y="92"/>
                      </a:lnTo>
                      <a:lnTo>
                        <a:pt x="1469" y="100"/>
                      </a:lnTo>
                      <a:lnTo>
                        <a:pt x="1420" y="115"/>
                      </a:lnTo>
                      <a:lnTo>
                        <a:pt x="1374" y="131"/>
                      </a:lnTo>
                      <a:lnTo>
                        <a:pt x="1330" y="147"/>
                      </a:lnTo>
                      <a:lnTo>
                        <a:pt x="1287" y="164"/>
                      </a:lnTo>
                      <a:lnTo>
                        <a:pt x="1244" y="181"/>
                      </a:lnTo>
                      <a:lnTo>
                        <a:pt x="1201" y="200"/>
                      </a:lnTo>
                      <a:lnTo>
                        <a:pt x="1159" y="218"/>
                      </a:lnTo>
                      <a:lnTo>
                        <a:pt x="1119" y="237"/>
                      </a:lnTo>
                      <a:lnTo>
                        <a:pt x="1051" y="269"/>
                      </a:lnTo>
                      <a:lnTo>
                        <a:pt x="1007" y="290"/>
                      </a:lnTo>
                      <a:lnTo>
                        <a:pt x="984" y="300"/>
                      </a:lnTo>
                      <a:lnTo>
                        <a:pt x="946" y="316"/>
                      </a:lnTo>
                      <a:lnTo>
                        <a:pt x="898" y="335"/>
                      </a:lnTo>
                      <a:lnTo>
                        <a:pt x="844" y="357"/>
                      </a:lnTo>
                      <a:lnTo>
                        <a:pt x="730" y="401"/>
                      </a:lnTo>
                      <a:lnTo>
                        <a:pt x="635" y="437"/>
                      </a:lnTo>
                      <a:lnTo>
                        <a:pt x="615" y="444"/>
                      </a:lnTo>
                      <a:lnTo>
                        <a:pt x="591" y="451"/>
                      </a:lnTo>
                      <a:lnTo>
                        <a:pt x="565" y="459"/>
                      </a:lnTo>
                      <a:lnTo>
                        <a:pt x="537" y="468"/>
                      </a:lnTo>
                      <a:lnTo>
                        <a:pt x="507" y="476"/>
                      </a:lnTo>
                      <a:lnTo>
                        <a:pt x="475" y="485"/>
                      </a:lnTo>
                      <a:lnTo>
                        <a:pt x="408" y="502"/>
                      </a:lnTo>
                      <a:lnTo>
                        <a:pt x="340" y="519"/>
                      </a:lnTo>
                      <a:lnTo>
                        <a:pt x="272" y="535"/>
                      </a:lnTo>
                      <a:lnTo>
                        <a:pt x="208" y="549"/>
                      </a:lnTo>
                      <a:lnTo>
                        <a:pt x="151" y="560"/>
                      </a:lnTo>
                      <a:lnTo>
                        <a:pt x="117" y="566"/>
                      </a:lnTo>
                      <a:lnTo>
                        <a:pt x="81" y="572"/>
                      </a:lnTo>
                      <a:lnTo>
                        <a:pt x="42" y="579"/>
                      </a:lnTo>
                      <a:lnTo>
                        <a:pt x="0" y="585"/>
                      </a:lnTo>
                      <a:lnTo>
                        <a:pt x="7" y="584"/>
                      </a:lnTo>
                      <a:lnTo>
                        <a:pt x="25" y="581"/>
                      </a:lnTo>
                      <a:lnTo>
                        <a:pt x="53" y="577"/>
                      </a:lnTo>
                      <a:lnTo>
                        <a:pt x="70" y="576"/>
                      </a:lnTo>
                      <a:lnTo>
                        <a:pt x="89" y="574"/>
                      </a:lnTo>
                      <a:lnTo>
                        <a:pt x="131" y="571"/>
                      </a:lnTo>
                      <a:lnTo>
                        <a:pt x="154" y="570"/>
                      </a:lnTo>
                      <a:lnTo>
                        <a:pt x="178" y="570"/>
                      </a:lnTo>
                      <a:lnTo>
                        <a:pt x="202" y="570"/>
                      </a:lnTo>
                      <a:lnTo>
                        <a:pt x="226" y="571"/>
                      </a:lnTo>
                      <a:lnTo>
                        <a:pt x="239" y="572"/>
                      </a:lnTo>
                      <a:lnTo>
                        <a:pt x="251" y="573"/>
                      </a:lnTo>
                      <a:lnTo>
                        <a:pt x="276" y="576"/>
                      </a:lnTo>
                      <a:lnTo>
                        <a:pt x="347" y="586"/>
                      </a:lnTo>
                      <a:lnTo>
                        <a:pt x="418" y="598"/>
                      </a:lnTo>
                      <a:lnTo>
                        <a:pt x="486" y="611"/>
                      </a:lnTo>
                      <a:lnTo>
                        <a:pt x="551" y="623"/>
                      </a:lnTo>
                      <a:lnTo>
                        <a:pt x="663" y="645"/>
                      </a:lnTo>
                      <a:lnTo>
                        <a:pt x="707" y="652"/>
                      </a:lnTo>
                      <a:lnTo>
                        <a:pt x="725" y="655"/>
                      </a:lnTo>
                      <a:lnTo>
                        <a:pt x="741" y="657"/>
                      </a:lnTo>
                      <a:lnTo>
                        <a:pt x="775" y="661"/>
                      </a:lnTo>
                      <a:lnTo>
                        <a:pt x="818" y="667"/>
                      </a:lnTo>
                      <a:lnTo>
                        <a:pt x="868" y="674"/>
                      </a:lnTo>
                      <a:lnTo>
                        <a:pt x="921" y="682"/>
                      </a:lnTo>
                      <a:lnTo>
                        <a:pt x="975" y="691"/>
                      </a:lnTo>
                      <a:lnTo>
                        <a:pt x="1027" y="699"/>
                      </a:lnTo>
                      <a:lnTo>
                        <a:pt x="1073" y="708"/>
                      </a:lnTo>
                      <a:lnTo>
                        <a:pt x="1111" y="715"/>
                      </a:lnTo>
                      <a:lnTo>
                        <a:pt x="1143" y="722"/>
                      </a:lnTo>
                      <a:lnTo>
                        <a:pt x="1174" y="728"/>
                      </a:lnTo>
                      <a:lnTo>
                        <a:pt x="1228" y="738"/>
                      </a:lnTo>
                      <a:lnTo>
                        <a:pt x="1280" y="747"/>
                      </a:lnTo>
                      <a:close/>
                    </a:path>
                  </a:pathLst>
                </a:custGeom>
                <a:solidFill>
                  <a:srgbClr val="FFF8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1692" y="2779"/>
                  <a:ext cx="3422" cy="980"/>
                </a:xfrm>
                <a:custGeom>
                  <a:avLst/>
                  <a:gdLst/>
                  <a:ahLst/>
                  <a:cxnLst>
                    <a:cxn ang="0">
                      <a:pos x="25" y="1130"/>
                    </a:cxn>
                    <a:cxn ang="0">
                      <a:pos x="289" y="1039"/>
                    </a:cxn>
                    <a:cxn ang="0">
                      <a:pos x="464" y="976"/>
                    </a:cxn>
                    <a:cxn ang="0">
                      <a:pos x="666" y="899"/>
                    </a:cxn>
                    <a:cxn ang="0">
                      <a:pos x="798" y="841"/>
                    </a:cxn>
                    <a:cxn ang="0">
                      <a:pos x="895" y="794"/>
                    </a:cxn>
                    <a:cxn ang="0">
                      <a:pos x="995" y="737"/>
                    </a:cxn>
                    <a:cxn ang="0">
                      <a:pos x="1068" y="692"/>
                    </a:cxn>
                    <a:cxn ang="0">
                      <a:pos x="1183" y="607"/>
                    </a:cxn>
                    <a:cxn ang="0">
                      <a:pos x="1267" y="537"/>
                    </a:cxn>
                    <a:cxn ang="0">
                      <a:pos x="1453" y="399"/>
                    </a:cxn>
                    <a:cxn ang="0">
                      <a:pos x="1607" y="311"/>
                    </a:cxn>
                    <a:cxn ang="0">
                      <a:pos x="1705" y="259"/>
                    </a:cxn>
                    <a:cxn ang="0">
                      <a:pos x="1825" y="206"/>
                    </a:cxn>
                    <a:cxn ang="0">
                      <a:pos x="1975" y="147"/>
                    </a:cxn>
                    <a:cxn ang="0">
                      <a:pos x="2100" y="102"/>
                    </a:cxn>
                    <a:cxn ang="0">
                      <a:pos x="2225" y="63"/>
                    </a:cxn>
                    <a:cxn ang="0">
                      <a:pos x="2303" y="43"/>
                    </a:cxn>
                    <a:cxn ang="0">
                      <a:pos x="2407" y="25"/>
                    </a:cxn>
                    <a:cxn ang="0">
                      <a:pos x="2504" y="12"/>
                    </a:cxn>
                    <a:cxn ang="0">
                      <a:pos x="2603" y="4"/>
                    </a:cxn>
                    <a:cxn ang="0">
                      <a:pos x="2706" y="0"/>
                    </a:cxn>
                    <a:cxn ang="0">
                      <a:pos x="2818" y="2"/>
                    </a:cxn>
                    <a:cxn ang="0">
                      <a:pos x="2939" y="11"/>
                    </a:cxn>
                    <a:cxn ang="0">
                      <a:pos x="3195" y="40"/>
                    </a:cxn>
                    <a:cxn ang="0">
                      <a:pos x="3352" y="63"/>
                    </a:cxn>
                    <a:cxn ang="0">
                      <a:pos x="3454" y="83"/>
                    </a:cxn>
                    <a:cxn ang="0">
                      <a:pos x="3498" y="94"/>
                    </a:cxn>
                    <a:cxn ang="0">
                      <a:pos x="3537" y="106"/>
                    </a:cxn>
                    <a:cxn ang="0">
                      <a:pos x="3478" y="669"/>
                    </a:cxn>
                    <a:cxn ang="0">
                      <a:pos x="3354" y="631"/>
                    </a:cxn>
                    <a:cxn ang="0">
                      <a:pos x="3101" y="564"/>
                    </a:cxn>
                    <a:cxn ang="0">
                      <a:pos x="2875" y="510"/>
                    </a:cxn>
                    <a:cxn ang="0">
                      <a:pos x="2812" y="497"/>
                    </a:cxn>
                    <a:cxn ang="0">
                      <a:pos x="2768" y="492"/>
                    </a:cxn>
                    <a:cxn ang="0">
                      <a:pos x="2697" y="489"/>
                    </a:cxn>
                    <a:cxn ang="0">
                      <a:pos x="2616" y="494"/>
                    </a:cxn>
                    <a:cxn ang="0">
                      <a:pos x="2507" y="512"/>
                    </a:cxn>
                    <a:cxn ang="0">
                      <a:pos x="2362" y="540"/>
                    </a:cxn>
                    <a:cxn ang="0">
                      <a:pos x="2251" y="567"/>
                    </a:cxn>
                    <a:cxn ang="0">
                      <a:pos x="2174" y="589"/>
                    </a:cxn>
                    <a:cxn ang="0">
                      <a:pos x="2035" y="636"/>
                    </a:cxn>
                    <a:cxn ang="0">
                      <a:pos x="1907" y="689"/>
                    </a:cxn>
                    <a:cxn ang="0">
                      <a:pos x="1760" y="758"/>
                    </a:cxn>
                    <a:cxn ang="0">
                      <a:pos x="1655" y="805"/>
                    </a:cxn>
                    <a:cxn ang="0">
                      <a:pos x="1435" y="890"/>
                    </a:cxn>
                    <a:cxn ang="0">
                      <a:pos x="1296" y="940"/>
                    </a:cxn>
                    <a:cxn ang="0">
                      <a:pos x="1212" y="965"/>
                    </a:cxn>
                    <a:cxn ang="0">
                      <a:pos x="1045" y="1008"/>
                    </a:cxn>
                    <a:cxn ang="0">
                      <a:pos x="856" y="1049"/>
                    </a:cxn>
                    <a:cxn ang="0">
                      <a:pos x="669" y="1079"/>
                    </a:cxn>
                    <a:cxn ang="0">
                      <a:pos x="456" y="1105"/>
                    </a:cxn>
                    <a:cxn ang="0">
                      <a:pos x="295" y="1120"/>
                    </a:cxn>
                    <a:cxn ang="0">
                      <a:pos x="92" y="1133"/>
                    </a:cxn>
                  </a:cxnLst>
                  <a:rect l="0" t="0" r="r" b="b"/>
                  <a:pathLst>
                    <a:path w="3537" h="1138">
                      <a:moveTo>
                        <a:pt x="0" y="1138"/>
                      </a:moveTo>
                      <a:lnTo>
                        <a:pt x="7" y="1136"/>
                      </a:lnTo>
                      <a:lnTo>
                        <a:pt x="25" y="1130"/>
                      </a:lnTo>
                      <a:lnTo>
                        <a:pt x="89" y="1109"/>
                      </a:lnTo>
                      <a:lnTo>
                        <a:pt x="180" y="1077"/>
                      </a:lnTo>
                      <a:lnTo>
                        <a:pt x="289" y="1039"/>
                      </a:lnTo>
                      <a:lnTo>
                        <a:pt x="347" y="1019"/>
                      </a:lnTo>
                      <a:lnTo>
                        <a:pt x="406" y="998"/>
                      </a:lnTo>
                      <a:lnTo>
                        <a:pt x="464" y="976"/>
                      </a:lnTo>
                      <a:lnTo>
                        <a:pt x="521" y="956"/>
                      </a:lnTo>
                      <a:lnTo>
                        <a:pt x="623" y="917"/>
                      </a:lnTo>
                      <a:lnTo>
                        <a:pt x="666" y="899"/>
                      </a:lnTo>
                      <a:lnTo>
                        <a:pt x="702" y="884"/>
                      </a:lnTo>
                      <a:lnTo>
                        <a:pt x="766" y="855"/>
                      </a:lnTo>
                      <a:lnTo>
                        <a:pt x="798" y="841"/>
                      </a:lnTo>
                      <a:lnTo>
                        <a:pt x="830" y="826"/>
                      </a:lnTo>
                      <a:lnTo>
                        <a:pt x="862" y="810"/>
                      </a:lnTo>
                      <a:lnTo>
                        <a:pt x="895" y="794"/>
                      </a:lnTo>
                      <a:lnTo>
                        <a:pt x="928" y="776"/>
                      </a:lnTo>
                      <a:lnTo>
                        <a:pt x="961" y="758"/>
                      </a:lnTo>
                      <a:lnTo>
                        <a:pt x="995" y="737"/>
                      </a:lnTo>
                      <a:lnTo>
                        <a:pt x="1013" y="727"/>
                      </a:lnTo>
                      <a:lnTo>
                        <a:pt x="1031" y="715"/>
                      </a:lnTo>
                      <a:lnTo>
                        <a:pt x="1068" y="692"/>
                      </a:lnTo>
                      <a:lnTo>
                        <a:pt x="1105" y="666"/>
                      </a:lnTo>
                      <a:lnTo>
                        <a:pt x="1143" y="638"/>
                      </a:lnTo>
                      <a:lnTo>
                        <a:pt x="1183" y="607"/>
                      </a:lnTo>
                      <a:lnTo>
                        <a:pt x="1203" y="590"/>
                      </a:lnTo>
                      <a:lnTo>
                        <a:pt x="1224" y="573"/>
                      </a:lnTo>
                      <a:lnTo>
                        <a:pt x="1267" y="537"/>
                      </a:lnTo>
                      <a:lnTo>
                        <a:pt x="1365" y="452"/>
                      </a:lnTo>
                      <a:lnTo>
                        <a:pt x="1407" y="426"/>
                      </a:lnTo>
                      <a:lnTo>
                        <a:pt x="1453" y="399"/>
                      </a:lnTo>
                      <a:lnTo>
                        <a:pt x="1510" y="365"/>
                      </a:lnTo>
                      <a:lnTo>
                        <a:pt x="1574" y="329"/>
                      </a:lnTo>
                      <a:lnTo>
                        <a:pt x="1607" y="311"/>
                      </a:lnTo>
                      <a:lnTo>
                        <a:pt x="1641" y="293"/>
                      </a:lnTo>
                      <a:lnTo>
                        <a:pt x="1673" y="275"/>
                      </a:lnTo>
                      <a:lnTo>
                        <a:pt x="1705" y="259"/>
                      </a:lnTo>
                      <a:lnTo>
                        <a:pt x="1736" y="245"/>
                      </a:lnTo>
                      <a:lnTo>
                        <a:pt x="1764" y="232"/>
                      </a:lnTo>
                      <a:lnTo>
                        <a:pt x="1825" y="206"/>
                      </a:lnTo>
                      <a:lnTo>
                        <a:pt x="1896" y="177"/>
                      </a:lnTo>
                      <a:lnTo>
                        <a:pt x="1935" y="162"/>
                      </a:lnTo>
                      <a:lnTo>
                        <a:pt x="1975" y="147"/>
                      </a:lnTo>
                      <a:lnTo>
                        <a:pt x="2016" y="132"/>
                      </a:lnTo>
                      <a:lnTo>
                        <a:pt x="2058" y="117"/>
                      </a:lnTo>
                      <a:lnTo>
                        <a:pt x="2100" y="102"/>
                      </a:lnTo>
                      <a:lnTo>
                        <a:pt x="2142" y="89"/>
                      </a:lnTo>
                      <a:lnTo>
                        <a:pt x="2184" y="76"/>
                      </a:lnTo>
                      <a:lnTo>
                        <a:pt x="2225" y="63"/>
                      </a:lnTo>
                      <a:lnTo>
                        <a:pt x="2245" y="58"/>
                      </a:lnTo>
                      <a:lnTo>
                        <a:pt x="2265" y="53"/>
                      </a:lnTo>
                      <a:lnTo>
                        <a:pt x="2303" y="43"/>
                      </a:lnTo>
                      <a:lnTo>
                        <a:pt x="2340" y="36"/>
                      </a:lnTo>
                      <a:lnTo>
                        <a:pt x="2374" y="30"/>
                      </a:lnTo>
                      <a:lnTo>
                        <a:pt x="2407" y="25"/>
                      </a:lnTo>
                      <a:lnTo>
                        <a:pt x="2439" y="20"/>
                      </a:lnTo>
                      <a:lnTo>
                        <a:pt x="2472" y="16"/>
                      </a:lnTo>
                      <a:lnTo>
                        <a:pt x="2504" y="12"/>
                      </a:lnTo>
                      <a:lnTo>
                        <a:pt x="2537" y="9"/>
                      </a:lnTo>
                      <a:lnTo>
                        <a:pt x="2570" y="6"/>
                      </a:lnTo>
                      <a:lnTo>
                        <a:pt x="2603" y="4"/>
                      </a:lnTo>
                      <a:lnTo>
                        <a:pt x="2637" y="2"/>
                      </a:lnTo>
                      <a:lnTo>
                        <a:pt x="2671" y="0"/>
                      </a:lnTo>
                      <a:lnTo>
                        <a:pt x="2706" y="0"/>
                      </a:lnTo>
                      <a:lnTo>
                        <a:pt x="2742" y="0"/>
                      </a:lnTo>
                      <a:lnTo>
                        <a:pt x="2780" y="0"/>
                      </a:lnTo>
                      <a:lnTo>
                        <a:pt x="2818" y="2"/>
                      </a:lnTo>
                      <a:lnTo>
                        <a:pt x="2857" y="4"/>
                      </a:lnTo>
                      <a:lnTo>
                        <a:pt x="2898" y="7"/>
                      </a:lnTo>
                      <a:lnTo>
                        <a:pt x="2939" y="11"/>
                      </a:lnTo>
                      <a:lnTo>
                        <a:pt x="3025" y="20"/>
                      </a:lnTo>
                      <a:lnTo>
                        <a:pt x="3111" y="30"/>
                      </a:lnTo>
                      <a:lnTo>
                        <a:pt x="3195" y="40"/>
                      </a:lnTo>
                      <a:lnTo>
                        <a:pt x="3276" y="51"/>
                      </a:lnTo>
                      <a:lnTo>
                        <a:pt x="3314" y="57"/>
                      </a:lnTo>
                      <a:lnTo>
                        <a:pt x="3352" y="63"/>
                      </a:lnTo>
                      <a:lnTo>
                        <a:pt x="3388" y="69"/>
                      </a:lnTo>
                      <a:lnTo>
                        <a:pt x="3422" y="76"/>
                      </a:lnTo>
                      <a:lnTo>
                        <a:pt x="3454" y="83"/>
                      </a:lnTo>
                      <a:lnTo>
                        <a:pt x="3469" y="86"/>
                      </a:lnTo>
                      <a:lnTo>
                        <a:pt x="3484" y="90"/>
                      </a:lnTo>
                      <a:lnTo>
                        <a:pt x="3498" y="94"/>
                      </a:lnTo>
                      <a:lnTo>
                        <a:pt x="3512" y="98"/>
                      </a:lnTo>
                      <a:lnTo>
                        <a:pt x="3524" y="102"/>
                      </a:lnTo>
                      <a:lnTo>
                        <a:pt x="3537" y="106"/>
                      </a:lnTo>
                      <a:lnTo>
                        <a:pt x="3537" y="690"/>
                      </a:lnTo>
                      <a:lnTo>
                        <a:pt x="3510" y="680"/>
                      </a:lnTo>
                      <a:lnTo>
                        <a:pt x="3478" y="669"/>
                      </a:lnTo>
                      <a:lnTo>
                        <a:pt x="3441" y="657"/>
                      </a:lnTo>
                      <a:lnTo>
                        <a:pt x="3399" y="644"/>
                      </a:lnTo>
                      <a:lnTo>
                        <a:pt x="3354" y="631"/>
                      </a:lnTo>
                      <a:lnTo>
                        <a:pt x="3306" y="618"/>
                      </a:lnTo>
                      <a:lnTo>
                        <a:pt x="3204" y="590"/>
                      </a:lnTo>
                      <a:lnTo>
                        <a:pt x="3101" y="564"/>
                      </a:lnTo>
                      <a:lnTo>
                        <a:pt x="3002" y="540"/>
                      </a:lnTo>
                      <a:lnTo>
                        <a:pt x="2914" y="519"/>
                      </a:lnTo>
                      <a:lnTo>
                        <a:pt x="2875" y="510"/>
                      </a:lnTo>
                      <a:lnTo>
                        <a:pt x="2842" y="503"/>
                      </a:lnTo>
                      <a:lnTo>
                        <a:pt x="2827" y="500"/>
                      </a:lnTo>
                      <a:lnTo>
                        <a:pt x="2812" y="497"/>
                      </a:lnTo>
                      <a:lnTo>
                        <a:pt x="2797" y="495"/>
                      </a:lnTo>
                      <a:lnTo>
                        <a:pt x="2782" y="493"/>
                      </a:lnTo>
                      <a:lnTo>
                        <a:pt x="2768" y="492"/>
                      </a:lnTo>
                      <a:lnTo>
                        <a:pt x="2754" y="491"/>
                      </a:lnTo>
                      <a:lnTo>
                        <a:pt x="2725" y="489"/>
                      </a:lnTo>
                      <a:lnTo>
                        <a:pt x="2697" y="489"/>
                      </a:lnTo>
                      <a:lnTo>
                        <a:pt x="2670" y="490"/>
                      </a:lnTo>
                      <a:lnTo>
                        <a:pt x="2643" y="492"/>
                      </a:lnTo>
                      <a:lnTo>
                        <a:pt x="2616" y="494"/>
                      </a:lnTo>
                      <a:lnTo>
                        <a:pt x="2589" y="498"/>
                      </a:lnTo>
                      <a:lnTo>
                        <a:pt x="2562" y="502"/>
                      </a:lnTo>
                      <a:lnTo>
                        <a:pt x="2507" y="512"/>
                      </a:lnTo>
                      <a:lnTo>
                        <a:pt x="2451" y="523"/>
                      </a:lnTo>
                      <a:lnTo>
                        <a:pt x="2392" y="534"/>
                      </a:lnTo>
                      <a:lnTo>
                        <a:pt x="2362" y="540"/>
                      </a:lnTo>
                      <a:lnTo>
                        <a:pt x="2333" y="547"/>
                      </a:lnTo>
                      <a:lnTo>
                        <a:pt x="2277" y="560"/>
                      </a:lnTo>
                      <a:lnTo>
                        <a:pt x="2251" y="567"/>
                      </a:lnTo>
                      <a:lnTo>
                        <a:pt x="2224" y="574"/>
                      </a:lnTo>
                      <a:lnTo>
                        <a:pt x="2199" y="581"/>
                      </a:lnTo>
                      <a:lnTo>
                        <a:pt x="2174" y="589"/>
                      </a:lnTo>
                      <a:lnTo>
                        <a:pt x="2125" y="604"/>
                      </a:lnTo>
                      <a:lnTo>
                        <a:pt x="2079" y="620"/>
                      </a:lnTo>
                      <a:lnTo>
                        <a:pt x="2035" y="636"/>
                      </a:lnTo>
                      <a:lnTo>
                        <a:pt x="1992" y="653"/>
                      </a:lnTo>
                      <a:lnTo>
                        <a:pt x="1949" y="670"/>
                      </a:lnTo>
                      <a:lnTo>
                        <a:pt x="1907" y="689"/>
                      </a:lnTo>
                      <a:lnTo>
                        <a:pt x="1865" y="707"/>
                      </a:lnTo>
                      <a:lnTo>
                        <a:pt x="1827" y="726"/>
                      </a:lnTo>
                      <a:lnTo>
                        <a:pt x="1760" y="758"/>
                      </a:lnTo>
                      <a:lnTo>
                        <a:pt x="1716" y="779"/>
                      </a:lnTo>
                      <a:lnTo>
                        <a:pt x="1693" y="789"/>
                      </a:lnTo>
                      <a:lnTo>
                        <a:pt x="1655" y="805"/>
                      </a:lnTo>
                      <a:lnTo>
                        <a:pt x="1606" y="824"/>
                      </a:lnTo>
                      <a:lnTo>
                        <a:pt x="1551" y="846"/>
                      </a:lnTo>
                      <a:lnTo>
                        <a:pt x="1435" y="890"/>
                      </a:lnTo>
                      <a:lnTo>
                        <a:pt x="1340" y="926"/>
                      </a:lnTo>
                      <a:lnTo>
                        <a:pt x="1320" y="933"/>
                      </a:lnTo>
                      <a:lnTo>
                        <a:pt x="1296" y="940"/>
                      </a:lnTo>
                      <a:lnTo>
                        <a:pt x="1270" y="948"/>
                      </a:lnTo>
                      <a:lnTo>
                        <a:pt x="1242" y="957"/>
                      </a:lnTo>
                      <a:lnTo>
                        <a:pt x="1212" y="965"/>
                      </a:lnTo>
                      <a:lnTo>
                        <a:pt x="1180" y="974"/>
                      </a:lnTo>
                      <a:lnTo>
                        <a:pt x="1113" y="991"/>
                      </a:lnTo>
                      <a:lnTo>
                        <a:pt x="1045" y="1008"/>
                      </a:lnTo>
                      <a:lnTo>
                        <a:pt x="977" y="1024"/>
                      </a:lnTo>
                      <a:lnTo>
                        <a:pt x="913" y="1038"/>
                      </a:lnTo>
                      <a:lnTo>
                        <a:pt x="856" y="1049"/>
                      </a:lnTo>
                      <a:lnTo>
                        <a:pt x="800" y="1059"/>
                      </a:lnTo>
                      <a:lnTo>
                        <a:pt x="737" y="1069"/>
                      </a:lnTo>
                      <a:lnTo>
                        <a:pt x="669" y="1079"/>
                      </a:lnTo>
                      <a:lnTo>
                        <a:pt x="598" y="1088"/>
                      </a:lnTo>
                      <a:lnTo>
                        <a:pt x="526" y="1097"/>
                      </a:lnTo>
                      <a:lnTo>
                        <a:pt x="456" y="1105"/>
                      </a:lnTo>
                      <a:lnTo>
                        <a:pt x="388" y="1112"/>
                      </a:lnTo>
                      <a:lnTo>
                        <a:pt x="326" y="1118"/>
                      </a:lnTo>
                      <a:lnTo>
                        <a:pt x="295" y="1120"/>
                      </a:lnTo>
                      <a:lnTo>
                        <a:pt x="260" y="1123"/>
                      </a:lnTo>
                      <a:lnTo>
                        <a:pt x="180" y="1128"/>
                      </a:lnTo>
                      <a:lnTo>
                        <a:pt x="92" y="1133"/>
                      </a:lnTo>
                      <a:lnTo>
                        <a:pt x="0" y="1138"/>
                      </a:lnTo>
                      <a:close/>
                    </a:path>
                  </a:pathLst>
                </a:custGeom>
                <a:solidFill>
                  <a:srgbClr val="FFB7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3012" y="2238"/>
                  <a:ext cx="2102" cy="931"/>
                </a:xfrm>
                <a:custGeom>
                  <a:avLst/>
                  <a:gdLst/>
                  <a:ahLst/>
                  <a:cxnLst>
                    <a:cxn ang="0">
                      <a:pos x="508" y="672"/>
                    </a:cxn>
                    <a:cxn ang="0">
                      <a:pos x="750" y="519"/>
                    </a:cxn>
                    <a:cxn ang="0">
                      <a:pos x="853" y="458"/>
                    </a:cxn>
                    <a:cxn ang="0">
                      <a:pos x="942" y="409"/>
                    </a:cxn>
                    <a:cxn ang="0">
                      <a:pos x="1003" y="377"/>
                    </a:cxn>
                    <a:cxn ang="0">
                      <a:pos x="1061" y="349"/>
                    </a:cxn>
                    <a:cxn ang="0">
                      <a:pos x="1115" y="326"/>
                    </a:cxn>
                    <a:cxn ang="0">
                      <a:pos x="1193" y="299"/>
                    </a:cxn>
                    <a:cxn ang="0">
                      <a:pos x="1416" y="230"/>
                    </a:cxn>
                    <a:cxn ang="0">
                      <a:pos x="1726" y="136"/>
                    </a:cxn>
                    <a:cxn ang="0">
                      <a:pos x="2012" y="49"/>
                    </a:cxn>
                    <a:cxn ang="0">
                      <a:pos x="2172" y="0"/>
                    </a:cxn>
                    <a:cxn ang="0">
                      <a:pos x="2147" y="727"/>
                    </a:cxn>
                    <a:cxn ang="0">
                      <a:pos x="2119" y="719"/>
                    </a:cxn>
                    <a:cxn ang="0">
                      <a:pos x="2057" y="705"/>
                    </a:cxn>
                    <a:cxn ang="0">
                      <a:pos x="1987" y="692"/>
                    </a:cxn>
                    <a:cxn ang="0">
                      <a:pos x="1911" y="680"/>
                    </a:cxn>
                    <a:cxn ang="0">
                      <a:pos x="1746" y="659"/>
                    </a:cxn>
                    <a:cxn ang="0">
                      <a:pos x="1574" y="640"/>
                    </a:cxn>
                    <a:cxn ang="0">
                      <a:pos x="1492" y="633"/>
                    </a:cxn>
                    <a:cxn ang="0">
                      <a:pos x="1415" y="629"/>
                    </a:cxn>
                    <a:cxn ang="0">
                      <a:pos x="1341" y="629"/>
                    </a:cxn>
                    <a:cxn ang="0">
                      <a:pos x="1272" y="631"/>
                    </a:cxn>
                    <a:cxn ang="0">
                      <a:pos x="1205" y="635"/>
                    </a:cxn>
                    <a:cxn ang="0">
                      <a:pos x="1139" y="641"/>
                    </a:cxn>
                    <a:cxn ang="0">
                      <a:pos x="1074" y="649"/>
                    </a:cxn>
                    <a:cxn ang="0">
                      <a:pos x="975" y="665"/>
                    </a:cxn>
                    <a:cxn ang="0">
                      <a:pos x="900" y="682"/>
                    </a:cxn>
                    <a:cxn ang="0">
                      <a:pos x="819" y="705"/>
                    </a:cxn>
                    <a:cxn ang="0">
                      <a:pos x="735" y="731"/>
                    </a:cxn>
                    <a:cxn ang="0">
                      <a:pos x="651" y="761"/>
                    </a:cxn>
                    <a:cxn ang="0">
                      <a:pos x="570" y="791"/>
                    </a:cxn>
                    <a:cxn ang="0">
                      <a:pos x="495" y="821"/>
                    </a:cxn>
                    <a:cxn ang="0">
                      <a:pos x="399" y="861"/>
                    </a:cxn>
                    <a:cxn ang="0">
                      <a:pos x="340" y="888"/>
                    </a:cxn>
                    <a:cxn ang="0">
                      <a:pos x="276" y="922"/>
                    </a:cxn>
                    <a:cxn ang="0">
                      <a:pos x="145" y="994"/>
                    </a:cxn>
                    <a:cxn ang="0">
                      <a:pos x="88" y="1028"/>
                    </a:cxn>
                    <a:cxn ang="0">
                      <a:pos x="0" y="1081"/>
                    </a:cxn>
                    <a:cxn ang="0">
                      <a:pos x="197" y="913"/>
                    </a:cxn>
                    <a:cxn ang="0">
                      <a:pos x="286" y="835"/>
                    </a:cxn>
                    <a:cxn ang="0">
                      <a:pos x="329" y="797"/>
                    </a:cxn>
                  </a:cxnLst>
                  <a:rect l="0" t="0" r="r" b="b"/>
                  <a:pathLst>
                    <a:path w="2172" h="1081">
                      <a:moveTo>
                        <a:pt x="370" y="759"/>
                      </a:moveTo>
                      <a:lnTo>
                        <a:pt x="508" y="672"/>
                      </a:lnTo>
                      <a:lnTo>
                        <a:pt x="712" y="543"/>
                      </a:lnTo>
                      <a:lnTo>
                        <a:pt x="750" y="519"/>
                      </a:lnTo>
                      <a:lnTo>
                        <a:pt x="798" y="490"/>
                      </a:lnTo>
                      <a:lnTo>
                        <a:pt x="853" y="458"/>
                      </a:lnTo>
                      <a:lnTo>
                        <a:pt x="912" y="425"/>
                      </a:lnTo>
                      <a:lnTo>
                        <a:pt x="942" y="409"/>
                      </a:lnTo>
                      <a:lnTo>
                        <a:pt x="973" y="393"/>
                      </a:lnTo>
                      <a:lnTo>
                        <a:pt x="1003" y="377"/>
                      </a:lnTo>
                      <a:lnTo>
                        <a:pt x="1032" y="362"/>
                      </a:lnTo>
                      <a:lnTo>
                        <a:pt x="1061" y="349"/>
                      </a:lnTo>
                      <a:lnTo>
                        <a:pt x="1089" y="337"/>
                      </a:lnTo>
                      <a:lnTo>
                        <a:pt x="1115" y="326"/>
                      </a:lnTo>
                      <a:lnTo>
                        <a:pt x="1139" y="317"/>
                      </a:lnTo>
                      <a:lnTo>
                        <a:pt x="1193" y="299"/>
                      </a:lnTo>
                      <a:lnTo>
                        <a:pt x="1259" y="278"/>
                      </a:lnTo>
                      <a:lnTo>
                        <a:pt x="1416" y="230"/>
                      </a:lnTo>
                      <a:lnTo>
                        <a:pt x="1580" y="179"/>
                      </a:lnTo>
                      <a:lnTo>
                        <a:pt x="1726" y="136"/>
                      </a:lnTo>
                      <a:lnTo>
                        <a:pt x="1867" y="94"/>
                      </a:lnTo>
                      <a:lnTo>
                        <a:pt x="2012" y="49"/>
                      </a:lnTo>
                      <a:lnTo>
                        <a:pt x="2126" y="14"/>
                      </a:lnTo>
                      <a:lnTo>
                        <a:pt x="2172" y="0"/>
                      </a:lnTo>
                      <a:lnTo>
                        <a:pt x="2172" y="735"/>
                      </a:lnTo>
                      <a:lnTo>
                        <a:pt x="2147" y="727"/>
                      </a:lnTo>
                      <a:lnTo>
                        <a:pt x="2133" y="723"/>
                      </a:lnTo>
                      <a:lnTo>
                        <a:pt x="2119" y="719"/>
                      </a:lnTo>
                      <a:lnTo>
                        <a:pt x="2089" y="712"/>
                      </a:lnTo>
                      <a:lnTo>
                        <a:pt x="2057" y="705"/>
                      </a:lnTo>
                      <a:lnTo>
                        <a:pt x="2023" y="698"/>
                      </a:lnTo>
                      <a:lnTo>
                        <a:pt x="1987" y="692"/>
                      </a:lnTo>
                      <a:lnTo>
                        <a:pt x="1949" y="686"/>
                      </a:lnTo>
                      <a:lnTo>
                        <a:pt x="1911" y="680"/>
                      </a:lnTo>
                      <a:lnTo>
                        <a:pt x="1830" y="669"/>
                      </a:lnTo>
                      <a:lnTo>
                        <a:pt x="1746" y="659"/>
                      </a:lnTo>
                      <a:lnTo>
                        <a:pt x="1660" y="649"/>
                      </a:lnTo>
                      <a:lnTo>
                        <a:pt x="1574" y="640"/>
                      </a:lnTo>
                      <a:lnTo>
                        <a:pt x="1533" y="636"/>
                      </a:lnTo>
                      <a:lnTo>
                        <a:pt x="1492" y="633"/>
                      </a:lnTo>
                      <a:lnTo>
                        <a:pt x="1453" y="631"/>
                      </a:lnTo>
                      <a:lnTo>
                        <a:pt x="1415" y="629"/>
                      </a:lnTo>
                      <a:lnTo>
                        <a:pt x="1377" y="629"/>
                      </a:lnTo>
                      <a:lnTo>
                        <a:pt x="1341" y="629"/>
                      </a:lnTo>
                      <a:lnTo>
                        <a:pt x="1306" y="629"/>
                      </a:lnTo>
                      <a:lnTo>
                        <a:pt x="1272" y="631"/>
                      </a:lnTo>
                      <a:lnTo>
                        <a:pt x="1238" y="633"/>
                      </a:lnTo>
                      <a:lnTo>
                        <a:pt x="1205" y="635"/>
                      </a:lnTo>
                      <a:lnTo>
                        <a:pt x="1172" y="638"/>
                      </a:lnTo>
                      <a:lnTo>
                        <a:pt x="1139" y="641"/>
                      </a:lnTo>
                      <a:lnTo>
                        <a:pt x="1107" y="645"/>
                      </a:lnTo>
                      <a:lnTo>
                        <a:pt x="1074" y="649"/>
                      </a:lnTo>
                      <a:lnTo>
                        <a:pt x="1009" y="659"/>
                      </a:lnTo>
                      <a:lnTo>
                        <a:pt x="975" y="665"/>
                      </a:lnTo>
                      <a:lnTo>
                        <a:pt x="938" y="672"/>
                      </a:lnTo>
                      <a:lnTo>
                        <a:pt x="900" y="682"/>
                      </a:lnTo>
                      <a:lnTo>
                        <a:pt x="860" y="692"/>
                      </a:lnTo>
                      <a:lnTo>
                        <a:pt x="819" y="705"/>
                      </a:lnTo>
                      <a:lnTo>
                        <a:pt x="777" y="718"/>
                      </a:lnTo>
                      <a:lnTo>
                        <a:pt x="735" y="731"/>
                      </a:lnTo>
                      <a:lnTo>
                        <a:pt x="693" y="746"/>
                      </a:lnTo>
                      <a:lnTo>
                        <a:pt x="651" y="761"/>
                      </a:lnTo>
                      <a:lnTo>
                        <a:pt x="610" y="776"/>
                      </a:lnTo>
                      <a:lnTo>
                        <a:pt x="570" y="791"/>
                      </a:lnTo>
                      <a:lnTo>
                        <a:pt x="531" y="806"/>
                      </a:lnTo>
                      <a:lnTo>
                        <a:pt x="495" y="821"/>
                      </a:lnTo>
                      <a:lnTo>
                        <a:pt x="460" y="835"/>
                      </a:lnTo>
                      <a:lnTo>
                        <a:pt x="399" y="861"/>
                      </a:lnTo>
                      <a:lnTo>
                        <a:pt x="371" y="874"/>
                      </a:lnTo>
                      <a:lnTo>
                        <a:pt x="340" y="888"/>
                      </a:lnTo>
                      <a:lnTo>
                        <a:pt x="308" y="904"/>
                      </a:lnTo>
                      <a:lnTo>
                        <a:pt x="276" y="922"/>
                      </a:lnTo>
                      <a:lnTo>
                        <a:pt x="209" y="958"/>
                      </a:lnTo>
                      <a:lnTo>
                        <a:pt x="145" y="994"/>
                      </a:lnTo>
                      <a:lnTo>
                        <a:pt x="116" y="1012"/>
                      </a:lnTo>
                      <a:lnTo>
                        <a:pt x="88" y="1028"/>
                      </a:lnTo>
                      <a:lnTo>
                        <a:pt x="42" y="1055"/>
                      </a:lnTo>
                      <a:lnTo>
                        <a:pt x="0" y="1081"/>
                      </a:lnTo>
                      <a:lnTo>
                        <a:pt x="101" y="995"/>
                      </a:lnTo>
                      <a:lnTo>
                        <a:pt x="197" y="913"/>
                      </a:lnTo>
                      <a:lnTo>
                        <a:pt x="242" y="874"/>
                      </a:lnTo>
                      <a:lnTo>
                        <a:pt x="286" y="835"/>
                      </a:lnTo>
                      <a:lnTo>
                        <a:pt x="308" y="816"/>
                      </a:lnTo>
                      <a:lnTo>
                        <a:pt x="329" y="797"/>
                      </a:lnTo>
                      <a:lnTo>
                        <a:pt x="370" y="759"/>
                      </a:lnTo>
                      <a:close/>
                    </a:path>
                  </a:pathLst>
                </a:custGeom>
                <a:solidFill>
                  <a:srgbClr val="FFF5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3373" y="1900"/>
                  <a:ext cx="1742" cy="989"/>
                </a:xfrm>
                <a:custGeom>
                  <a:avLst/>
                  <a:gdLst/>
                  <a:ahLst/>
                  <a:cxnLst>
                    <a:cxn ang="0">
                      <a:pos x="58" y="1097"/>
                    </a:cxn>
                    <a:cxn ang="0">
                      <a:pos x="124" y="1041"/>
                    </a:cxn>
                    <a:cxn ang="0">
                      <a:pos x="201" y="974"/>
                    </a:cxn>
                    <a:cxn ang="0">
                      <a:pos x="234" y="942"/>
                    </a:cxn>
                    <a:cxn ang="0">
                      <a:pos x="254" y="920"/>
                    </a:cxn>
                    <a:cxn ang="0">
                      <a:pos x="271" y="900"/>
                    </a:cxn>
                    <a:cxn ang="0">
                      <a:pos x="301" y="868"/>
                    </a:cxn>
                    <a:cxn ang="0">
                      <a:pos x="360" y="808"/>
                    </a:cxn>
                    <a:cxn ang="0">
                      <a:pos x="405" y="764"/>
                    </a:cxn>
                    <a:cxn ang="0">
                      <a:pos x="476" y="699"/>
                    </a:cxn>
                    <a:cxn ang="0">
                      <a:pos x="524" y="658"/>
                    </a:cxn>
                    <a:cxn ang="0">
                      <a:pos x="569" y="622"/>
                    </a:cxn>
                    <a:cxn ang="0">
                      <a:pos x="637" y="576"/>
                    </a:cxn>
                    <a:cxn ang="0">
                      <a:pos x="757" y="502"/>
                    </a:cxn>
                    <a:cxn ang="0">
                      <a:pos x="887" y="424"/>
                    </a:cxn>
                    <a:cxn ang="0">
                      <a:pos x="1043" y="334"/>
                    </a:cxn>
                    <a:cxn ang="0">
                      <a:pos x="1088" y="310"/>
                    </a:cxn>
                    <a:cxn ang="0">
                      <a:pos x="1148" y="280"/>
                    </a:cxn>
                    <a:cxn ang="0">
                      <a:pos x="1294" y="211"/>
                    </a:cxn>
                    <a:cxn ang="0">
                      <a:pos x="1440" y="147"/>
                    </a:cxn>
                    <a:cxn ang="0">
                      <a:pos x="1526" y="111"/>
                    </a:cxn>
                    <a:cxn ang="0">
                      <a:pos x="1586" y="88"/>
                    </a:cxn>
                    <a:cxn ang="0">
                      <a:pos x="1710" y="37"/>
                    </a:cxn>
                    <a:cxn ang="0">
                      <a:pos x="1799" y="392"/>
                    </a:cxn>
                    <a:cxn ang="0">
                      <a:pos x="1494" y="486"/>
                    </a:cxn>
                    <a:cxn ang="0">
                      <a:pos x="1207" y="571"/>
                    </a:cxn>
                    <a:cxn ang="0">
                      <a:pos x="1043" y="622"/>
                    </a:cxn>
                    <a:cxn ang="0">
                      <a:pos x="886" y="670"/>
                    </a:cxn>
                    <a:cxn ang="0">
                      <a:pos x="766" y="709"/>
                    </a:cxn>
                    <a:cxn ang="0">
                      <a:pos x="729" y="723"/>
                    </a:cxn>
                    <a:cxn ang="0">
                      <a:pos x="688" y="741"/>
                    </a:cxn>
                    <a:cxn ang="0">
                      <a:pos x="630" y="769"/>
                    </a:cxn>
                    <a:cxn ang="0">
                      <a:pos x="569" y="801"/>
                    </a:cxn>
                    <a:cxn ang="0">
                      <a:pos x="480" y="850"/>
                    </a:cxn>
                    <a:cxn ang="0">
                      <a:pos x="377" y="911"/>
                    </a:cxn>
                    <a:cxn ang="0">
                      <a:pos x="0" y="1148"/>
                    </a:cxn>
                    <a:cxn ang="0">
                      <a:pos x="30" y="1120"/>
                    </a:cxn>
                  </a:cxnLst>
                  <a:rect l="0" t="0" r="r" b="b"/>
                  <a:pathLst>
                    <a:path w="1800" h="1148">
                      <a:moveTo>
                        <a:pt x="30" y="1120"/>
                      </a:moveTo>
                      <a:lnTo>
                        <a:pt x="58" y="1097"/>
                      </a:lnTo>
                      <a:lnTo>
                        <a:pt x="88" y="1072"/>
                      </a:lnTo>
                      <a:lnTo>
                        <a:pt x="124" y="1041"/>
                      </a:lnTo>
                      <a:lnTo>
                        <a:pt x="163" y="1008"/>
                      </a:lnTo>
                      <a:lnTo>
                        <a:pt x="201" y="974"/>
                      </a:lnTo>
                      <a:lnTo>
                        <a:pt x="218" y="957"/>
                      </a:lnTo>
                      <a:lnTo>
                        <a:pt x="234" y="942"/>
                      </a:lnTo>
                      <a:lnTo>
                        <a:pt x="248" y="927"/>
                      </a:lnTo>
                      <a:lnTo>
                        <a:pt x="254" y="920"/>
                      </a:lnTo>
                      <a:lnTo>
                        <a:pt x="260" y="914"/>
                      </a:lnTo>
                      <a:lnTo>
                        <a:pt x="271" y="900"/>
                      </a:lnTo>
                      <a:lnTo>
                        <a:pt x="285" y="885"/>
                      </a:lnTo>
                      <a:lnTo>
                        <a:pt x="301" y="868"/>
                      </a:lnTo>
                      <a:lnTo>
                        <a:pt x="319" y="849"/>
                      </a:lnTo>
                      <a:lnTo>
                        <a:pt x="360" y="808"/>
                      </a:lnTo>
                      <a:lnTo>
                        <a:pt x="382" y="786"/>
                      </a:lnTo>
                      <a:lnTo>
                        <a:pt x="405" y="764"/>
                      </a:lnTo>
                      <a:lnTo>
                        <a:pt x="452" y="720"/>
                      </a:lnTo>
                      <a:lnTo>
                        <a:pt x="476" y="699"/>
                      </a:lnTo>
                      <a:lnTo>
                        <a:pt x="500" y="678"/>
                      </a:lnTo>
                      <a:lnTo>
                        <a:pt x="524" y="658"/>
                      </a:lnTo>
                      <a:lnTo>
                        <a:pt x="547" y="639"/>
                      </a:lnTo>
                      <a:lnTo>
                        <a:pt x="569" y="622"/>
                      </a:lnTo>
                      <a:lnTo>
                        <a:pt x="590" y="607"/>
                      </a:lnTo>
                      <a:lnTo>
                        <a:pt x="637" y="576"/>
                      </a:lnTo>
                      <a:lnTo>
                        <a:pt x="694" y="540"/>
                      </a:lnTo>
                      <a:lnTo>
                        <a:pt x="757" y="502"/>
                      </a:lnTo>
                      <a:lnTo>
                        <a:pt x="822" y="462"/>
                      </a:lnTo>
                      <a:lnTo>
                        <a:pt x="887" y="424"/>
                      </a:lnTo>
                      <a:lnTo>
                        <a:pt x="947" y="389"/>
                      </a:lnTo>
                      <a:lnTo>
                        <a:pt x="1043" y="334"/>
                      </a:lnTo>
                      <a:lnTo>
                        <a:pt x="1064" y="323"/>
                      </a:lnTo>
                      <a:lnTo>
                        <a:pt x="1088" y="310"/>
                      </a:lnTo>
                      <a:lnTo>
                        <a:pt x="1117" y="295"/>
                      </a:lnTo>
                      <a:lnTo>
                        <a:pt x="1148" y="280"/>
                      </a:lnTo>
                      <a:lnTo>
                        <a:pt x="1219" y="246"/>
                      </a:lnTo>
                      <a:lnTo>
                        <a:pt x="1294" y="211"/>
                      </a:lnTo>
                      <a:lnTo>
                        <a:pt x="1370" y="178"/>
                      </a:lnTo>
                      <a:lnTo>
                        <a:pt x="1440" y="147"/>
                      </a:lnTo>
                      <a:lnTo>
                        <a:pt x="1501" y="121"/>
                      </a:lnTo>
                      <a:lnTo>
                        <a:pt x="1526" y="111"/>
                      </a:lnTo>
                      <a:lnTo>
                        <a:pt x="1547" y="103"/>
                      </a:lnTo>
                      <a:lnTo>
                        <a:pt x="1586" y="88"/>
                      </a:lnTo>
                      <a:lnTo>
                        <a:pt x="1627" y="71"/>
                      </a:lnTo>
                      <a:lnTo>
                        <a:pt x="1710" y="37"/>
                      </a:lnTo>
                      <a:lnTo>
                        <a:pt x="1800" y="0"/>
                      </a:lnTo>
                      <a:lnTo>
                        <a:pt x="1799" y="392"/>
                      </a:lnTo>
                      <a:lnTo>
                        <a:pt x="1639" y="441"/>
                      </a:lnTo>
                      <a:lnTo>
                        <a:pt x="1494" y="486"/>
                      </a:lnTo>
                      <a:lnTo>
                        <a:pt x="1353" y="528"/>
                      </a:lnTo>
                      <a:lnTo>
                        <a:pt x="1207" y="571"/>
                      </a:lnTo>
                      <a:lnTo>
                        <a:pt x="1126" y="596"/>
                      </a:lnTo>
                      <a:lnTo>
                        <a:pt x="1043" y="622"/>
                      </a:lnTo>
                      <a:lnTo>
                        <a:pt x="961" y="647"/>
                      </a:lnTo>
                      <a:lnTo>
                        <a:pt x="886" y="670"/>
                      </a:lnTo>
                      <a:lnTo>
                        <a:pt x="820" y="691"/>
                      </a:lnTo>
                      <a:lnTo>
                        <a:pt x="766" y="709"/>
                      </a:lnTo>
                      <a:lnTo>
                        <a:pt x="742" y="718"/>
                      </a:lnTo>
                      <a:lnTo>
                        <a:pt x="729" y="723"/>
                      </a:lnTo>
                      <a:lnTo>
                        <a:pt x="716" y="729"/>
                      </a:lnTo>
                      <a:lnTo>
                        <a:pt x="688" y="741"/>
                      </a:lnTo>
                      <a:lnTo>
                        <a:pt x="659" y="754"/>
                      </a:lnTo>
                      <a:lnTo>
                        <a:pt x="630" y="769"/>
                      </a:lnTo>
                      <a:lnTo>
                        <a:pt x="600" y="785"/>
                      </a:lnTo>
                      <a:lnTo>
                        <a:pt x="569" y="801"/>
                      </a:lnTo>
                      <a:lnTo>
                        <a:pt x="539" y="817"/>
                      </a:lnTo>
                      <a:lnTo>
                        <a:pt x="480" y="850"/>
                      </a:lnTo>
                      <a:lnTo>
                        <a:pt x="425" y="882"/>
                      </a:lnTo>
                      <a:lnTo>
                        <a:pt x="377" y="911"/>
                      </a:lnTo>
                      <a:lnTo>
                        <a:pt x="339" y="935"/>
                      </a:lnTo>
                      <a:lnTo>
                        <a:pt x="0" y="1148"/>
                      </a:lnTo>
                      <a:lnTo>
                        <a:pt x="16" y="1134"/>
                      </a:lnTo>
                      <a:lnTo>
                        <a:pt x="30" y="1120"/>
                      </a:lnTo>
                      <a:close/>
                    </a:path>
                  </a:pathLst>
                </a:custGeom>
                <a:solidFill>
                  <a:srgbClr val="FF86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3402" y="1477"/>
                  <a:ext cx="1713" cy="1388"/>
                </a:xfrm>
                <a:custGeom>
                  <a:avLst/>
                  <a:gdLst/>
                  <a:ahLst/>
                  <a:cxnLst>
                    <a:cxn ang="0">
                      <a:pos x="1496" y="189"/>
                    </a:cxn>
                    <a:cxn ang="0">
                      <a:pos x="1383" y="266"/>
                    </a:cxn>
                    <a:cxn ang="0">
                      <a:pos x="1389" y="261"/>
                    </a:cxn>
                    <a:cxn ang="0">
                      <a:pos x="1390" y="262"/>
                    </a:cxn>
                    <a:cxn ang="0">
                      <a:pos x="1303" y="334"/>
                    </a:cxn>
                    <a:cxn ang="0">
                      <a:pos x="1161" y="459"/>
                    </a:cxn>
                    <a:cxn ang="0">
                      <a:pos x="1031" y="577"/>
                    </a:cxn>
                    <a:cxn ang="0">
                      <a:pos x="981" y="620"/>
                    </a:cxn>
                    <a:cxn ang="0">
                      <a:pos x="563" y="982"/>
                    </a:cxn>
                    <a:cxn ang="0">
                      <a:pos x="530" y="1020"/>
                    </a:cxn>
                    <a:cxn ang="0">
                      <a:pos x="450" y="1114"/>
                    </a:cxn>
                    <a:cxn ang="0">
                      <a:pos x="336" y="1244"/>
                    </a:cxn>
                    <a:cxn ang="0">
                      <a:pos x="93" y="1516"/>
                    </a:cxn>
                    <a:cxn ang="0">
                      <a:pos x="60" y="1552"/>
                    </a:cxn>
                    <a:cxn ang="0">
                      <a:pos x="23" y="1589"/>
                    </a:cxn>
                    <a:cxn ang="0">
                      <a:pos x="28" y="1589"/>
                    </a:cxn>
                    <a:cxn ang="0">
                      <a:pos x="94" y="1533"/>
                    </a:cxn>
                    <a:cxn ang="0">
                      <a:pos x="171" y="1466"/>
                    </a:cxn>
                    <a:cxn ang="0">
                      <a:pos x="204" y="1434"/>
                    </a:cxn>
                    <a:cxn ang="0">
                      <a:pos x="224" y="1412"/>
                    </a:cxn>
                    <a:cxn ang="0">
                      <a:pos x="241" y="1392"/>
                    </a:cxn>
                    <a:cxn ang="0">
                      <a:pos x="271" y="1360"/>
                    </a:cxn>
                    <a:cxn ang="0">
                      <a:pos x="330" y="1300"/>
                    </a:cxn>
                    <a:cxn ang="0">
                      <a:pos x="375" y="1256"/>
                    </a:cxn>
                    <a:cxn ang="0">
                      <a:pos x="446" y="1191"/>
                    </a:cxn>
                    <a:cxn ang="0">
                      <a:pos x="494" y="1150"/>
                    </a:cxn>
                    <a:cxn ang="0">
                      <a:pos x="539" y="1114"/>
                    </a:cxn>
                    <a:cxn ang="0">
                      <a:pos x="607" y="1068"/>
                    </a:cxn>
                    <a:cxn ang="0">
                      <a:pos x="727" y="994"/>
                    </a:cxn>
                    <a:cxn ang="0">
                      <a:pos x="857" y="916"/>
                    </a:cxn>
                    <a:cxn ang="0">
                      <a:pos x="1013" y="826"/>
                    </a:cxn>
                    <a:cxn ang="0">
                      <a:pos x="1058" y="802"/>
                    </a:cxn>
                    <a:cxn ang="0">
                      <a:pos x="1118" y="772"/>
                    </a:cxn>
                    <a:cxn ang="0">
                      <a:pos x="1264" y="703"/>
                    </a:cxn>
                    <a:cxn ang="0">
                      <a:pos x="1410" y="639"/>
                    </a:cxn>
                    <a:cxn ang="0">
                      <a:pos x="1496" y="603"/>
                    </a:cxn>
                    <a:cxn ang="0">
                      <a:pos x="1556" y="580"/>
                    </a:cxn>
                    <a:cxn ang="0">
                      <a:pos x="1680" y="529"/>
                    </a:cxn>
                    <a:cxn ang="0">
                      <a:pos x="1770" y="0"/>
                    </a:cxn>
                  </a:cxnLst>
                  <a:rect l="0" t="0" r="r" b="b"/>
                  <a:pathLst>
                    <a:path w="1770" h="1612">
                      <a:moveTo>
                        <a:pt x="1646" y="84"/>
                      </a:moveTo>
                      <a:lnTo>
                        <a:pt x="1496" y="189"/>
                      </a:lnTo>
                      <a:lnTo>
                        <a:pt x="1405" y="251"/>
                      </a:lnTo>
                      <a:lnTo>
                        <a:pt x="1383" y="266"/>
                      </a:lnTo>
                      <a:lnTo>
                        <a:pt x="1382" y="266"/>
                      </a:lnTo>
                      <a:lnTo>
                        <a:pt x="1389" y="261"/>
                      </a:lnTo>
                      <a:lnTo>
                        <a:pt x="1394" y="258"/>
                      </a:lnTo>
                      <a:lnTo>
                        <a:pt x="1390" y="262"/>
                      </a:lnTo>
                      <a:lnTo>
                        <a:pt x="1358" y="289"/>
                      </a:lnTo>
                      <a:lnTo>
                        <a:pt x="1303" y="334"/>
                      </a:lnTo>
                      <a:lnTo>
                        <a:pt x="1236" y="392"/>
                      </a:lnTo>
                      <a:lnTo>
                        <a:pt x="1161" y="459"/>
                      </a:lnTo>
                      <a:lnTo>
                        <a:pt x="1092" y="522"/>
                      </a:lnTo>
                      <a:lnTo>
                        <a:pt x="1031" y="577"/>
                      </a:lnTo>
                      <a:lnTo>
                        <a:pt x="1004" y="600"/>
                      </a:lnTo>
                      <a:lnTo>
                        <a:pt x="981" y="620"/>
                      </a:lnTo>
                      <a:lnTo>
                        <a:pt x="601" y="941"/>
                      </a:lnTo>
                      <a:lnTo>
                        <a:pt x="563" y="982"/>
                      </a:lnTo>
                      <a:lnTo>
                        <a:pt x="546" y="1002"/>
                      </a:lnTo>
                      <a:lnTo>
                        <a:pt x="530" y="1020"/>
                      </a:lnTo>
                      <a:lnTo>
                        <a:pt x="496" y="1061"/>
                      </a:lnTo>
                      <a:lnTo>
                        <a:pt x="450" y="1114"/>
                      </a:lnTo>
                      <a:lnTo>
                        <a:pt x="396" y="1176"/>
                      </a:lnTo>
                      <a:lnTo>
                        <a:pt x="336" y="1244"/>
                      </a:lnTo>
                      <a:lnTo>
                        <a:pt x="210" y="1386"/>
                      </a:lnTo>
                      <a:lnTo>
                        <a:pt x="93" y="1516"/>
                      </a:lnTo>
                      <a:lnTo>
                        <a:pt x="77" y="1534"/>
                      </a:lnTo>
                      <a:lnTo>
                        <a:pt x="60" y="1552"/>
                      </a:lnTo>
                      <a:lnTo>
                        <a:pt x="42" y="1571"/>
                      </a:lnTo>
                      <a:lnTo>
                        <a:pt x="23" y="1589"/>
                      </a:lnTo>
                      <a:lnTo>
                        <a:pt x="0" y="1612"/>
                      </a:lnTo>
                      <a:lnTo>
                        <a:pt x="28" y="1589"/>
                      </a:lnTo>
                      <a:lnTo>
                        <a:pt x="58" y="1564"/>
                      </a:lnTo>
                      <a:lnTo>
                        <a:pt x="94" y="1533"/>
                      </a:lnTo>
                      <a:lnTo>
                        <a:pt x="133" y="1500"/>
                      </a:lnTo>
                      <a:lnTo>
                        <a:pt x="171" y="1466"/>
                      </a:lnTo>
                      <a:lnTo>
                        <a:pt x="188" y="1449"/>
                      </a:lnTo>
                      <a:lnTo>
                        <a:pt x="204" y="1434"/>
                      </a:lnTo>
                      <a:lnTo>
                        <a:pt x="218" y="1419"/>
                      </a:lnTo>
                      <a:lnTo>
                        <a:pt x="224" y="1412"/>
                      </a:lnTo>
                      <a:lnTo>
                        <a:pt x="230" y="1406"/>
                      </a:lnTo>
                      <a:lnTo>
                        <a:pt x="241" y="1392"/>
                      </a:lnTo>
                      <a:lnTo>
                        <a:pt x="255" y="1377"/>
                      </a:lnTo>
                      <a:lnTo>
                        <a:pt x="271" y="1360"/>
                      </a:lnTo>
                      <a:lnTo>
                        <a:pt x="289" y="1341"/>
                      </a:lnTo>
                      <a:lnTo>
                        <a:pt x="330" y="1300"/>
                      </a:lnTo>
                      <a:lnTo>
                        <a:pt x="352" y="1278"/>
                      </a:lnTo>
                      <a:lnTo>
                        <a:pt x="375" y="1256"/>
                      </a:lnTo>
                      <a:lnTo>
                        <a:pt x="422" y="1212"/>
                      </a:lnTo>
                      <a:lnTo>
                        <a:pt x="446" y="1191"/>
                      </a:lnTo>
                      <a:lnTo>
                        <a:pt x="470" y="1170"/>
                      </a:lnTo>
                      <a:lnTo>
                        <a:pt x="494" y="1150"/>
                      </a:lnTo>
                      <a:lnTo>
                        <a:pt x="517" y="1131"/>
                      </a:lnTo>
                      <a:lnTo>
                        <a:pt x="539" y="1114"/>
                      </a:lnTo>
                      <a:lnTo>
                        <a:pt x="560" y="1099"/>
                      </a:lnTo>
                      <a:lnTo>
                        <a:pt x="607" y="1068"/>
                      </a:lnTo>
                      <a:lnTo>
                        <a:pt x="664" y="1032"/>
                      </a:lnTo>
                      <a:lnTo>
                        <a:pt x="727" y="994"/>
                      </a:lnTo>
                      <a:lnTo>
                        <a:pt x="792" y="954"/>
                      </a:lnTo>
                      <a:lnTo>
                        <a:pt x="857" y="916"/>
                      </a:lnTo>
                      <a:lnTo>
                        <a:pt x="917" y="881"/>
                      </a:lnTo>
                      <a:lnTo>
                        <a:pt x="1013" y="826"/>
                      </a:lnTo>
                      <a:lnTo>
                        <a:pt x="1034" y="815"/>
                      </a:lnTo>
                      <a:lnTo>
                        <a:pt x="1058" y="802"/>
                      </a:lnTo>
                      <a:lnTo>
                        <a:pt x="1087" y="787"/>
                      </a:lnTo>
                      <a:lnTo>
                        <a:pt x="1118" y="772"/>
                      </a:lnTo>
                      <a:lnTo>
                        <a:pt x="1189" y="738"/>
                      </a:lnTo>
                      <a:lnTo>
                        <a:pt x="1264" y="703"/>
                      </a:lnTo>
                      <a:lnTo>
                        <a:pt x="1340" y="670"/>
                      </a:lnTo>
                      <a:lnTo>
                        <a:pt x="1410" y="639"/>
                      </a:lnTo>
                      <a:lnTo>
                        <a:pt x="1471" y="613"/>
                      </a:lnTo>
                      <a:lnTo>
                        <a:pt x="1496" y="603"/>
                      </a:lnTo>
                      <a:lnTo>
                        <a:pt x="1517" y="595"/>
                      </a:lnTo>
                      <a:lnTo>
                        <a:pt x="1556" y="580"/>
                      </a:lnTo>
                      <a:lnTo>
                        <a:pt x="1597" y="563"/>
                      </a:lnTo>
                      <a:lnTo>
                        <a:pt x="1680" y="529"/>
                      </a:lnTo>
                      <a:lnTo>
                        <a:pt x="1770" y="492"/>
                      </a:lnTo>
                      <a:lnTo>
                        <a:pt x="1770" y="0"/>
                      </a:lnTo>
                      <a:lnTo>
                        <a:pt x="1646" y="84"/>
                      </a:lnTo>
                      <a:close/>
                    </a:path>
                  </a:pathLst>
                </a:custGeom>
                <a:solidFill>
                  <a:srgbClr val="FFF3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3971" y="871"/>
                  <a:ext cx="1140" cy="1418"/>
                </a:xfrm>
                <a:custGeom>
                  <a:avLst/>
                  <a:gdLst/>
                  <a:ahLst/>
                  <a:cxnLst>
                    <a:cxn ang="0">
                      <a:pos x="81" y="1501"/>
                    </a:cxn>
                    <a:cxn ang="0">
                      <a:pos x="127" y="1429"/>
                    </a:cxn>
                    <a:cxn ang="0">
                      <a:pos x="168" y="1356"/>
                    </a:cxn>
                    <a:cxn ang="0">
                      <a:pos x="207" y="1283"/>
                    </a:cxn>
                    <a:cxn ang="0">
                      <a:pos x="242" y="1210"/>
                    </a:cxn>
                    <a:cxn ang="0">
                      <a:pos x="274" y="1136"/>
                    </a:cxn>
                    <a:cxn ang="0">
                      <a:pos x="320" y="1027"/>
                    </a:cxn>
                    <a:cxn ang="0">
                      <a:pos x="377" y="885"/>
                    </a:cxn>
                    <a:cxn ang="0">
                      <a:pos x="434" y="747"/>
                    </a:cxn>
                    <a:cxn ang="0">
                      <a:pos x="463" y="682"/>
                    </a:cxn>
                    <a:cxn ang="0">
                      <a:pos x="494" y="618"/>
                    </a:cxn>
                    <a:cxn ang="0">
                      <a:pos x="526" y="557"/>
                    </a:cxn>
                    <a:cxn ang="0">
                      <a:pos x="561" y="499"/>
                    </a:cxn>
                    <a:cxn ang="0">
                      <a:pos x="599" y="444"/>
                    </a:cxn>
                    <a:cxn ang="0">
                      <a:pos x="616" y="421"/>
                    </a:cxn>
                    <a:cxn ang="0">
                      <a:pos x="654" y="377"/>
                    </a:cxn>
                    <a:cxn ang="0">
                      <a:pos x="696" y="333"/>
                    </a:cxn>
                    <a:cxn ang="0">
                      <a:pos x="741" y="292"/>
                    </a:cxn>
                    <a:cxn ang="0">
                      <a:pos x="787" y="252"/>
                    </a:cxn>
                    <a:cxn ang="0">
                      <a:pos x="835" y="214"/>
                    </a:cxn>
                    <a:cxn ang="0">
                      <a:pos x="906" y="162"/>
                    </a:cxn>
                    <a:cxn ang="0">
                      <a:pos x="952" y="130"/>
                    </a:cxn>
                    <a:cxn ang="0">
                      <a:pos x="1037" y="76"/>
                    </a:cxn>
                    <a:cxn ang="0">
                      <a:pos x="1106" y="35"/>
                    </a:cxn>
                    <a:cxn ang="0">
                      <a:pos x="1170" y="0"/>
                    </a:cxn>
                    <a:cxn ang="0">
                      <a:pos x="1131" y="131"/>
                    </a:cxn>
                    <a:cxn ang="0">
                      <a:pos x="1057" y="174"/>
                    </a:cxn>
                    <a:cxn ang="0">
                      <a:pos x="988" y="218"/>
                    </a:cxn>
                    <a:cxn ang="0">
                      <a:pos x="924" y="260"/>
                    </a:cxn>
                    <a:cxn ang="0">
                      <a:pos x="865" y="301"/>
                    </a:cxn>
                    <a:cxn ang="0">
                      <a:pos x="813" y="341"/>
                    </a:cxn>
                    <a:cxn ang="0">
                      <a:pos x="767" y="380"/>
                    </a:cxn>
                    <a:cxn ang="0">
                      <a:pos x="736" y="409"/>
                    </a:cxn>
                    <a:cxn ang="0">
                      <a:pos x="709" y="436"/>
                    </a:cxn>
                    <a:cxn ang="0">
                      <a:pos x="690" y="461"/>
                    </a:cxn>
                    <a:cxn ang="0">
                      <a:pos x="665" y="499"/>
                    </a:cxn>
                    <a:cxn ang="0">
                      <a:pos x="634" y="549"/>
                    </a:cxn>
                    <a:cxn ang="0">
                      <a:pos x="580" y="642"/>
                    </a:cxn>
                    <a:cxn ang="0">
                      <a:pos x="519" y="751"/>
                    </a:cxn>
                    <a:cxn ang="0">
                      <a:pos x="343" y="1067"/>
                    </a:cxn>
                    <a:cxn ang="0">
                      <a:pos x="264" y="1208"/>
                    </a:cxn>
                    <a:cxn ang="0">
                      <a:pos x="200" y="1318"/>
                    </a:cxn>
                    <a:cxn ang="0">
                      <a:pos x="187" y="1339"/>
                    </a:cxn>
                    <a:cxn ang="0">
                      <a:pos x="166" y="1371"/>
                    </a:cxn>
                    <a:cxn ang="0">
                      <a:pos x="152" y="1389"/>
                    </a:cxn>
                    <a:cxn ang="0">
                      <a:pos x="131" y="1421"/>
                    </a:cxn>
                    <a:cxn ang="0">
                      <a:pos x="73" y="1517"/>
                    </a:cxn>
                    <a:cxn ang="0">
                      <a:pos x="38" y="1569"/>
                    </a:cxn>
                    <a:cxn ang="0">
                      <a:pos x="13" y="1603"/>
                    </a:cxn>
                    <a:cxn ang="0">
                      <a:pos x="57" y="1537"/>
                    </a:cxn>
                  </a:cxnLst>
                  <a:rect l="0" t="0" r="r" b="b"/>
                  <a:pathLst>
                    <a:path w="1170" h="1619">
                      <a:moveTo>
                        <a:pt x="57" y="1537"/>
                      </a:moveTo>
                      <a:lnTo>
                        <a:pt x="81" y="1501"/>
                      </a:lnTo>
                      <a:lnTo>
                        <a:pt x="105" y="1465"/>
                      </a:lnTo>
                      <a:lnTo>
                        <a:pt x="127" y="1429"/>
                      </a:lnTo>
                      <a:lnTo>
                        <a:pt x="148" y="1393"/>
                      </a:lnTo>
                      <a:lnTo>
                        <a:pt x="168" y="1356"/>
                      </a:lnTo>
                      <a:lnTo>
                        <a:pt x="188" y="1320"/>
                      </a:lnTo>
                      <a:lnTo>
                        <a:pt x="207" y="1283"/>
                      </a:lnTo>
                      <a:lnTo>
                        <a:pt x="224" y="1246"/>
                      </a:lnTo>
                      <a:lnTo>
                        <a:pt x="242" y="1210"/>
                      </a:lnTo>
                      <a:lnTo>
                        <a:pt x="258" y="1173"/>
                      </a:lnTo>
                      <a:lnTo>
                        <a:pt x="274" y="1136"/>
                      </a:lnTo>
                      <a:lnTo>
                        <a:pt x="290" y="1100"/>
                      </a:lnTo>
                      <a:lnTo>
                        <a:pt x="320" y="1027"/>
                      </a:lnTo>
                      <a:lnTo>
                        <a:pt x="349" y="956"/>
                      </a:lnTo>
                      <a:lnTo>
                        <a:pt x="377" y="885"/>
                      </a:lnTo>
                      <a:lnTo>
                        <a:pt x="406" y="815"/>
                      </a:lnTo>
                      <a:lnTo>
                        <a:pt x="434" y="747"/>
                      </a:lnTo>
                      <a:lnTo>
                        <a:pt x="449" y="714"/>
                      </a:lnTo>
                      <a:lnTo>
                        <a:pt x="463" y="682"/>
                      </a:lnTo>
                      <a:lnTo>
                        <a:pt x="479" y="650"/>
                      </a:lnTo>
                      <a:lnTo>
                        <a:pt x="494" y="618"/>
                      </a:lnTo>
                      <a:lnTo>
                        <a:pt x="510" y="587"/>
                      </a:lnTo>
                      <a:lnTo>
                        <a:pt x="526" y="557"/>
                      </a:lnTo>
                      <a:lnTo>
                        <a:pt x="543" y="528"/>
                      </a:lnTo>
                      <a:lnTo>
                        <a:pt x="561" y="499"/>
                      </a:lnTo>
                      <a:lnTo>
                        <a:pt x="580" y="471"/>
                      </a:lnTo>
                      <a:lnTo>
                        <a:pt x="599" y="444"/>
                      </a:lnTo>
                      <a:lnTo>
                        <a:pt x="607" y="433"/>
                      </a:lnTo>
                      <a:lnTo>
                        <a:pt x="616" y="421"/>
                      </a:lnTo>
                      <a:lnTo>
                        <a:pt x="635" y="399"/>
                      </a:lnTo>
                      <a:lnTo>
                        <a:pt x="654" y="377"/>
                      </a:lnTo>
                      <a:lnTo>
                        <a:pt x="675" y="355"/>
                      </a:lnTo>
                      <a:lnTo>
                        <a:pt x="696" y="333"/>
                      </a:lnTo>
                      <a:lnTo>
                        <a:pt x="718" y="312"/>
                      </a:lnTo>
                      <a:lnTo>
                        <a:pt x="741" y="292"/>
                      </a:lnTo>
                      <a:lnTo>
                        <a:pt x="764" y="271"/>
                      </a:lnTo>
                      <a:lnTo>
                        <a:pt x="787" y="252"/>
                      </a:lnTo>
                      <a:lnTo>
                        <a:pt x="811" y="233"/>
                      </a:lnTo>
                      <a:lnTo>
                        <a:pt x="835" y="214"/>
                      </a:lnTo>
                      <a:lnTo>
                        <a:pt x="858" y="196"/>
                      </a:lnTo>
                      <a:lnTo>
                        <a:pt x="906" y="162"/>
                      </a:lnTo>
                      <a:lnTo>
                        <a:pt x="929" y="146"/>
                      </a:lnTo>
                      <a:lnTo>
                        <a:pt x="952" y="130"/>
                      </a:lnTo>
                      <a:lnTo>
                        <a:pt x="996" y="102"/>
                      </a:lnTo>
                      <a:lnTo>
                        <a:pt x="1037" y="76"/>
                      </a:lnTo>
                      <a:lnTo>
                        <a:pt x="1074" y="54"/>
                      </a:lnTo>
                      <a:lnTo>
                        <a:pt x="1106" y="35"/>
                      </a:lnTo>
                      <a:lnTo>
                        <a:pt x="1153" y="9"/>
                      </a:lnTo>
                      <a:lnTo>
                        <a:pt x="1170" y="0"/>
                      </a:lnTo>
                      <a:lnTo>
                        <a:pt x="1170" y="109"/>
                      </a:lnTo>
                      <a:lnTo>
                        <a:pt x="1131" y="131"/>
                      </a:lnTo>
                      <a:lnTo>
                        <a:pt x="1093" y="153"/>
                      </a:lnTo>
                      <a:lnTo>
                        <a:pt x="1057" y="174"/>
                      </a:lnTo>
                      <a:lnTo>
                        <a:pt x="1022" y="196"/>
                      </a:lnTo>
                      <a:lnTo>
                        <a:pt x="988" y="218"/>
                      </a:lnTo>
                      <a:lnTo>
                        <a:pt x="955" y="239"/>
                      </a:lnTo>
                      <a:lnTo>
                        <a:pt x="924" y="260"/>
                      </a:lnTo>
                      <a:lnTo>
                        <a:pt x="894" y="281"/>
                      </a:lnTo>
                      <a:lnTo>
                        <a:pt x="865" y="301"/>
                      </a:lnTo>
                      <a:lnTo>
                        <a:pt x="838" y="321"/>
                      </a:lnTo>
                      <a:lnTo>
                        <a:pt x="813" y="341"/>
                      </a:lnTo>
                      <a:lnTo>
                        <a:pt x="789" y="361"/>
                      </a:lnTo>
                      <a:lnTo>
                        <a:pt x="767" y="380"/>
                      </a:lnTo>
                      <a:lnTo>
                        <a:pt x="746" y="399"/>
                      </a:lnTo>
                      <a:lnTo>
                        <a:pt x="736" y="409"/>
                      </a:lnTo>
                      <a:lnTo>
                        <a:pt x="727" y="418"/>
                      </a:lnTo>
                      <a:lnTo>
                        <a:pt x="709" y="436"/>
                      </a:lnTo>
                      <a:lnTo>
                        <a:pt x="701" y="447"/>
                      </a:lnTo>
                      <a:lnTo>
                        <a:pt x="690" y="461"/>
                      </a:lnTo>
                      <a:lnTo>
                        <a:pt x="678" y="478"/>
                      </a:lnTo>
                      <a:lnTo>
                        <a:pt x="665" y="499"/>
                      </a:lnTo>
                      <a:lnTo>
                        <a:pt x="650" y="523"/>
                      </a:lnTo>
                      <a:lnTo>
                        <a:pt x="634" y="549"/>
                      </a:lnTo>
                      <a:lnTo>
                        <a:pt x="599" y="609"/>
                      </a:lnTo>
                      <a:lnTo>
                        <a:pt x="580" y="642"/>
                      </a:lnTo>
                      <a:lnTo>
                        <a:pt x="560" y="677"/>
                      </a:lnTo>
                      <a:lnTo>
                        <a:pt x="519" y="751"/>
                      </a:lnTo>
                      <a:lnTo>
                        <a:pt x="431" y="909"/>
                      </a:lnTo>
                      <a:lnTo>
                        <a:pt x="343" y="1067"/>
                      </a:lnTo>
                      <a:lnTo>
                        <a:pt x="302" y="1140"/>
                      </a:lnTo>
                      <a:lnTo>
                        <a:pt x="264" y="1208"/>
                      </a:lnTo>
                      <a:lnTo>
                        <a:pt x="230" y="1268"/>
                      </a:lnTo>
                      <a:lnTo>
                        <a:pt x="200" y="1318"/>
                      </a:lnTo>
                      <a:lnTo>
                        <a:pt x="193" y="1329"/>
                      </a:lnTo>
                      <a:lnTo>
                        <a:pt x="187" y="1339"/>
                      </a:lnTo>
                      <a:lnTo>
                        <a:pt x="175" y="1357"/>
                      </a:lnTo>
                      <a:lnTo>
                        <a:pt x="166" y="1371"/>
                      </a:lnTo>
                      <a:lnTo>
                        <a:pt x="158" y="1382"/>
                      </a:lnTo>
                      <a:lnTo>
                        <a:pt x="152" y="1389"/>
                      </a:lnTo>
                      <a:lnTo>
                        <a:pt x="146" y="1398"/>
                      </a:lnTo>
                      <a:lnTo>
                        <a:pt x="131" y="1421"/>
                      </a:lnTo>
                      <a:lnTo>
                        <a:pt x="95" y="1482"/>
                      </a:lnTo>
                      <a:lnTo>
                        <a:pt x="73" y="1517"/>
                      </a:lnTo>
                      <a:lnTo>
                        <a:pt x="50" y="1552"/>
                      </a:lnTo>
                      <a:lnTo>
                        <a:pt x="38" y="1569"/>
                      </a:lnTo>
                      <a:lnTo>
                        <a:pt x="26" y="1586"/>
                      </a:lnTo>
                      <a:lnTo>
                        <a:pt x="13" y="1603"/>
                      </a:lnTo>
                      <a:lnTo>
                        <a:pt x="0" y="1619"/>
                      </a:lnTo>
                      <a:lnTo>
                        <a:pt x="57" y="1537"/>
                      </a:lnTo>
                      <a:close/>
                    </a:path>
                  </a:pathLst>
                </a:custGeom>
                <a:solidFill>
                  <a:srgbClr val="FFD9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1697" y="3734"/>
                  <a:ext cx="311" cy="31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77" y="10"/>
                    </a:cxn>
                    <a:cxn ang="0">
                      <a:pos x="254" y="5"/>
                    </a:cxn>
                    <a:cxn ang="0">
                      <a:pos x="320" y="0"/>
                    </a:cxn>
                    <a:cxn ang="0">
                      <a:pos x="321" y="16"/>
                    </a:cxn>
                    <a:cxn ang="0">
                      <a:pos x="255" y="21"/>
                    </a:cxn>
                    <a:cxn ang="0">
                      <a:pos x="177" y="26"/>
                    </a:cxn>
                    <a:cxn ang="0">
                      <a:pos x="0" y="36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21" h="36">
                      <a:moveTo>
                        <a:pt x="0" y="20"/>
                      </a:moveTo>
                      <a:lnTo>
                        <a:pt x="177" y="10"/>
                      </a:lnTo>
                      <a:lnTo>
                        <a:pt x="254" y="5"/>
                      </a:lnTo>
                      <a:lnTo>
                        <a:pt x="320" y="0"/>
                      </a:lnTo>
                      <a:lnTo>
                        <a:pt x="321" y="16"/>
                      </a:lnTo>
                      <a:lnTo>
                        <a:pt x="255" y="21"/>
                      </a:lnTo>
                      <a:lnTo>
                        <a:pt x="177" y="26"/>
                      </a:lnTo>
                      <a:lnTo>
                        <a:pt x="0" y="3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2007" y="3676"/>
                  <a:ext cx="514" cy="72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129" y="56"/>
                    </a:cxn>
                    <a:cxn ang="0">
                      <a:pos x="271" y="39"/>
                    </a:cxn>
                    <a:cxn ang="0">
                      <a:pos x="410" y="20"/>
                    </a:cxn>
                    <a:cxn ang="0">
                      <a:pos x="473" y="10"/>
                    </a:cxn>
                    <a:cxn ang="0">
                      <a:pos x="529" y="0"/>
                    </a:cxn>
                    <a:cxn ang="0">
                      <a:pos x="531" y="16"/>
                    </a:cxn>
                    <a:cxn ang="0">
                      <a:pos x="475" y="26"/>
                    </a:cxn>
                    <a:cxn ang="0">
                      <a:pos x="412" y="36"/>
                    </a:cxn>
                    <a:cxn ang="0">
                      <a:pos x="273" y="55"/>
                    </a:cxn>
                    <a:cxn ang="0">
                      <a:pos x="130" y="72"/>
                    </a:cxn>
                    <a:cxn ang="0">
                      <a:pos x="1" y="84"/>
                    </a:cxn>
                    <a:cxn ang="0">
                      <a:pos x="0" y="68"/>
                    </a:cxn>
                  </a:cxnLst>
                  <a:rect l="0" t="0" r="r" b="b"/>
                  <a:pathLst>
                    <a:path w="531" h="84">
                      <a:moveTo>
                        <a:pt x="0" y="68"/>
                      </a:moveTo>
                      <a:lnTo>
                        <a:pt x="129" y="56"/>
                      </a:lnTo>
                      <a:lnTo>
                        <a:pt x="271" y="39"/>
                      </a:lnTo>
                      <a:lnTo>
                        <a:pt x="410" y="20"/>
                      </a:lnTo>
                      <a:lnTo>
                        <a:pt x="473" y="10"/>
                      </a:lnTo>
                      <a:lnTo>
                        <a:pt x="529" y="0"/>
                      </a:lnTo>
                      <a:lnTo>
                        <a:pt x="531" y="16"/>
                      </a:lnTo>
                      <a:lnTo>
                        <a:pt x="475" y="26"/>
                      </a:lnTo>
                      <a:lnTo>
                        <a:pt x="412" y="36"/>
                      </a:lnTo>
                      <a:lnTo>
                        <a:pt x="273" y="55"/>
                      </a:lnTo>
                      <a:lnTo>
                        <a:pt x="130" y="72"/>
                      </a:lnTo>
                      <a:lnTo>
                        <a:pt x="1" y="84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>
                  <a:off x="2007" y="3734"/>
                  <a:ext cx="1" cy="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0" y="0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" h="16">
                      <a:moveTo>
                        <a:pt x="1" y="16"/>
                      </a:moveTo>
                      <a:lnTo>
                        <a:pt x="0" y="0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auto">
                <a:xfrm>
                  <a:off x="2519" y="3571"/>
                  <a:ext cx="471" cy="118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120" y="97"/>
                    </a:cxn>
                    <a:cxn ang="0">
                      <a:pos x="257" y="64"/>
                    </a:cxn>
                    <a:cxn ang="0">
                      <a:pos x="322" y="48"/>
                    </a:cxn>
                    <a:cxn ang="0">
                      <a:pos x="384" y="31"/>
                    </a:cxn>
                    <a:cxn ang="0">
                      <a:pos x="438" y="14"/>
                    </a:cxn>
                    <a:cxn ang="0">
                      <a:pos x="482" y="0"/>
                    </a:cxn>
                    <a:cxn ang="0">
                      <a:pos x="487" y="15"/>
                    </a:cxn>
                    <a:cxn ang="0">
                      <a:pos x="443" y="29"/>
                    </a:cxn>
                    <a:cxn ang="0">
                      <a:pos x="389" y="46"/>
                    </a:cxn>
                    <a:cxn ang="0">
                      <a:pos x="327" y="63"/>
                    </a:cxn>
                    <a:cxn ang="0">
                      <a:pos x="259" y="80"/>
                    </a:cxn>
                    <a:cxn ang="0">
                      <a:pos x="122" y="113"/>
                    </a:cxn>
                    <a:cxn ang="0">
                      <a:pos x="2" y="138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487" h="138">
                      <a:moveTo>
                        <a:pt x="0" y="122"/>
                      </a:moveTo>
                      <a:lnTo>
                        <a:pt x="120" y="97"/>
                      </a:lnTo>
                      <a:lnTo>
                        <a:pt x="257" y="64"/>
                      </a:lnTo>
                      <a:lnTo>
                        <a:pt x="322" y="48"/>
                      </a:lnTo>
                      <a:lnTo>
                        <a:pt x="384" y="31"/>
                      </a:lnTo>
                      <a:lnTo>
                        <a:pt x="438" y="14"/>
                      </a:lnTo>
                      <a:lnTo>
                        <a:pt x="482" y="0"/>
                      </a:lnTo>
                      <a:lnTo>
                        <a:pt x="487" y="15"/>
                      </a:lnTo>
                      <a:lnTo>
                        <a:pt x="443" y="29"/>
                      </a:lnTo>
                      <a:lnTo>
                        <a:pt x="389" y="46"/>
                      </a:lnTo>
                      <a:lnTo>
                        <a:pt x="327" y="63"/>
                      </a:lnTo>
                      <a:lnTo>
                        <a:pt x="259" y="80"/>
                      </a:lnTo>
                      <a:lnTo>
                        <a:pt x="122" y="113"/>
                      </a:lnTo>
                      <a:lnTo>
                        <a:pt x="2" y="138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Freeform 16"/>
                <p:cNvSpPr>
                  <a:spLocks/>
                </p:cNvSpPr>
                <p:nvPr/>
              </p:nvSpPr>
              <p:spPr bwMode="auto">
                <a:xfrm>
                  <a:off x="2519" y="3676"/>
                  <a:ext cx="2" cy="13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0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2" h="16">
                      <a:moveTo>
                        <a:pt x="2" y="16"/>
                      </a:moveTo>
                      <a:lnTo>
                        <a:pt x="0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985" y="3446"/>
                  <a:ext cx="364" cy="138"/>
                </a:xfrm>
                <a:custGeom>
                  <a:avLst/>
                  <a:gdLst/>
                  <a:ahLst/>
                  <a:cxnLst>
                    <a:cxn ang="0">
                      <a:pos x="0" y="145"/>
                    </a:cxn>
                    <a:cxn ang="0">
                      <a:pos x="208" y="66"/>
                    </a:cxn>
                    <a:cxn ang="0">
                      <a:pos x="371" y="0"/>
                    </a:cxn>
                    <a:cxn ang="0">
                      <a:pos x="376" y="15"/>
                    </a:cxn>
                    <a:cxn ang="0">
                      <a:pos x="213" y="81"/>
                    </a:cxn>
                    <a:cxn ang="0">
                      <a:pos x="5" y="160"/>
                    </a:cxn>
                    <a:cxn ang="0">
                      <a:pos x="0" y="145"/>
                    </a:cxn>
                  </a:cxnLst>
                  <a:rect l="0" t="0" r="r" b="b"/>
                  <a:pathLst>
                    <a:path w="376" h="160">
                      <a:moveTo>
                        <a:pt x="0" y="145"/>
                      </a:moveTo>
                      <a:lnTo>
                        <a:pt x="208" y="66"/>
                      </a:lnTo>
                      <a:lnTo>
                        <a:pt x="371" y="0"/>
                      </a:lnTo>
                      <a:lnTo>
                        <a:pt x="376" y="15"/>
                      </a:lnTo>
                      <a:lnTo>
                        <a:pt x="213" y="81"/>
                      </a:lnTo>
                      <a:lnTo>
                        <a:pt x="5" y="160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2985" y="3571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5" h="15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/>
                </p:cNvSpPr>
                <p:nvPr/>
              </p:nvSpPr>
              <p:spPr bwMode="auto">
                <a:xfrm>
                  <a:off x="3343" y="3335"/>
                  <a:ext cx="279" cy="123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113" y="75"/>
                    </a:cxn>
                    <a:cxn ang="0">
                      <a:pos x="196" y="37"/>
                    </a:cxn>
                    <a:cxn ang="0">
                      <a:pos x="282" y="0"/>
                    </a:cxn>
                    <a:cxn ang="0">
                      <a:pos x="288" y="15"/>
                    </a:cxn>
                    <a:cxn ang="0">
                      <a:pos x="202" y="52"/>
                    </a:cxn>
                    <a:cxn ang="0">
                      <a:pos x="120" y="89"/>
                    </a:cxn>
                    <a:cxn ang="0">
                      <a:pos x="7" y="143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288" h="143">
                      <a:moveTo>
                        <a:pt x="0" y="129"/>
                      </a:moveTo>
                      <a:lnTo>
                        <a:pt x="113" y="75"/>
                      </a:lnTo>
                      <a:lnTo>
                        <a:pt x="196" y="37"/>
                      </a:lnTo>
                      <a:lnTo>
                        <a:pt x="282" y="0"/>
                      </a:lnTo>
                      <a:lnTo>
                        <a:pt x="288" y="15"/>
                      </a:lnTo>
                      <a:lnTo>
                        <a:pt x="202" y="52"/>
                      </a:lnTo>
                      <a:lnTo>
                        <a:pt x="120" y="89"/>
                      </a:lnTo>
                      <a:lnTo>
                        <a:pt x="7" y="143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343" y="3446"/>
                  <a:ext cx="7" cy="13"/>
                </a:xfrm>
                <a:custGeom>
                  <a:avLst/>
                  <a:gdLst/>
                  <a:ahLst/>
                  <a:cxnLst>
                    <a:cxn ang="0">
                      <a:pos x="6" y="15"/>
                    </a:cxn>
                    <a:cxn ang="0">
                      <a:pos x="7" y="14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6" y="15"/>
                    </a:cxn>
                  </a:cxnLst>
                  <a:rect l="0" t="0" r="r" b="b"/>
                  <a:pathLst>
                    <a:path w="7" h="15">
                      <a:moveTo>
                        <a:pt x="6" y="15"/>
                      </a:moveTo>
                      <a:lnTo>
                        <a:pt x="7" y="1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21"/>
                <p:cNvSpPr>
                  <a:spLocks/>
                </p:cNvSpPr>
                <p:nvPr/>
              </p:nvSpPr>
              <p:spPr bwMode="auto">
                <a:xfrm>
                  <a:off x="3616" y="3232"/>
                  <a:ext cx="391" cy="116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87" y="87"/>
                    </a:cxn>
                    <a:cxn ang="0">
                      <a:pos x="133" y="71"/>
                    </a:cxn>
                    <a:cxn ang="0">
                      <a:pos x="182" y="55"/>
                    </a:cxn>
                    <a:cxn ang="0">
                      <a:pos x="232" y="41"/>
                    </a:cxn>
                    <a:cxn ang="0">
                      <a:pos x="287" y="26"/>
                    </a:cxn>
                    <a:cxn ang="0">
                      <a:pos x="343" y="13"/>
                    </a:cxn>
                    <a:cxn ang="0">
                      <a:pos x="402" y="0"/>
                    </a:cxn>
                    <a:cxn ang="0">
                      <a:pos x="404" y="16"/>
                    </a:cxn>
                    <a:cxn ang="0">
                      <a:pos x="345" y="29"/>
                    </a:cxn>
                    <a:cxn ang="0">
                      <a:pos x="289" y="42"/>
                    </a:cxn>
                    <a:cxn ang="0">
                      <a:pos x="237" y="56"/>
                    </a:cxn>
                    <a:cxn ang="0">
                      <a:pos x="187" y="70"/>
                    </a:cxn>
                    <a:cxn ang="0">
                      <a:pos x="138" y="86"/>
                    </a:cxn>
                    <a:cxn ang="0">
                      <a:pos x="92" y="102"/>
                    </a:cxn>
                    <a:cxn ang="0">
                      <a:pos x="5" y="134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404" h="134">
                      <a:moveTo>
                        <a:pt x="0" y="119"/>
                      </a:moveTo>
                      <a:lnTo>
                        <a:pt x="87" y="87"/>
                      </a:lnTo>
                      <a:lnTo>
                        <a:pt x="133" y="71"/>
                      </a:lnTo>
                      <a:lnTo>
                        <a:pt x="182" y="55"/>
                      </a:lnTo>
                      <a:lnTo>
                        <a:pt x="232" y="41"/>
                      </a:lnTo>
                      <a:lnTo>
                        <a:pt x="287" y="26"/>
                      </a:lnTo>
                      <a:lnTo>
                        <a:pt x="343" y="13"/>
                      </a:lnTo>
                      <a:lnTo>
                        <a:pt x="402" y="0"/>
                      </a:lnTo>
                      <a:lnTo>
                        <a:pt x="404" y="16"/>
                      </a:lnTo>
                      <a:lnTo>
                        <a:pt x="345" y="29"/>
                      </a:lnTo>
                      <a:lnTo>
                        <a:pt x="289" y="42"/>
                      </a:lnTo>
                      <a:lnTo>
                        <a:pt x="237" y="56"/>
                      </a:lnTo>
                      <a:lnTo>
                        <a:pt x="187" y="70"/>
                      </a:lnTo>
                      <a:lnTo>
                        <a:pt x="138" y="86"/>
                      </a:lnTo>
                      <a:lnTo>
                        <a:pt x="92" y="102"/>
                      </a:lnTo>
                      <a:lnTo>
                        <a:pt x="5" y="134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Freeform 22"/>
                <p:cNvSpPr>
                  <a:spLocks/>
                </p:cNvSpPr>
                <p:nvPr/>
              </p:nvSpPr>
              <p:spPr bwMode="auto">
                <a:xfrm>
                  <a:off x="3616" y="3335"/>
                  <a:ext cx="6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5"/>
                    </a:cxn>
                    <a:cxn ang="0">
                      <a:pos x="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" h="15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4005" y="3193"/>
                  <a:ext cx="438" cy="53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115" y="22"/>
                    </a:cxn>
                    <a:cxn ang="0">
                      <a:pos x="170" y="13"/>
                    </a:cxn>
                    <a:cxn ang="0">
                      <a:pos x="224" y="5"/>
                    </a:cxn>
                    <a:cxn ang="0">
                      <a:pos x="251" y="2"/>
                    </a:cxn>
                    <a:cxn ang="0">
                      <a:pos x="278" y="1"/>
                    </a:cxn>
                    <a:cxn ang="0">
                      <a:pos x="333" y="0"/>
                    </a:cxn>
                    <a:cxn ang="0">
                      <a:pos x="392" y="4"/>
                    </a:cxn>
                    <a:cxn ang="0">
                      <a:pos x="422" y="8"/>
                    </a:cxn>
                    <a:cxn ang="0">
                      <a:pos x="452" y="14"/>
                    </a:cxn>
                    <a:cxn ang="0">
                      <a:pos x="450" y="30"/>
                    </a:cxn>
                    <a:cxn ang="0">
                      <a:pos x="420" y="24"/>
                    </a:cxn>
                    <a:cxn ang="0">
                      <a:pos x="390" y="20"/>
                    </a:cxn>
                    <a:cxn ang="0">
                      <a:pos x="332" y="16"/>
                    </a:cxn>
                    <a:cxn ang="0">
                      <a:pos x="278" y="17"/>
                    </a:cxn>
                    <a:cxn ang="0">
                      <a:pos x="252" y="18"/>
                    </a:cxn>
                    <a:cxn ang="0">
                      <a:pos x="226" y="21"/>
                    </a:cxn>
                    <a:cxn ang="0">
                      <a:pos x="172" y="29"/>
                    </a:cxn>
                    <a:cxn ang="0">
                      <a:pos x="117" y="38"/>
                    </a:cxn>
                    <a:cxn ang="0">
                      <a:pos x="2" y="61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452" h="61">
                      <a:moveTo>
                        <a:pt x="0" y="45"/>
                      </a:moveTo>
                      <a:lnTo>
                        <a:pt x="115" y="22"/>
                      </a:lnTo>
                      <a:lnTo>
                        <a:pt x="170" y="13"/>
                      </a:lnTo>
                      <a:lnTo>
                        <a:pt x="224" y="5"/>
                      </a:lnTo>
                      <a:lnTo>
                        <a:pt x="251" y="2"/>
                      </a:lnTo>
                      <a:lnTo>
                        <a:pt x="278" y="1"/>
                      </a:lnTo>
                      <a:lnTo>
                        <a:pt x="333" y="0"/>
                      </a:lnTo>
                      <a:lnTo>
                        <a:pt x="392" y="4"/>
                      </a:lnTo>
                      <a:lnTo>
                        <a:pt x="422" y="8"/>
                      </a:lnTo>
                      <a:lnTo>
                        <a:pt x="452" y="14"/>
                      </a:lnTo>
                      <a:lnTo>
                        <a:pt x="450" y="30"/>
                      </a:lnTo>
                      <a:lnTo>
                        <a:pt x="420" y="24"/>
                      </a:lnTo>
                      <a:lnTo>
                        <a:pt x="390" y="20"/>
                      </a:lnTo>
                      <a:lnTo>
                        <a:pt x="332" y="16"/>
                      </a:lnTo>
                      <a:lnTo>
                        <a:pt x="278" y="17"/>
                      </a:lnTo>
                      <a:lnTo>
                        <a:pt x="252" y="18"/>
                      </a:lnTo>
                      <a:lnTo>
                        <a:pt x="226" y="21"/>
                      </a:lnTo>
                      <a:lnTo>
                        <a:pt x="172" y="29"/>
                      </a:lnTo>
                      <a:lnTo>
                        <a:pt x="117" y="38"/>
                      </a:lnTo>
                      <a:lnTo>
                        <a:pt x="2" y="61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>
                  <a:off x="4005" y="3232"/>
                  <a:ext cx="2" cy="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 h="16">
                      <a:moveTo>
                        <a:pt x="0" y="0"/>
                      </a:moveTo>
                      <a:lnTo>
                        <a:pt x="2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4441" y="3206"/>
                  <a:ext cx="675" cy="17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74" y="16"/>
                    </a:cxn>
                    <a:cxn ang="0">
                      <a:pos x="162" y="36"/>
                    </a:cxn>
                    <a:cxn ang="0">
                      <a:pos x="365" y="88"/>
                    </a:cxn>
                    <a:cxn ang="0">
                      <a:pos x="560" y="142"/>
                    </a:cxn>
                    <a:cxn ang="0">
                      <a:pos x="639" y="167"/>
                    </a:cxn>
                    <a:cxn ang="0">
                      <a:pos x="698" y="188"/>
                    </a:cxn>
                    <a:cxn ang="0">
                      <a:pos x="693" y="203"/>
                    </a:cxn>
                    <a:cxn ang="0">
                      <a:pos x="634" y="182"/>
                    </a:cxn>
                    <a:cxn ang="0">
                      <a:pos x="555" y="157"/>
                    </a:cxn>
                    <a:cxn ang="0">
                      <a:pos x="360" y="103"/>
                    </a:cxn>
                    <a:cxn ang="0">
                      <a:pos x="159" y="52"/>
                    </a:cxn>
                    <a:cxn ang="0">
                      <a:pos x="71" y="32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98" h="203">
                      <a:moveTo>
                        <a:pt x="2" y="0"/>
                      </a:moveTo>
                      <a:lnTo>
                        <a:pt x="74" y="16"/>
                      </a:lnTo>
                      <a:lnTo>
                        <a:pt x="162" y="36"/>
                      </a:lnTo>
                      <a:lnTo>
                        <a:pt x="365" y="88"/>
                      </a:lnTo>
                      <a:lnTo>
                        <a:pt x="560" y="142"/>
                      </a:lnTo>
                      <a:lnTo>
                        <a:pt x="639" y="167"/>
                      </a:lnTo>
                      <a:lnTo>
                        <a:pt x="698" y="188"/>
                      </a:lnTo>
                      <a:lnTo>
                        <a:pt x="693" y="203"/>
                      </a:lnTo>
                      <a:lnTo>
                        <a:pt x="634" y="182"/>
                      </a:lnTo>
                      <a:lnTo>
                        <a:pt x="555" y="157"/>
                      </a:lnTo>
                      <a:lnTo>
                        <a:pt x="360" y="103"/>
                      </a:lnTo>
                      <a:lnTo>
                        <a:pt x="159" y="52"/>
                      </a:lnTo>
                      <a:lnTo>
                        <a:pt x="71" y="32"/>
                      </a:lnTo>
                      <a:lnTo>
                        <a:pt x="0" y="1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Freeform 26"/>
                <p:cNvSpPr>
                  <a:spLocks/>
                </p:cNvSpPr>
                <p:nvPr/>
              </p:nvSpPr>
              <p:spPr bwMode="auto">
                <a:xfrm>
                  <a:off x="4441" y="3206"/>
                  <a:ext cx="2" cy="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6">
                      <a:moveTo>
                        <a:pt x="2" y="0"/>
                      </a:moveTo>
                      <a:lnTo>
                        <a:pt x="0" y="1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Freeform 27"/>
                <p:cNvSpPr>
                  <a:spLocks/>
                </p:cNvSpPr>
                <p:nvPr/>
              </p:nvSpPr>
              <p:spPr bwMode="auto">
                <a:xfrm>
                  <a:off x="418" y="3777"/>
                  <a:ext cx="347" cy="11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32" y="2"/>
                    </a:cxn>
                    <a:cxn ang="0">
                      <a:pos x="249" y="0"/>
                    </a:cxn>
                    <a:cxn ang="0">
                      <a:pos x="358" y="0"/>
                    </a:cxn>
                    <a:cxn ang="0">
                      <a:pos x="358" y="7"/>
                    </a:cxn>
                    <a:cxn ang="0">
                      <a:pos x="249" y="7"/>
                    </a:cxn>
                    <a:cxn ang="0">
                      <a:pos x="132" y="9"/>
                    </a:cxn>
                    <a:cxn ang="0">
                      <a:pos x="0" y="1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8" h="12">
                      <a:moveTo>
                        <a:pt x="0" y="5"/>
                      </a:moveTo>
                      <a:lnTo>
                        <a:pt x="132" y="2"/>
                      </a:lnTo>
                      <a:lnTo>
                        <a:pt x="249" y="0"/>
                      </a:lnTo>
                      <a:lnTo>
                        <a:pt x="358" y="0"/>
                      </a:lnTo>
                      <a:lnTo>
                        <a:pt x="358" y="7"/>
                      </a:lnTo>
                      <a:lnTo>
                        <a:pt x="249" y="7"/>
                      </a:lnTo>
                      <a:lnTo>
                        <a:pt x="132" y="9"/>
                      </a:lnTo>
                      <a:lnTo>
                        <a:pt x="0" y="1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>
                  <a:off x="765" y="3773"/>
                  <a:ext cx="575" cy="1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15" y="7"/>
                    </a:cxn>
                    <a:cxn ang="0">
                      <a:pos x="265" y="8"/>
                    </a:cxn>
                    <a:cxn ang="0">
                      <a:pos x="348" y="8"/>
                    </a:cxn>
                    <a:cxn ang="0">
                      <a:pos x="431" y="6"/>
                    </a:cxn>
                    <a:cxn ang="0">
                      <a:pos x="514" y="4"/>
                    </a:cxn>
                    <a:cxn ang="0">
                      <a:pos x="595" y="0"/>
                    </a:cxn>
                    <a:cxn ang="0">
                      <a:pos x="595" y="7"/>
                    </a:cxn>
                    <a:cxn ang="0">
                      <a:pos x="514" y="11"/>
                    </a:cxn>
                    <a:cxn ang="0">
                      <a:pos x="431" y="13"/>
                    </a:cxn>
                    <a:cxn ang="0">
                      <a:pos x="348" y="15"/>
                    </a:cxn>
                    <a:cxn ang="0">
                      <a:pos x="265" y="15"/>
                    </a:cxn>
                    <a:cxn ang="0">
                      <a:pos x="115" y="14"/>
                    </a:cxn>
                    <a:cxn ang="0">
                      <a:pos x="0" y="12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95" h="15">
                      <a:moveTo>
                        <a:pt x="0" y="5"/>
                      </a:moveTo>
                      <a:lnTo>
                        <a:pt x="115" y="7"/>
                      </a:lnTo>
                      <a:lnTo>
                        <a:pt x="265" y="8"/>
                      </a:lnTo>
                      <a:lnTo>
                        <a:pt x="348" y="8"/>
                      </a:lnTo>
                      <a:lnTo>
                        <a:pt x="431" y="6"/>
                      </a:lnTo>
                      <a:lnTo>
                        <a:pt x="514" y="4"/>
                      </a:lnTo>
                      <a:lnTo>
                        <a:pt x="595" y="0"/>
                      </a:lnTo>
                      <a:lnTo>
                        <a:pt x="595" y="7"/>
                      </a:lnTo>
                      <a:lnTo>
                        <a:pt x="514" y="11"/>
                      </a:lnTo>
                      <a:lnTo>
                        <a:pt x="431" y="13"/>
                      </a:lnTo>
                      <a:lnTo>
                        <a:pt x="348" y="15"/>
                      </a:lnTo>
                      <a:lnTo>
                        <a:pt x="265" y="15"/>
                      </a:lnTo>
                      <a:lnTo>
                        <a:pt x="115" y="14"/>
                      </a:lnTo>
                      <a:lnTo>
                        <a:pt x="0" y="1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Freeform 29"/>
                <p:cNvSpPr>
                  <a:spLocks/>
                </p:cNvSpPr>
                <p:nvPr/>
              </p:nvSpPr>
              <p:spPr bwMode="auto">
                <a:xfrm>
                  <a:off x="765" y="3777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auto">
                <a:xfrm>
                  <a:off x="1340" y="3756"/>
                  <a:ext cx="357" cy="23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76" y="10"/>
                    </a:cxn>
                    <a:cxn ang="0">
                      <a:pos x="369" y="0"/>
                    </a:cxn>
                    <a:cxn ang="0">
                      <a:pos x="369" y="7"/>
                    </a:cxn>
                    <a:cxn ang="0">
                      <a:pos x="176" y="17"/>
                    </a:cxn>
                    <a:cxn ang="0">
                      <a:pos x="0" y="27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369" h="27">
                      <a:moveTo>
                        <a:pt x="0" y="20"/>
                      </a:moveTo>
                      <a:lnTo>
                        <a:pt x="176" y="10"/>
                      </a:lnTo>
                      <a:lnTo>
                        <a:pt x="369" y="0"/>
                      </a:lnTo>
                      <a:lnTo>
                        <a:pt x="369" y="7"/>
                      </a:lnTo>
                      <a:lnTo>
                        <a:pt x="176" y="17"/>
                      </a:lnTo>
                      <a:lnTo>
                        <a:pt x="0" y="2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Freeform 31"/>
                <p:cNvSpPr>
                  <a:spLocks/>
                </p:cNvSpPr>
                <p:nvPr/>
              </p:nvSpPr>
              <p:spPr bwMode="auto">
                <a:xfrm>
                  <a:off x="1340" y="3773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Freeform 32"/>
                <p:cNvSpPr>
                  <a:spLocks/>
                </p:cNvSpPr>
                <p:nvPr/>
              </p:nvSpPr>
              <p:spPr bwMode="auto">
                <a:xfrm>
                  <a:off x="3090" y="3763"/>
                  <a:ext cx="359" cy="5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78" y="10"/>
                    </a:cxn>
                    <a:cxn ang="0">
                      <a:pos x="181" y="25"/>
                    </a:cxn>
                    <a:cxn ang="0">
                      <a:pos x="286" y="42"/>
                    </a:cxn>
                    <a:cxn ang="0">
                      <a:pos x="371" y="58"/>
                    </a:cxn>
                    <a:cxn ang="0">
                      <a:pos x="370" y="65"/>
                    </a:cxn>
                    <a:cxn ang="0">
                      <a:pos x="285" y="49"/>
                    </a:cxn>
                    <a:cxn ang="0">
                      <a:pos x="180" y="32"/>
                    </a:cxn>
                    <a:cxn ang="0">
                      <a:pos x="77" y="17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71" h="65">
                      <a:moveTo>
                        <a:pt x="1" y="0"/>
                      </a:moveTo>
                      <a:lnTo>
                        <a:pt x="78" y="10"/>
                      </a:lnTo>
                      <a:lnTo>
                        <a:pt x="181" y="25"/>
                      </a:lnTo>
                      <a:lnTo>
                        <a:pt x="286" y="42"/>
                      </a:lnTo>
                      <a:lnTo>
                        <a:pt x="371" y="58"/>
                      </a:lnTo>
                      <a:lnTo>
                        <a:pt x="370" y="65"/>
                      </a:lnTo>
                      <a:lnTo>
                        <a:pt x="285" y="49"/>
                      </a:lnTo>
                      <a:lnTo>
                        <a:pt x="180" y="32"/>
                      </a:lnTo>
                      <a:lnTo>
                        <a:pt x="77" y="17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Freeform 33"/>
                <p:cNvSpPr>
                  <a:spLocks/>
                </p:cNvSpPr>
                <p:nvPr/>
              </p:nvSpPr>
              <p:spPr bwMode="auto">
                <a:xfrm>
                  <a:off x="3448" y="3813"/>
                  <a:ext cx="189" cy="3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68" y="13"/>
                    </a:cxn>
                    <a:cxn ang="0">
                      <a:pos x="131" y="23"/>
                    </a:cxn>
                    <a:cxn ang="0">
                      <a:pos x="195" y="31"/>
                    </a:cxn>
                    <a:cxn ang="0">
                      <a:pos x="194" y="38"/>
                    </a:cxn>
                    <a:cxn ang="0">
                      <a:pos x="130" y="30"/>
                    </a:cxn>
                    <a:cxn ang="0">
                      <a:pos x="67" y="20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95" h="38">
                      <a:moveTo>
                        <a:pt x="1" y="0"/>
                      </a:moveTo>
                      <a:lnTo>
                        <a:pt x="68" y="13"/>
                      </a:lnTo>
                      <a:lnTo>
                        <a:pt x="131" y="23"/>
                      </a:lnTo>
                      <a:lnTo>
                        <a:pt x="195" y="31"/>
                      </a:lnTo>
                      <a:lnTo>
                        <a:pt x="194" y="38"/>
                      </a:lnTo>
                      <a:lnTo>
                        <a:pt x="130" y="30"/>
                      </a:lnTo>
                      <a:lnTo>
                        <a:pt x="67" y="20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Freeform 34"/>
                <p:cNvSpPr>
                  <a:spLocks/>
                </p:cNvSpPr>
                <p:nvPr/>
              </p:nvSpPr>
              <p:spPr bwMode="auto">
                <a:xfrm>
                  <a:off x="3448" y="3813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7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 35"/>
                <p:cNvSpPr>
                  <a:spLocks/>
                </p:cNvSpPr>
                <p:nvPr/>
              </p:nvSpPr>
              <p:spPr bwMode="auto">
                <a:xfrm>
                  <a:off x="2374" y="3689"/>
                  <a:ext cx="267" cy="19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5" y="11"/>
                    </a:cxn>
                    <a:cxn ang="0">
                      <a:pos x="89" y="4"/>
                    </a:cxn>
                    <a:cxn ang="0">
                      <a:pos x="131" y="1"/>
                    </a:cxn>
                    <a:cxn ang="0">
                      <a:pos x="177" y="0"/>
                    </a:cxn>
                    <a:cxn ang="0">
                      <a:pos x="226" y="1"/>
                    </a:cxn>
                    <a:cxn ang="0">
                      <a:pos x="251" y="3"/>
                    </a:cxn>
                    <a:cxn ang="0">
                      <a:pos x="276" y="6"/>
                    </a:cxn>
                    <a:cxn ang="0">
                      <a:pos x="275" y="13"/>
                    </a:cxn>
                    <a:cxn ang="0">
                      <a:pos x="250" y="10"/>
                    </a:cxn>
                    <a:cxn ang="0">
                      <a:pos x="226" y="8"/>
                    </a:cxn>
                    <a:cxn ang="0">
                      <a:pos x="177" y="7"/>
                    </a:cxn>
                    <a:cxn ang="0">
                      <a:pos x="131" y="8"/>
                    </a:cxn>
                    <a:cxn ang="0">
                      <a:pos x="89" y="11"/>
                    </a:cxn>
                    <a:cxn ang="0">
                      <a:pos x="25" y="18"/>
                    </a:cxn>
                    <a:cxn ang="0">
                      <a:pos x="1" y="22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276" h="22">
                      <a:moveTo>
                        <a:pt x="0" y="15"/>
                      </a:moveTo>
                      <a:lnTo>
                        <a:pt x="25" y="11"/>
                      </a:lnTo>
                      <a:lnTo>
                        <a:pt x="89" y="4"/>
                      </a:lnTo>
                      <a:lnTo>
                        <a:pt x="131" y="1"/>
                      </a:lnTo>
                      <a:lnTo>
                        <a:pt x="177" y="0"/>
                      </a:lnTo>
                      <a:lnTo>
                        <a:pt x="226" y="1"/>
                      </a:lnTo>
                      <a:lnTo>
                        <a:pt x="251" y="3"/>
                      </a:lnTo>
                      <a:lnTo>
                        <a:pt x="276" y="6"/>
                      </a:lnTo>
                      <a:lnTo>
                        <a:pt x="275" y="13"/>
                      </a:lnTo>
                      <a:lnTo>
                        <a:pt x="250" y="10"/>
                      </a:lnTo>
                      <a:lnTo>
                        <a:pt x="226" y="8"/>
                      </a:lnTo>
                      <a:lnTo>
                        <a:pt x="177" y="7"/>
                      </a:lnTo>
                      <a:lnTo>
                        <a:pt x="131" y="8"/>
                      </a:lnTo>
                      <a:lnTo>
                        <a:pt x="89" y="11"/>
                      </a:lnTo>
                      <a:lnTo>
                        <a:pt x="25" y="18"/>
                      </a:lnTo>
                      <a:lnTo>
                        <a:pt x="1" y="2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Freeform 36"/>
                <p:cNvSpPr>
                  <a:spLocks/>
                </p:cNvSpPr>
                <p:nvPr/>
              </p:nvSpPr>
              <p:spPr bwMode="auto">
                <a:xfrm>
                  <a:off x="2640" y="3694"/>
                  <a:ext cx="247" cy="4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69" y="10"/>
                    </a:cxn>
                    <a:cxn ang="0">
                      <a:pos x="132" y="22"/>
                    </a:cxn>
                    <a:cxn ang="0">
                      <a:pos x="255" y="46"/>
                    </a:cxn>
                    <a:cxn ang="0">
                      <a:pos x="254" y="53"/>
                    </a:cxn>
                    <a:cxn ang="0">
                      <a:pos x="131" y="29"/>
                    </a:cxn>
                    <a:cxn ang="0">
                      <a:pos x="68" y="17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55" h="53">
                      <a:moveTo>
                        <a:pt x="1" y="0"/>
                      </a:moveTo>
                      <a:lnTo>
                        <a:pt x="69" y="10"/>
                      </a:lnTo>
                      <a:lnTo>
                        <a:pt x="132" y="22"/>
                      </a:lnTo>
                      <a:lnTo>
                        <a:pt x="255" y="46"/>
                      </a:lnTo>
                      <a:lnTo>
                        <a:pt x="254" y="53"/>
                      </a:lnTo>
                      <a:lnTo>
                        <a:pt x="131" y="29"/>
                      </a:lnTo>
                      <a:lnTo>
                        <a:pt x="68" y="17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Freeform 37"/>
                <p:cNvSpPr>
                  <a:spLocks/>
                </p:cNvSpPr>
                <p:nvPr/>
              </p:nvSpPr>
              <p:spPr bwMode="auto">
                <a:xfrm>
                  <a:off x="2640" y="3694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7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3973" y="2081"/>
                  <a:ext cx="164" cy="212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25" y="203"/>
                    </a:cxn>
                    <a:cxn ang="0">
                      <a:pos x="49" y="170"/>
                    </a:cxn>
                    <a:cxn ang="0">
                      <a:pos x="94" y="100"/>
                    </a:cxn>
                    <a:cxn ang="0">
                      <a:pos x="130" y="39"/>
                    </a:cxn>
                    <a:cxn ang="0">
                      <a:pos x="156" y="0"/>
                    </a:cxn>
                    <a:cxn ang="0">
                      <a:pos x="169" y="9"/>
                    </a:cxn>
                    <a:cxn ang="0">
                      <a:pos x="143" y="48"/>
                    </a:cxn>
                    <a:cxn ang="0">
                      <a:pos x="107" y="109"/>
                    </a:cxn>
                    <a:cxn ang="0">
                      <a:pos x="62" y="179"/>
                    </a:cxn>
                    <a:cxn ang="0">
                      <a:pos x="37" y="214"/>
                    </a:cxn>
                    <a:cxn ang="0">
                      <a:pos x="12" y="246"/>
                    </a:cxn>
                    <a:cxn ang="0">
                      <a:pos x="0" y="235"/>
                    </a:cxn>
                  </a:cxnLst>
                  <a:rect l="0" t="0" r="r" b="b"/>
                  <a:pathLst>
                    <a:path w="169" h="246">
                      <a:moveTo>
                        <a:pt x="0" y="235"/>
                      </a:moveTo>
                      <a:lnTo>
                        <a:pt x="25" y="203"/>
                      </a:lnTo>
                      <a:lnTo>
                        <a:pt x="49" y="170"/>
                      </a:lnTo>
                      <a:lnTo>
                        <a:pt x="94" y="100"/>
                      </a:lnTo>
                      <a:lnTo>
                        <a:pt x="130" y="39"/>
                      </a:lnTo>
                      <a:lnTo>
                        <a:pt x="156" y="0"/>
                      </a:lnTo>
                      <a:lnTo>
                        <a:pt x="169" y="9"/>
                      </a:lnTo>
                      <a:lnTo>
                        <a:pt x="143" y="48"/>
                      </a:lnTo>
                      <a:lnTo>
                        <a:pt x="107" y="109"/>
                      </a:lnTo>
                      <a:lnTo>
                        <a:pt x="62" y="179"/>
                      </a:lnTo>
                      <a:lnTo>
                        <a:pt x="37" y="214"/>
                      </a:lnTo>
                      <a:lnTo>
                        <a:pt x="12" y="246"/>
                      </a:lnTo>
                      <a:lnTo>
                        <a:pt x="0" y="2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39"/>
                <p:cNvSpPr>
                  <a:spLocks/>
                </p:cNvSpPr>
                <p:nvPr/>
              </p:nvSpPr>
              <p:spPr bwMode="auto">
                <a:xfrm>
                  <a:off x="4125" y="1266"/>
                  <a:ext cx="546" cy="823"/>
                </a:xfrm>
                <a:custGeom>
                  <a:avLst/>
                  <a:gdLst/>
                  <a:ahLst/>
                  <a:cxnLst>
                    <a:cxn ang="0">
                      <a:pos x="0" y="946"/>
                    </a:cxn>
                    <a:cxn ang="0">
                      <a:pos x="17" y="922"/>
                    </a:cxn>
                    <a:cxn ang="0">
                      <a:pos x="42" y="883"/>
                    </a:cxn>
                    <a:cxn ang="0">
                      <a:pos x="106" y="773"/>
                    </a:cxn>
                    <a:cxn ang="0">
                      <a:pos x="273" y="474"/>
                    </a:cxn>
                    <a:cxn ang="0">
                      <a:pos x="360" y="316"/>
                    </a:cxn>
                    <a:cxn ang="0">
                      <a:pos x="441" y="174"/>
                    </a:cxn>
                    <a:cxn ang="0">
                      <a:pos x="507" y="64"/>
                    </a:cxn>
                    <a:cxn ang="0">
                      <a:pos x="533" y="25"/>
                    </a:cxn>
                    <a:cxn ang="0">
                      <a:pos x="552" y="0"/>
                    </a:cxn>
                    <a:cxn ang="0">
                      <a:pos x="564" y="11"/>
                    </a:cxn>
                    <a:cxn ang="0">
                      <a:pos x="545" y="35"/>
                    </a:cxn>
                    <a:cxn ang="0">
                      <a:pos x="520" y="73"/>
                    </a:cxn>
                    <a:cxn ang="0">
                      <a:pos x="454" y="183"/>
                    </a:cxn>
                    <a:cxn ang="0">
                      <a:pos x="373" y="325"/>
                    </a:cxn>
                    <a:cxn ang="0">
                      <a:pos x="286" y="483"/>
                    </a:cxn>
                    <a:cxn ang="0">
                      <a:pos x="119" y="782"/>
                    </a:cxn>
                    <a:cxn ang="0">
                      <a:pos x="55" y="892"/>
                    </a:cxn>
                    <a:cxn ang="0">
                      <a:pos x="30" y="931"/>
                    </a:cxn>
                    <a:cxn ang="0">
                      <a:pos x="12" y="956"/>
                    </a:cxn>
                    <a:cxn ang="0">
                      <a:pos x="0" y="946"/>
                    </a:cxn>
                  </a:cxnLst>
                  <a:rect l="0" t="0" r="r" b="b"/>
                  <a:pathLst>
                    <a:path w="564" h="956">
                      <a:moveTo>
                        <a:pt x="0" y="946"/>
                      </a:moveTo>
                      <a:lnTo>
                        <a:pt x="17" y="922"/>
                      </a:lnTo>
                      <a:lnTo>
                        <a:pt x="42" y="883"/>
                      </a:lnTo>
                      <a:lnTo>
                        <a:pt x="106" y="773"/>
                      </a:lnTo>
                      <a:lnTo>
                        <a:pt x="273" y="474"/>
                      </a:lnTo>
                      <a:lnTo>
                        <a:pt x="360" y="316"/>
                      </a:lnTo>
                      <a:lnTo>
                        <a:pt x="441" y="174"/>
                      </a:lnTo>
                      <a:lnTo>
                        <a:pt x="507" y="64"/>
                      </a:lnTo>
                      <a:lnTo>
                        <a:pt x="533" y="25"/>
                      </a:lnTo>
                      <a:lnTo>
                        <a:pt x="552" y="0"/>
                      </a:lnTo>
                      <a:lnTo>
                        <a:pt x="564" y="11"/>
                      </a:lnTo>
                      <a:lnTo>
                        <a:pt x="545" y="35"/>
                      </a:lnTo>
                      <a:lnTo>
                        <a:pt x="520" y="73"/>
                      </a:lnTo>
                      <a:lnTo>
                        <a:pt x="454" y="183"/>
                      </a:lnTo>
                      <a:lnTo>
                        <a:pt x="373" y="325"/>
                      </a:lnTo>
                      <a:lnTo>
                        <a:pt x="286" y="483"/>
                      </a:lnTo>
                      <a:lnTo>
                        <a:pt x="119" y="782"/>
                      </a:lnTo>
                      <a:lnTo>
                        <a:pt x="55" y="892"/>
                      </a:lnTo>
                      <a:lnTo>
                        <a:pt x="30" y="931"/>
                      </a:lnTo>
                      <a:lnTo>
                        <a:pt x="12" y="956"/>
                      </a:lnTo>
                      <a:lnTo>
                        <a:pt x="0" y="9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Freeform 40"/>
                <p:cNvSpPr>
                  <a:spLocks/>
                </p:cNvSpPr>
                <p:nvPr/>
              </p:nvSpPr>
              <p:spPr bwMode="auto">
                <a:xfrm>
                  <a:off x="4124" y="2080"/>
                  <a:ext cx="13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1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3" h="10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3" y="1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41"/>
                <p:cNvSpPr>
                  <a:spLocks/>
                </p:cNvSpPr>
                <p:nvPr/>
              </p:nvSpPr>
              <p:spPr bwMode="auto">
                <a:xfrm>
                  <a:off x="4659" y="982"/>
                  <a:ext cx="456" cy="293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37" y="292"/>
                    </a:cxn>
                    <a:cxn ang="0">
                      <a:pos x="58" y="273"/>
                    </a:cxn>
                    <a:cxn ang="0">
                      <a:pos x="80" y="254"/>
                    </a:cxn>
                    <a:cxn ang="0">
                      <a:pos x="130" y="214"/>
                    </a:cxn>
                    <a:cxn ang="0">
                      <a:pos x="186" y="173"/>
                    </a:cxn>
                    <a:cxn ang="0">
                      <a:pos x="247" y="132"/>
                    </a:cxn>
                    <a:cxn ang="0">
                      <a:pos x="314" y="88"/>
                    </a:cxn>
                    <a:cxn ang="0">
                      <a:pos x="386" y="44"/>
                    </a:cxn>
                    <a:cxn ang="0">
                      <a:pos x="463" y="0"/>
                    </a:cxn>
                    <a:cxn ang="0">
                      <a:pos x="471" y="14"/>
                    </a:cxn>
                    <a:cxn ang="0">
                      <a:pos x="394" y="58"/>
                    </a:cxn>
                    <a:cxn ang="0">
                      <a:pos x="322" y="102"/>
                    </a:cxn>
                    <a:cxn ang="0">
                      <a:pos x="256" y="145"/>
                    </a:cxn>
                    <a:cxn ang="0">
                      <a:pos x="195" y="186"/>
                    </a:cxn>
                    <a:cxn ang="0">
                      <a:pos x="139" y="227"/>
                    </a:cxn>
                    <a:cxn ang="0">
                      <a:pos x="91" y="266"/>
                    </a:cxn>
                    <a:cxn ang="0">
                      <a:pos x="69" y="285"/>
                    </a:cxn>
                    <a:cxn ang="0">
                      <a:pos x="48" y="304"/>
                    </a:cxn>
                    <a:cxn ang="0">
                      <a:pos x="11" y="341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471" h="341">
                      <a:moveTo>
                        <a:pt x="0" y="329"/>
                      </a:moveTo>
                      <a:lnTo>
                        <a:pt x="37" y="292"/>
                      </a:lnTo>
                      <a:lnTo>
                        <a:pt x="58" y="273"/>
                      </a:lnTo>
                      <a:lnTo>
                        <a:pt x="80" y="254"/>
                      </a:lnTo>
                      <a:lnTo>
                        <a:pt x="130" y="214"/>
                      </a:lnTo>
                      <a:lnTo>
                        <a:pt x="186" y="173"/>
                      </a:lnTo>
                      <a:lnTo>
                        <a:pt x="247" y="132"/>
                      </a:lnTo>
                      <a:lnTo>
                        <a:pt x="314" y="88"/>
                      </a:lnTo>
                      <a:lnTo>
                        <a:pt x="386" y="44"/>
                      </a:lnTo>
                      <a:lnTo>
                        <a:pt x="463" y="0"/>
                      </a:lnTo>
                      <a:lnTo>
                        <a:pt x="471" y="14"/>
                      </a:lnTo>
                      <a:lnTo>
                        <a:pt x="394" y="58"/>
                      </a:lnTo>
                      <a:lnTo>
                        <a:pt x="322" y="102"/>
                      </a:lnTo>
                      <a:lnTo>
                        <a:pt x="256" y="145"/>
                      </a:lnTo>
                      <a:lnTo>
                        <a:pt x="195" y="186"/>
                      </a:lnTo>
                      <a:lnTo>
                        <a:pt x="139" y="227"/>
                      </a:lnTo>
                      <a:lnTo>
                        <a:pt x="91" y="266"/>
                      </a:lnTo>
                      <a:lnTo>
                        <a:pt x="69" y="285"/>
                      </a:lnTo>
                      <a:lnTo>
                        <a:pt x="48" y="304"/>
                      </a:lnTo>
                      <a:lnTo>
                        <a:pt x="11" y="341"/>
                      </a:lnTo>
                      <a:lnTo>
                        <a:pt x="0" y="3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Freeform 42"/>
                <p:cNvSpPr>
                  <a:spLocks/>
                </p:cNvSpPr>
                <p:nvPr/>
              </p:nvSpPr>
              <p:spPr bwMode="auto">
                <a:xfrm>
                  <a:off x="4659" y="1265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12" y="1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2" h="1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Freeform 43"/>
                <p:cNvSpPr>
                  <a:spLocks/>
                </p:cNvSpPr>
                <p:nvPr/>
              </p:nvSpPr>
              <p:spPr bwMode="auto">
                <a:xfrm>
                  <a:off x="1691" y="3538"/>
                  <a:ext cx="681" cy="224"/>
                </a:xfrm>
                <a:custGeom>
                  <a:avLst/>
                  <a:gdLst/>
                  <a:ahLst/>
                  <a:cxnLst>
                    <a:cxn ang="0">
                      <a:pos x="0" y="253"/>
                    </a:cxn>
                    <a:cxn ang="0">
                      <a:pos x="90" y="224"/>
                    </a:cxn>
                    <a:cxn ang="0">
                      <a:pos x="290" y="155"/>
                    </a:cxn>
                    <a:cxn ang="0">
                      <a:pos x="407" y="113"/>
                    </a:cxn>
                    <a:cxn ang="0">
                      <a:pos x="521" y="71"/>
                    </a:cxn>
                    <a:cxn ang="0">
                      <a:pos x="623" y="32"/>
                    </a:cxn>
                    <a:cxn ang="0">
                      <a:pos x="665" y="15"/>
                    </a:cxn>
                    <a:cxn ang="0">
                      <a:pos x="701" y="0"/>
                    </a:cxn>
                    <a:cxn ang="0">
                      <a:pos x="704" y="6"/>
                    </a:cxn>
                    <a:cxn ang="0">
                      <a:pos x="668" y="21"/>
                    </a:cxn>
                    <a:cxn ang="0">
                      <a:pos x="624" y="39"/>
                    </a:cxn>
                    <a:cxn ang="0">
                      <a:pos x="522" y="78"/>
                    </a:cxn>
                    <a:cxn ang="0">
                      <a:pos x="408" y="120"/>
                    </a:cxn>
                    <a:cxn ang="0">
                      <a:pos x="291" y="162"/>
                    </a:cxn>
                    <a:cxn ang="0">
                      <a:pos x="91" y="231"/>
                    </a:cxn>
                    <a:cxn ang="0">
                      <a:pos x="1" y="260"/>
                    </a:cxn>
                    <a:cxn ang="0">
                      <a:pos x="0" y="253"/>
                    </a:cxn>
                  </a:cxnLst>
                  <a:rect l="0" t="0" r="r" b="b"/>
                  <a:pathLst>
                    <a:path w="704" h="260">
                      <a:moveTo>
                        <a:pt x="0" y="253"/>
                      </a:moveTo>
                      <a:lnTo>
                        <a:pt x="90" y="224"/>
                      </a:lnTo>
                      <a:lnTo>
                        <a:pt x="290" y="155"/>
                      </a:lnTo>
                      <a:lnTo>
                        <a:pt x="407" y="113"/>
                      </a:lnTo>
                      <a:lnTo>
                        <a:pt x="521" y="71"/>
                      </a:lnTo>
                      <a:lnTo>
                        <a:pt x="623" y="32"/>
                      </a:lnTo>
                      <a:lnTo>
                        <a:pt x="665" y="15"/>
                      </a:lnTo>
                      <a:lnTo>
                        <a:pt x="701" y="0"/>
                      </a:lnTo>
                      <a:lnTo>
                        <a:pt x="704" y="6"/>
                      </a:lnTo>
                      <a:lnTo>
                        <a:pt x="668" y="21"/>
                      </a:lnTo>
                      <a:lnTo>
                        <a:pt x="624" y="39"/>
                      </a:lnTo>
                      <a:lnTo>
                        <a:pt x="522" y="78"/>
                      </a:lnTo>
                      <a:lnTo>
                        <a:pt x="408" y="120"/>
                      </a:lnTo>
                      <a:lnTo>
                        <a:pt x="291" y="162"/>
                      </a:lnTo>
                      <a:lnTo>
                        <a:pt x="91" y="231"/>
                      </a:lnTo>
                      <a:lnTo>
                        <a:pt x="1" y="260"/>
                      </a:ln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Freeform 44"/>
                <p:cNvSpPr>
                  <a:spLocks/>
                </p:cNvSpPr>
                <p:nvPr/>
              </p:nvSpPr>
              <p:spPr bwMode="auto">
                <a:xfrm>
                  <a:off x="2369" y="3240"/>
                  <a:ext cx="551" cy="303"/>
                </a:xfrm>
                <a:custGeom>
                  <a:avLst/>
                  <a:gdLst/>
                  <a:ahLst/>
                  <a:cxnLst>
                    <a:cxn ang="0">
                      <a:pos x="0" y="346"/>
                    </a:cxn>
                    <a:cxn ang="0">
                      <a:pos x="128" y="288"/>
                    </a:cxn>
                    <a:cxn ang="0">
                      <a:pos x="193" y="256"/>
                    </a:cxn>
                    <a:cxn ang="0">
                      <a:pos x="259" y="219"/>
                    </a:cxn>
                    <a:cxn ang="0">
                      <a:pos x="328" y="177"/>
                    </a:cxn>
                    <a:cxn ang="0">
                      <a:pos x="365" y="153"/>
                    </a:cxn>
                    <a:cxn ang="0">
                      <a:pos x="403" y="128"/>
                    </a:cxn>
                    <a:cxn ang="0">
                      <a:pos x="481" y="69"/>
                    </a:cxn>
                    <a:cxn ang="0">
                      <a:pos x="521" y="36"/>
                    </a:cxn>
                    <a:cxn ang="0">
                      <a:pos x="564" y="0"/>
                    </a:cxn>
                    <a:cxn ang="0">
                      <a:pos x="569" y="5"/>
                    </a:cxn>
                    <a:cxn ang="0">
                      <a:pos x="526" y="41"/>
                    </a:cxn>
                    <a:cxn ang="0">
                      <a:pos x="485" y="75"/>
                    </a:cxn>
                    <a:cxn ang="0">
                      <a:pos x="407" y="134"/>
                    </a:cxn>
                    <a:cxn ang="0">
                      <a:pos x="369" y="159"/>
                    </a:cxn>
                    <a:cxn ang="0">
                      <a:pos x="332" y="183"/>
                    </a:cxn>
                    <a:cxn ang="0">
                      <a:pos x="263" y="225"/>
                    </a:cxn>
                    <a:cxn ang="0">
                      <a:pos x="197" y="262"/>
                    </a:cxn>
                    <a:cxn ang="0">
                      <a:pos x="131" y="294"/>
                    </a:cxn>
                    <a:cxn ang="0">
                      <a:pos x="3" y="352"/>
                    </a:cxn>
                    <a:cxn ang="0">
                      <a:pos x="0" y="346"/>
                    </a:cxn>
                  </a:cxnLst>
                  <a:rect l="0" t="0" r="r" b="b"/>
                  <a:pathLst>
                    <a:path w="569" h="352">
                      <a:moveTo>
                        <a:pt x="0" y="346"/>
                      </a:moveTo>
                      <a:lnTo>
                        <a:pt x="128" y="288"/>
                      </a:lnTo>
                      <a:lnTo>
                        <a:pt x="193" y="256"/>
                      </a:lnTo>
                      <a:lnTo>
                        <a:pt x="259" y="219"/>
                      </a:lnTo>
                      <a:lnTo>
                        <a:pt x="328" y="177"/>
                      </a:lnTo>
                      <a:lnTo>
                        <a:pt x="365" y="153"/>
                      </a:lnTo>
                      <a:lnTo>
                        <a:pt x="403" y="128"/>
                      </a:lnTo>
                      <a:lnTo>
                        <a:pt x="481" y="69"/>
                      </a:lnTo>
                      <a:lnTo>
                        <a:pt x="521" y="36"/>
                      </a:lnTo>
                      <a:lnTo>
                        <a:pt x="564" y="0"/>
                      </a:lnTo>
                      <a:lnTo>
                        <a:pt x="569" y="5"/>
                      </a:lnTo>
                      <a:lnTo>
                        <a:pt x="526" y="41"/>
                      </a:lnTo>
                      <a:lnTo>
                        <a:pt x="485" y="75"/>
                      </a:lnTo>
                      <a:lnTo>
                        <a:pt x="407" y="134"/>
                      </a:lnTo>
                      <a:lnTo>
                        <a:pt x="369" y="159"/>
                      </a:lnTo>
                      <a:lnTo>
                        <a:pt x="332" y="183"/>
                      </a:lnTo>
                      <a:lnTo>
                        <a:pt x="263" y="225"/>
                      </a:lnTo>
                      <a:lnTo>
                        <a:pt x="197" y="262"/>
                      </a:lnTo>
                      <a:lnTo>
                        <a:pt x="131" y="294"/>
                      </a:lnTo>
                      <a:lnTo>
                        <a:pt x="3" y="352"/>
                      </a:lnTo>
                      <a:lnTo>
                        <a:pt x="0" y="3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Freeform 45"/>
                <p:cNvSpPr>
                  <a:spLocks/>
                </p:cNvSpPr>
                <p:nvPr/>
              </p:nvSpPr>
              <p:spPr bwMode="auto">
                <a:xfrm>
                  <a:off x="2369" y="3538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Freeform 46"/>
                <p:cNvSpPr>
                  <a:spLocks/>
                </p:cNvSpPr>
                <p:nvPr/>
              </p:nvSpPr>
              <p:spPr bwMode="auto">
                <a:xfrm>
                  <a:off x="2915" y="2780"/>
                  <a:ext cx="579" cy="464"/>
                </a:xfrm>
                <a:custGeom>
                  <a:avLst/>
                  <a:gdLst/>
                  <a:ahLst/>
                  <a:cxnLst>
                    <a:cxn ang="0">
                      <a:pos x="0" y="534"/>
                    </a:cxn>
                    <a:cxn ang="0">
                      <a:pos x="332" y="249"/>
                    </a:cxn>
                    <a:cxn ang="0">
                      <a:pos x="406" y="183"/>
                    </a:cxn>
                    <a:cxn ang="0">
                      <a:pos x="475" y="120"/>
                    </a:cxn>
                    <a:cxn ang="0">
                      <a:pos x="538" y="59"/>
                    </a:cxn>
                    <a:cxn ang="0">
                      <a:pos x="594" y="0"/>
                    </a:cxn>
                    <a:cxn ang="0">
                      <a:pos x="599" y="5"/>
                    </a:cxn>
                    <a:cxn ang="0">
                      <a:pos x="543" y="64"/>
                    </a:cxn>
                    <a:cxn ang="0">
                      <a:pos x="480" y="125"/>
                    </a:cxn>
                    <a:cxn ang="0">
                      <a:pos x="411" y="188"/>
                    </a:cxn>
                    <a:cxn ang="0">
                      <a:pos x="337" y="254"/>
                    </a:cxn>
                    <a:cxn ang="0">
                      <a:pos x="5" y="539"/>
                    </a:cxn>
                    <a:cxn ang="0">
                      <a:pos x="0" y="534"/>
                    </a:cxn>
                  </a:cxnLst>
                  <a:rect l="0" t="0" r="r" b="b"/>
                  <a:pathLst>
                    <a:path w="599" h="539">
                      <a:moveTo>
                        <a:pt x="0" y="534"/>
                      </a:moveTo>
                      <a:lnTo>
                        <a:pt x="332" y="249"/>
                      </a:lnTo>
                      <a:lnTo>
                        <a:pt x="406" y="183"/>
                      </a:lnTo>
                      <a:lnTo>
                        <a:pt x="475" y="120"/>
                      </a:lnTo>
                      <a:lnTo>
                        <a:pt x="538" y="59"/>
                      </a:lnTo>
                      <a:lnTo>
                        <a:pt x="594" y="0"/>
                      </a:lnTo>
                      <a:lnTo>
                        <a:pt x="599" y="5"/>
                      </a:lnTo>
                      <a:lnTo>
                        <a:pt x="543" y="64"/>
                      </a:lnTo>
                      <a:lnTo>
                        <a:pt x="480" y="125"/>
                      </a:lnTo>
                      <a:lnTo>
                        <a:pt x="411" y="188"/>
                      </a:lnTo>
                      <a:lnTo>
                        <a:pt x="337" y="254"/>
                      </a:lnTo>
                      <a:lnTo>
                        <a:pt x="5" y="539"/>
                      </a:lnTo>
                      <a:lnTo>
                        <a:pt x="0" y="5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Freeform 47"/>
                <p:cNvSpPr>
                  <a:spLocks/>
                </p:cNvSpPr>
                <p:nvPr/>
              </p:nvSpPr>
              <p:spPr bwMode="auto">
                <a:xfrm>
                  <a:off x="2915" y="3240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Freeform 48"/>
                <p:cNvSpPr>
                  <a:spLocks/>
                </p:cNvSpPr>
                <p:nvPr/>
              </p:nvSpPr>
              <p:spPr bwMode="auto">
                <a:xfrm>
                  <a:off x="3490" y="2353"/>
                  <a:ext cx="427" cy="432"/>
                </a:xfrm>
                <a:custGeom>
                  <a:avLst/>
                  <a:gdLst/>
                  <a:ahLst/>
                  <a:cxnLst>
                    <a:cxn ang="0">
                      <a:pos x="0" y="496"/>
                    </a:cxn>
                    <a:cxn ang="0">
                      <a:pos x="243" y="224"/>
                    </a:cxn>
                    <a:cxn ang="0">
                      <a:pos x="437" y="0"/>
                    </a:cxn>
                    <a:cxn ang="0">
                      <a:pos x="442" y="5"/>
                    </a:cxn>
                    <a:cxn ang="0">
                      <a:pos x="248" y="229"/>
                    </a:cxn>
                    <a:cxn ang="0">
                      <a:pos x="5" y="501"/>
                    </a:cxn>
                    <a:cxn ang="0">
                      <a:pos x="0" y="496"/>
                    </a:cxn>
                  </a:cxnLst>
                  <a:rect l="0" t="0" r="r" b="b"/>
                  <a:pathLst>
                    <a:path w="442" h="501">
                      <a:moveTo>
                        <a:pt x="0" y="496"/>
                      </a:moveTo>
                      <a:lnTo>
                        <a:pt x="243" y="224"/>
                      </a:lnTo>
                      <a:lnTo>
                        <a:pt x="437" y="0"/>
                      </a:lnTo>
                      <a:lnTo>
                        <a:pt x="442" y="5"/>
                      </a:lnTo>
                      <a:lnTo>
                        <a:pt x="248" y="229"/>
                      </a:lnTo>
                      <a:lnTo>
                        <a:pt x="5" y="501"/>
                      </a:lnTo>
                      <a:lnTo>
                        <a:pt x="0" y="4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Freeform 49"/>
                <p:cNvSpPr>
                  <a:spLocks/>
                </p:cNvSpPr>
                <p:nvPr/>
              </p:nvSpPr>
              <p:spPr bwMode="auto">
                <a:xfrm>
                  <a:off x="3490" y="278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0" name="Freeform 50"/>
                <p:cNvSpPr>
                  <a:spLocks/>
                </p:cNvSpPr>
                <p:nvPr/>
              </p:nvSpPr>
              <p:spPr bwMode="auto">
                <a:xfrm>
                  <a:off x="3912" y="2286"/>
                  <a:ext cx="69" cy="71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66" y="0"/>
                    </a:cxn>
                    <a:cxn ang="0">
                      <a:pos x="71" y="5"/>
                    </a:cxn>
                    <a:cxn ang="0">
                      <a:pos x="5" y="83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" h="83">
                      <a:moveTo>
                        <a:pt x="0" y="78"/>
                      </a:moveTo>
                      <a:lnTo>
                        <a:pt x="66" y="0"/>
                      </a:lnTo>
                      <a:lnTo>
                        <a:pt x="71" y="5"/>
                      </a:lnTo>
                      <a:lnTo>
                        <a:pt x="5" y="83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Freeform 51"/>
                <p:cNvSpPr>
                  <a:spLocks/>
                </p:cNvSpPr>
                <p:nvPr/>
              </p:nvSpPr>
              <p:spPr bwMode="auto">
                <a:xfrm>
                  <a:off x="3912" y="2353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Freeform 52"/>
                <p:cNvSpPr>
                  <a:spLocks/>
                </p:cNvSpPr>
                <p:nvPr/>
              </p:nvSpPr>
              <p:spPr bwMode="auto">
                <a:xfrm>
                  <a:off x="4031" y="1275"/>
                  <a:ext cx="530" cy="946"/>
                </a:xfrm>
                <a:custGeom>
                  <a:avLst/>
                  <a:gdLst/>
                  <a:ahLst/>
                  <a:cxnLst>
                    <a:cxn ang="0">
                      <a:pos x="0" y="1093"/>
                    </a:cxn>
                    <a:cxn ang="0">
                      <a:pos x="47" y="1021"/>
                    </a:cxn>
                    <a:cxn ang="0">
                      <a:pos x="91" y="949"/>
                    </a:cxn>
                    <a:cxn ang="0">
                      <a:pos x="131" y="876"/>
                    </a:cxn>
                    <a:cxn ang="0">
                      <a:pos x="167" y="802"/>
                    </a:cxn>
                    <a:cxn ang="0">
                      <a:pos x="233" y="656"/>
                    </a:cxn>
                    <a:cxn ang="0">
                      <a:pos x="292" y="511"/>
                    </a:cxn>
                    <a:cxn ang="0">
                      <a:pos x="349" y="371"/>
                    </a:cxn>
                    <a:cxn ang="0">
                      <a:pos x="377" y="303"/>
                    </a:cxn>
                    <a:cxn ang="0">
                      <a:pos x="406" y="237"/>
                    </a:cxn>
                    <a:cxn ang="0">
                      <a:pos x="437" y="174"/>
                    </a:cxn>
                    <a:cxn ang="0">
                      <a:pos x="469" y="113"/>
                    </a:cxn>
                    <a:cxn ang="0">
                      <a:pos x="504" y="55"/>
                    </a:cxn>
                    <a:cxn ang="0">
                      <a:pos x="542" y="0"/>
                    </a:cxn>
                    <a:cxn ang="0">
                      <a:pos x="547" y="5"/>
                    </a:cxn>
                    <a:cxn ang="0">
                      <a:pos x="509" y="60"/>
                    </a:cxn>
                    <a:cxn ang="0">
                      <a:pos x="475" y="117"/>
                    </a:cxn>
                    <a:cxn ang="0">
                      <a:pos x="443" y="178"/>
                    </a:cxn>
                    <a:cxn ang="0">
                      <a:pos x="412" y="241"/>
                    </a:cxn>
                    <a:cxn ang="0">
                      <a:pos x="383" y="307"/>
                    </a:cxn>
                    <a:cxn ang="0">
                      <a:pos x="355" y="375"/>
                    </a:cxn>
                    <a:cxn ang="0">
                      <a:pos x="298" y="515"/>
                    </a:cxn>
                    <a:cxn ang="0">
                      <a:pos x="239" y="660"/>
                    </a:cxn>
                    <a:cxn ang="0">
                      <a:pos x="173" y="806"/>
                    </a:cxn>
                    <a:cxn ang="0">
                      <a:pos x="137" y="880"/>
                    </a:cxn>
                    <a:cxn ang="0">
                      <a:pos x="97" y="953"/>
                    </a:cxn>
                    <a:cxn ang="0">
                      <a:pos x="52" y="1026"/>
                    </a:cxn>
                    <a:cxn ang="0">
                      <a:pos x="5" y="1098"/>
                    </a:cxn>
                    <a:cxn ang="0">
                      <a:pos x="0" y="1093"/>
                    </a:cxn>
                  </a:cxnLst>
                  <a:rect l="0" t="0" r="r" b="b"/>
                  <a:pathLst>
                    <a:path w="547" h="1098">
                      <a:moveTo>
                        <a:pt x="0" y="1093"/>
                      </a:moveTo>
                      <a:lnTo>
                        <a:pt x="47" y="1021"/>
                      </a:lnTo>
                      <a:lnTo>
                        <a:pt x="91" y="949"/>
                      </a:lnTo>
                      <a:lnTo>
                        <a:pt x="131" y="876"/>
                      </a:lnTo>
                      <a:lnTo>
                        <a:pt x="167" y="802"/>
                      </a:lnTo>
                      <a:lnTo>
                        <a:pt x="233" y="656"/>
                      </a:lnTo>
                      <a:lnTo>
                        <a:pt x="292" y="511"/>
                      </a:lnTo>
                      <a:lnTo>
                        <a:pt x="349" y="371"/>
                      </a:lnTo>
                      <a:lnTo>
                        <a:pt x="377" y="303"/>
                      </a:lnTo>
                      <a:lnTo>
                        <a:pt x="406" y="237"/>
                      </a:lnTo>
                      <a:lnTo>
                        <a:pt x="437" y="174"/>
                      </a:lnTo>
                      <a:lnTo>
                        <a:pt x="469" y="113"/>
                      </a:lnTo>
                      <a:lnTo>
                        <a:pt x="504" y="55"/>
                      </a:lnTo>
                      <a:lnTo>
                        <a:pt x="542" y="0"/>
                      </a:lnTo>
                      <a:lnTo>
                        <a:pt x="547" y="5"/>
                      </a:lnTo>
                      <a:lnTo>
                        <a:pt x="509" y="60"/>
                      </a:lnTo>
                      <a:lnTo>
                        <a:pt x="475" y="117"/>
                      </a:lnTo>
                      <a:lnTo>
                        <a:pt x="443" y="178"/>
                      </a:lnTo>
                      <a:lnTo>
                        <a:pt x="412" y="241"/>
                      </a:lnTo>
                      <a:lnTo>
                        <a:pt x="383" y="307"/>
                      </a:lnTo>
                      <a:lnTo>
                        <a:pt x="355" y="375"/>
                      </a:lnTo>
                      <a:lnTo>
                        <a:pt x="298" y="515"/>
                      </a:lnTo>
                      <a:lnTo>
                        <a:pt x="239" y="660"/>
                      </a:lnTo>
                      <a:lnTo>
                        <a:pt x="173" y="806"/>
                      </a:lnTo>
                      <a:lnTo>
                        <a:pt x="137" y="880"/>
                      </a:lnTo>
                      <a:lnTo>
                        <a:pt x="97" y="953"/>
                      </a:lnTo>
                      <a:lnTo>
                        <a:pt x="52" y="1026"/>
                      </a:lnTo>
                      <a:lnTo>
                        <a:pt x="5" y="1098"/>
                      </a:lnTo>
                      <a:lnTo>
                        <a:pt x="0" y="10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Freeform 53"/>
                <p:cNvSpPr>
                  <a:spLocks/>
                </p:cNvSpPr>
                <p:nvPr/>
              </p:nvSpPr>
              <p:spPr bwMode="auto">
                <a:xfrm>
                  <a:off x="4508" y="860"/>
                  <a:ext cx="605" cy="419"/>
                </a:xfrm>
                <a:custGeom>
                  <a:avLst/>
                  <a:gdLst/>
                  <a:ahLst/>
                  <a:cxnLst>
                    <a:cxn ang="0">
                      <a:pos x="0" y="445"/>
                    </a:cxn>
                    <a:cxn ang="0">
                      <a:pos x="36" y="400"/>
                    </a:cxn>
                    <a:cxn ang="0">
                      <a:pos x="76" y="356"/>
                    </a:cxn>
                    <a:cxn ang="0">
                      <a:pos x="119" y="313"/>
                    </a:cxn>
                    <a:cxn ang="0">
                      <a:pos x="165" y="272"/>
                    </a:cxn>
                    <a:cxn ang="0">
                      <a:pos x="212" y="234"/>
                    </a:cxn>
                    <a:cxn ang="0">
                      <a:pos x="260" y="196"/>
                    </a:cxn>
                    <a:cxn ang="0">
                      <a:pos x="354" y="130"/>
                    </a:cxn>
                    <a:cxn ang="0">
                      <a:pos x="438" y="76"/>
                    </a:cxn>
                    <a:cxn ang="0">
                      <a:pos x="508" y="35"/>
                    </a:cxn>
                    <a:cxn ang="0">
                      <a:pos x="555" y="9"/>
                    </a:cxn>
                    <a:cxn ang="0">
                      <a:pos x="572" y="0"/>
                    </a:cxn>
                    <a:cxn ang="0">
                      <a:pos x="576" y="6"/>
                    </a:cxn>
                    <a:cxn ang="0">
                      <a:pos x="559" y="15"/>
                    </a:cxn>
                    <a:cxn ang="0">
                      <a:pos x="512" y="41"/>
                    </a:cxn>
                    <a:cxn ang="0">
                      <a:pos x="442" y="82"/>
                    </a:cxn>
                    <a:cxn ang="0">
                      <a:pos x="358" y="136"/>
                    </a:cxn>
                    <a:cxn ang="0">
                      <a:pos x="264" y="202"/>
                    </a:cxn>
                    <a:cxn ang="0">
                      <a:pos x="217" y="239"/>
                    </a:cxn>
                    <a:cxn ang="0">
                      <a:pos x="170" y="277"/>
                    </a:cxn>
                    <a:cxn ang="0">
                      <a:pos x="124" y="318"/>
                    </a:cxn>
                    <a:cxn ang="0">
                      <a:pos x="81" y="361"/>
                    </a:cxn>
                    <a:cxn ang="0">
                      <a:pos x="41" y="405"/>
                    </a:cxn>
                    <a:cxn ang="0">
                      <a:pos x="5" y="450"/>
                    </a:cxn>
                    <a:cxn ang="0">
                      <a:pos x="0" y="445"/>
                    </a:cxn>
                  </a:cxnLst>
                  <a:rect l="0" t="0" r="r" b="b"/>
                  <a:pathLst>
                    <a:path w="576" h="450">
                      <a:moveTo>
                        <a:pt x="0" y="445"/>
                      </a:moveTo>
                      <a:lnTo>
                        <a:pt x="36" y="400"/>
                      </a:lnTo>
                      <a:lnTo>
                        <a:pt x="76" y="356"/>
                      </a:lnTo>
                      <a:lnTo>
                        <a:pt x="119" y="313"/>
                      </a:lnTo>
                      <a:lnTo>
                        <a:pt x="165" y="272"/>
                      </a:lnTo>
                      <a:lnTo>
                        <a:pt x="212" y="234"/>
                      </a:lnTo>
                      <a:lnTo>
                        <a:pt x="260" y="196"/>
                      </a:lnTo>
                      <a:lnTo>
                        <a:pt x="354" y="130"/>
                      </a:lnTo>
                      <a:lnTo>
                        <a:pt x="438" y="76"/>
                      </a:lnTo>
                      <a:lnTo>
                        <a:pt x="508" y="35"/>
                      </a:lnTo>
                      <a:lnTo>
                        <a:pt x="555" y="9"/>
                      </a:lnTo>
                      <a:lnTo>
                        <a:pt x="572" y="0"/>
                      </a:lnTo>
                      <a:lnTo>
                        <a:pt x="576" y="6"/>
                      </a:lnTo>
                      <a:lnTo>
                        <a:pt x="559" y="15"/>
                      </a:lnTo>
                      <a:lnTo>
                        <a:pt x="512" y="41"/>
                      </a:lnTo>
                      <a:lnTo>
                        <a:pt x="442" y="82"/>
                      </a:lnTo>
                      <a:lnTo>
                        <a:pt x="358" y="136"/>
                      </a:lnTo>
                      <a:lnTo>
                        <a:pt x="264" y="202"/>
                      </a:lnTo>
                      <a:lnTo>
                        <a:pt x="217" y="239"/>
                      </a:lnTo>
                      <a:lnTo>
                        <a:pt x="170" y="277"/>
                      </a:lnTo>
                      <a:lnTo>
                        <a:pt x="124" y="318"/>
                      </a:lnTo>
                      <a:lnTo>
                        <a:pt x="81" y="361"/>
                      </a:lnTo>
                      <a:lnTo>
                        <a:pt x="41" y="405"/>
                      </a:lnTo>
                      <a:lnTo>
                        <a:pt x="5" y="450"/>
                      </a:lnTo>
                      <a:lnTo>
                        <a:pt x="0" y="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Freeform 54"/>
                <p:cNvSpPr>
                  <a:spLocks/>
                </p:cNvSpPr>
                <p:nvPr/>
              </p:nvSpPr>
              <p:spPr bwMode="auto">
                <a:xfrm>
                  <a:off x="4556" y="1275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>
                  <a:off x="3974" y="1955"/>
                  <a:ext cx="449" cy="337"/>
                </a:xfrm>
                <a:custGeom>
                  <a:avLst/>
                  <a:gdLst/>
                  <a:ahLst/>
                  <a:cxnLst>
                    <a:cxn ang="0">
                      <a:pos x="0" y="380"/>
                    </a:cxn>
                    <a:cxn ang="0">
                      <a:pos x="167" y="241"/>
                    </a:cxn>
                    <a:cxn ang="0">
                      <a:pos x="453" y="0"/>
                    </a:cxn>
                    <a:cxn ang="0">
                      <a:pos x="464" y="12"/>
                    </a:cxn>
                    <a:cxn ang="0">
                      <a:pos x="178" y="253"/>
                    </a:cxn>
                    <a:cxn ang="0">
                      <a:pos x="11" y="392"/>
                    </a:cxn>
                    <a:cxn ang="0">
                      <a:pos x="0" y="380"/>
                    </a:cxn>
                  </a:cxnLst>
                  <a:rect l="0" t="0" r="r" b="b"/>
                  <a:pathLst>
                    <a:path w="464" h="392">
                      <a:moveTo>
                        <a:pt x="0" y="380"/>
                      </a:moveTo>
                      <a:lnTo>
                        <a:pt x="167" y="241"/>
                      </a:lnTo>
                      <a:lnTo>
                        <a:pt x="453" y="0"/>
                      </a:lnTo>
                      <a:lnTo>
                        <a:pt x="464" y="12"/>
                      </a:lnTo>
                      <a:lnTo>
                        <a:pt x="178" y="253"/>
                      </a:lnTo>
                      <a:lnTo>
                        <a:pt x="11" y="392"/>
                      </a:lnTo>
                      <a:lnTo>
                        <a:pt x="0" y="3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Freeform 56"/>
                <p:cNvSpPr>
                  <a:spLocks/>
                </p:cNvSpPr>
                <p:nvPr/>
              </p:nvSpPr>
              <p:spPr bwMode="auto">
                <a:xfrm>
                  <a:off x="4413" y="1676"/>
                  <a:ext cx="369" cy="289"/>
                </a:xfrm>
                <a:custGeom>
                  <a:avLst/>
                  <a:gdLst/>
                  <a:ahLst/>
                  <a:cxnLst>
                    <a:cxn ang="0">
                      <a:pos x="0" y="324"/>
                    </a:cxn>
                    <a:cxn ang="0">
                      <a:pos x="101" y="234"/>
                    </a:cxn>
                    <a:cxn ang="0">
                      <a:pos x="202" y="142"/>
                    </a:cxn>
                    <a:cxn ang="0">
                      <a:pos x="250" y="99"/>
                    </a:cxn>
                    <a:cxn ang="0">
                      <a:pos x="294" y="59"/>
                    </a:cxn>
                    <a:cxn ang="0">
                      <a:pos x="337" y="26"/>
                    </a:cxn>
                    <a:cxn ang="0">
                      <a:pos x="373" y="0"/>
                    </a:cxn>
                    <a:cxn ang="0">
                      <a:pos x="382" y="13"/>
                    </a:cxn>
                    <a:cxn ang="0">
                      <a:pos x="346" y="39"/>
                    </a:cxn>
                    <a:cxn ang="0">
                      <a:pos x="305" y="71"/>
                    </a:cxn>
                    <a:cxn ang="0">
                      <a:pos x="261" y="111"/>
                    </a:cxn>
                    <a:cxn ang="0">
                      <a:pos x="213" y="154"/>
                    </a:cxn>
                    <a:cxn ang="0">
                      <a:pos x="112" y="246"/>
                    </a:cxn>
                    <a:cxn ang="0">
                      <a:pos x="11" y="336"/>
                    </a:cxn>
                    <a:cxn ang="0">
                      <a:pos x="0" y="324"/>
                    </a:cxn>
                  </a:cxnLst>
                  <a:rect l="0" t="0" r="r" b="b"/>
                  <a:pathLst>
                    <a:path w="382" h="336">
                      <a:moveTo>
                        <a:pt x="0" y="324"/>
                      </a:moveTo>
                      <a:lnTo>
                        <a:pt x="101" y="234"/>
                      </a:lnTo>
                      <a:lnTo>
                        <a:pt x="202" y="142"/>
                      </a:lnTo>
                      <a:lnTo>
                        <a:pt x="250" y="99"/>
                      </a:lnTo>
                      <a:lnTo>
                        <a:pt x="294" y="59"/>
                      </a:lnTo>
                      <a:lnTo>
                        <a:pt x="337" y="26"/>
                      </a:lnTo>
                      <a:lnTo>
                        <a:pt x="373" y="0"/>
                      </a:lnTo>
                      <a:lnTo>
                        <a:pt x="382" y="13"/>
                      </a:lnTo>
                      <a:lnTo>
                        <a:pt x="346" y="39"/>
                      </a:lnTo>
                      <a:lnTo>
                        <a:pt x="305" y="71"/>
                      </a:lnTo>
                      <a:lnTo>
                        <a:pt x="261" y="111"/>
                      </a:lnTo>
                      <a:lnTo>
                        <a:pt x="213" y="154"/>
                      </a:lnTo>
                      <a:lnTo>
                        <a:pt x="112" y="246"/>
                      </a:lnTo>
                      <a:lnTo>
                        <a:pt x="11" y="336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7" name="Freeform 57"/>
                <p:cNvSpPr>
                  <a:spLocks/>
                </p:cNvSpPr>
                <p:nvPr/>
              </p:nvSpPr>
              <p:spPr bwMode="auto">
                <a:xfrm>
                  <a:off x="4413" y="195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1" y="12"/>
                    </a:cxn>
                    <a:cxn ang="0">
                      <a:pos x="0" y="0"/>
                    </a:cxn>
                    <a:cxn ang="0">
                      <a:pos x="11" y="12"/>
                    </a:cxn>
                  </a:cxnLst>
                  <a:rect l="0" t="0" r="r" b="b"/>
                  <a:pathLst>
                    <a:path w="11" h="12">
                      <a:moveTo>
                        <a:pt x="11" y="12"/>
                      </a:moveTo>
                      <a:lnTo>
                        <a:pt x="0" y="0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Freeform 58"/>
                <p:cNvSpPr>
                  <a:spLocks/>
                </p:cNvSpPr>
                <p:nvPr/>
              </p:nvSpPr>
              <p:spPr bwMode="auto">
                <a:xfrm>
                  <a:off x="4774" y="1472"/>
                  <a:ext cx="345" cy="215"/>
                </a:xfrm>
                <a:custGeom>
                  <a:avLst/>
                  <a:gdLst/>
                  <a:ahLst/>
                  <a:cxnLst>
                    <a:cxn ang="0">
                      <a:pos x="0" y="236"/>
                    </a:cxn>
                    <a:cxn ang="0">
                      <a:pos x="81" y="181"/>
                    </a:cxn>
                    <a:cxn ang="0">
                      <a:pos x="180" y="112"/>
                    </a:cxn>
                    <a:cxn ang="0">
                      <a:pos x="275" y="47"/>
                    </a:cxn>
                    <a:cxn ang="0">
                      <a:pos x="316" y="20"/>
                    </a:cxn>
                    <a:cxn ang="0">
                      <a:pos x="349" y="0"/>
                    </a:cxn>
                    <a:cxn ang="0">
                      <a:pos x="357" y="14"/>
                    </a:cxn>
                    <a:cxn ang="0">
                      <a:pos x="324" y="34"/>
                    </a:cxn>
                    <a:cxn ang="0">
                      <a:pos x="284" y="60"/>
                    </a:cxn>
                    <a:cxn ang="0">
                      <a:pos x="189" y="125"/>
                    </a:cxn>
                    <a:cxn ang="0">
                      <a:pos x="90" y="194"/>
                    </a:cxn>
                    <a:cxn ang="0">
                      <a:pos x="9" y="249"/>
                    </a:cxn>
                    <a:cxn ang="0">
                      <a:pos x="0" y="236"/>
                    </a:cxn>
                  </a:cxnLst>
                  <a:rect l="0" t="0" r="r" b="b"/>
                  <a:pathLst>
                    <a:path w="357" h="249">
                      <a:moveTo>
                        <a:pt x="0" y="236"/>
                      </a:moveTo>
                      <a:lnTo>
                        <a:pt x="81" y="181"/>
                      </a:lnTo>
                      <a:lnTo>
                        <a:pt x="180" y="112"/>
                      </a:lnTo>
                      <a:lnTo>
                        <a:pt x="275" y="47"/>
                      </a:lnTo>
                      <a:lnTo>
                        <a:pt x="316" y="20"/>
                      </a:lnTo>
                      <a:lnTo>
                        <a:pt x="349" y="0"/>
                      </a:lnTo>
                      <a:lnTo>
                        <a:pt x="357" y="14"/>
                      </a:lnTo>
                      <a:lnTo>
                        <a:pt x="324" y="34"/>
                      </a:lnTo>
                      <a:lnTo>
                        <a:pt x="284" y="60"/>
                      </a:lnTo>
                      <a:lnTo>
                        <a:pt x="189" y="125"/>
                      </a:lnTo>
                      <a:lnTo>
                        <a:pt x="90" y="194"/>
                      </a:lnTo>
                      <a:lnTo>
                        <a:pt x="9" y="249"/>
                      </a:lnTo>
                      <a:lnTo>
                        <a:pt x="0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Freeform 59"/>
                <p:cNvSpPr>
                  <a:spLocks/>
                </p:cNvSpPr>
                <p:nvPr/>
              </p:nvSpPr>
              <p:spPr bwMode="auto">
                <a:xfrm>
                  <a:off x="4774" y="1676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13">
                      <a:moveTo>
                        <a:pt x="0" y="0"/>
                      </a:moveTo>
                      <a:lnTo>
                        <a:pt x="9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Freeform 60"/>
                <p:cNvSpPr>
                  <a:spLocks/>
                </p:cNvSpPr>
                <p:nvPr/>
              </p:nvSpPr>
              <p:spPr bwMode="auto">
                <a:xfrm>
                  <a:off x="4406" y="1986"/>
                  <a:ext cx="465" cy="192"/>
                </a:xfrm>
                <a:custGeom>
                  <a:avLst/>
                  <a:gdLst/>
                  <a:ahLst/>
                  <a:cxnLst>
                    <a:cxn ang="0">
                      <a:pos x="0" y="217"/>
                    </a:cxn>
                    <a:cxn ang="0">
                      <a:pos x="48" y="192"/>
                    </a:cxn>
                    <a:cxn ang="0">
                      <a:pos x="106" y="165"/>
                    </a:cxn>
                    <a:cxn ang="0">
                      <a:pos x="239" y="105"/>
                    </a:cxn>
                    <a:cxn ang="0">
                      <a:pos x="478" y="0"/>
                    </a:cxn>
                    <a:cxn ang="0">
                      <a:pos x="481" y="6"/>
                    </a:cxn>
                    <a:cxn ang="0">
                      <a:pos x="242" y="111"/>
                    </a:cxn>
                    <a:cxn ang="0">
                      <a:pos x="109" y="171"/>
                    </a:cxn>
                    <a:cxn ang="0">
                      <a:pos x="52" y="198"/>
                    </a:cxn>
                    <a:cxn ang="0">
                      <a:pos x="4" y="223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481" h="223">
                      <a:moveTo>
                        <a:pt x="0" y="217"/>
                      </a:moveTo>
                      <a:lnTo>
                        <a:pt x="48" y="192"/>
                      </a:lnTo>
                      <a:lnTo>
                        <a:pt x="106" y="165"/>
                      </a:lnTo>
                      <a:lnTo>
                        <a:pt x="239" y="105"/>
                      </a:lnTo>
                      <a:lnTo>
                        <a:pt x="478" y="0"/>
                      </a:lnTo>
                      <a:lnTo>
                        <a:pt x="481" y="6"/>
                      </a:lnTo>
                      <a:lnTo>
                        <a:pt x="242" y="111"/>
                      </a:lnTo>
                      <a:lnTo>
                        <a:pt x="109" y="171"/>
                      </a:lnTo>
                      <a:lnTo>
                        <a:pt x="52" y="198"/>
                      </a:lnTo>
                      <a:lnTo>
                        <a:pt x="4" y="223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Freeform 61"/>
                <p:cNvSpPr>
                  <a:spLocks/>
                </p:cNvSpPr>
                <p:nvPr/>
              </p:nvSpPr>
              <p:spPr bwMode="auto">
                <a:xfrm>
                  <a:off x="4868" y="1898"/>
                  <a:ext cx="246" cy="94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79" y="69"/>
                    </a:cxn>
                    <a:cxn ang="0">
                      <a:pos x="161" y="35"/>
                    </a:cxn>
                    <a:cxn ang="0">
                      <a:pos x="253" y="0"/>
                    </a:cxn>
                    <a:cxn ang="0">
                      <a:pos x="254" y="7"/>
                    </a:cxn>
                    <a:cxn ang="0">
                      <a:pos x="164" y="41"/>
                    </a:cxn>
                    <a:cxn ang="0">
                      <a:pos x="82" y="75"/>
                    </a:cxn>
                    <a:cxn ang="0">
                      <a:pos x="3" y="109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254" h="109">
                      <a:moveTo>
                        <a:pt x="0" y="103"/>
                      </a:moveTo>
                      <a:lnTo>
                        <a:pt x="79" y="69"/>
                      </a:lnTo>
                      <a:lnTo>
                        <a:pt x="161" y="35"/>
                      </a:lnTo>
                      <a:lnTo>
                        <a:pt x="253" y="0"/>
                      </a:lnTo>
                      <a:lnTo>
                        <a:pt x="254" y="7"/>
                      </a:lnTo>
                      <a:lnTo>
                        <a:pt x="164" y="41"/>
                      </a:lnTo>
                      <a:lnTo>
                        <a:pt x="82" y="75"/>
                      </a:lnTo>
                      <a:lnTo>
                        <a:pt x="3" y="109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Freeform 62"/>
                <p:cNvSpPr>
                  <a:spLocks/>
                </p:cNvSpPr>
                <p:nvPr/>
              </p:nvSpPr>
              <p:spPr bwMode="auto">
                <a:xfrm>
                  <a:off x="4868" y="1986"/>
                  <a:ext cx="3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Freeform 63"/>
                <p:cNvSpPr>
                  <a:spLocks/>
                </p:cNvSpPr>
                <p:nvPr/>
              </p:nvSpPr>
              <p:spPr bwMode="auto">
                <a:xfrm>
                  <a:off x="3400" y="2686"/>
                  <a:ext cx="227" cy="181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28" y="183"/>
                    </a:cxn>
                    <a:cxn ang="0">
                      <a:pos x="94" y="127"/>
                    </a:cxn>
                    <a:cxn ang="0">
                      <a:pos x="133" y="94"/>
                    </a:cxn>
                    <a:cxn ang="0">
                      <a:pos x="171" y="60"/>
                    </a:cxn>
                    <a:cxn ang="0">
                      <a:pos x="204" y="27"/>
                    </a:cxn>
                    <a:cxn ang="0">
                      <a:pos x="230" y="0"/>
                    </a:cxn>
                    <a:cxn ang="0">
                      <a:pos x="235" y="5"/>
                    </a:cxn>
                    <a:cxn ang="0">
                      <a:pos x="209" y="32"/>
                    </a:cxn>
                    <a:cxn ang="0">
                      <a:pos x="176" y="65"/>
                    </a:cxn>
                    <a:cxn ang="0">
                      <a:pos x="138" y="99"/>
                    </a:cxn>
                    <a:cxn ang="0">
                      <a:pos x="99" y="132"/>
                    </a:cxn>
                    <a:cxn ang="0">
                      <a:pos x="33" y="188"/>
                    </a:cxn>
                    <a:cxn ang="0">
                      <a:pos x="5" y="211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235" h="211">
                      <a:moveTo>
                        <a:pt x="0" y="206"/>
                      </a:moveTo>
                      <a:lnTo>
                        <a:pt x="28" y="183"/>
                      </a:lnTo>
                      <a:lnTo>
                        <a:pt x="94" y="127"/>
                      </a:lnTo>
                      <a:lnTo>
                        <a:pt x="133" y="94"/>
                      </a:lnTo>
                      <a:lnTo>
                        <a:pt x="171" y="60"/>
                      </a:lnTo>
                      <a:lnTo>
                        <a:pt x="204" y="27"/>
                      </a:lnTo>
                      <a:lnTo>
                        <a:pt x="230" y="0"/>
                      </a:lnTo>
                      <a:lnTo>
                        <a:pt x="235" y="5"/>
                      </a:lnTo>
                      <a:lnTo>
                        <a:pt x="209" y="32"/>
                      </a:lnTo>
                      <a:lnTo>
                        <a:pt x="176" y="65"/>
                      </a:lnTo>
                      <a:lnTo>
                        <a:pt x="138" y="99"/>
                      </a:lnTo>
                      <a:lnTo>
                        <a:pt x="99" y="132"/>
                      </a:lnTo>
                      <a:lnTo>
                        <a:pt x="33" y="188"/>
                      </a:lnTo>
                      <a:lnTo>
                        <a:pt x="5" y="211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64"/>
                <p:cNvSpPr>
                  <a:spLocks/>
                </p:cNvSpPr>
                <p:nvPr/>
              </p:nvSpPr>
              <p:spPr bwMode="auto">
                <a:xfrm>
                  <a:off x="3622" y="2420"/>
                  <a:ext cx="324" cy="270"/>
                </a:xfrm>
                <a:custGeom>
                  <a:avLst/>
                  <a:gdLst/>
                  <a:ahLst/>
                  <a:cxnLst>
                    <a:cxn ang="0">
                      <a:pos x="0" y="308"/>
                    </a:cxn>
                    <a:cxn ang="0">
                      <a:pos x="59" y="243"/>
                    </a:cxn>
                    <a:cxn ang="0">
                      <a:pos x="99" y="202"/>
                    </a:cxn>
                    <a:cxn ang="0">
                      <a:pos x="145" y="158"/>
                    </a:cxn>
                    <a:cxn ang="0">
                      <a:pos x="192" y="114"/>
                    </a:cxn>
                    <a:cxn ang="0">
                      <a:pos x="240" y="72"/>
                    </a:cxn>
                    <a:cxn ang="0">
                      <a:pos x="287" y="33"/>
                    </a:cxn>
                    <a:cxn ang="0">
                      <a:pos x="331" y="0"/>
                    </a:cxn>
                    <a:cxn ang="0">
                      <a:pos x="335" y="6"/>
                    </a:cxn>
                    <a:cxn ang="0">
                      <a:pos x="292" y="38"/>
                    </a:cxn>
                    <a:cxn ang="0">
                      <a:pos x="245" y="77"/>
                    </a:cxn>
                    <a:cxn ang="0">
                      <a:pos x="197" y="119"/>
                    </a:cxn>
                    <a:cxn ang="0">
                      <a:pos x="150" y="163"/>
                    </a:cxn>
                    <a:cxn ang="0">
                      <a:pos x="104" y="207"/>
                    </a:cxn>
                    <a:cxn ang="0">
                      <a:pos x="64" y="248"/>
                    </a:cxn>
                    <a:cxn ang="0">
                      <a:pos x="5" y="313"/>
                    </a:cxn>
                    <a:cxn ang="0">
                      <a:pos x="0" y="308"/>
                    </a:cxn>
                  </a:cxnLst>
                  <a:rect l="0" t="0" r="r" b="b"/>
                  <a:pathLst>
                    <a:path w="335" h="313">
                      <a:moveTo>
                        <a:pt x="0" y="308"/>
                      </a:moveTo>
                      <a:lnTo>
                        <a:pt x="59" y="243"/>
                      </a:lnTo>
                      <a:lnTo>
                        <a:pt x="99" y="202"/>
                      </a:lnTo>
                      <a:lnTo>
                        <a:pt x="145" y="158"/>
                      </a:lnTo>
                      <a:lnTo>
                        <a:pt x="192" y="114"/>
                      </a:lnTo>
                      <a:lnTo>
                        <a:pt x="240" y="72"/>
                      </a:lnTo>
                      <a:lnTo>
                        <a:pt x="287" y="33"/>
                      </a:lnTo>
                      <a:lnTo>
                        <a:pt x="331" y="0"/>
                      </a:lnTo>
                      <a:lnTo>
                        <a:pt x="335" y="6"/>
                      </a:lnTo>
                      <a:lnTo>
                        <a:pt x="292" y="38"/>
                      </a:lnTo>
                      <a:lnTo>
                        <a:pt x="245" y="77"/>
                      </a:lnTo>
                      <a:lnTo>
                        <a:pt x="197" y="119"/>
                      </a:lnTo>
                      <a:lnTo>
                        <a:pt x="150" y="163"/>
                      </a:lnTo>
                      <a:lnTo>
                        <a:pt x="104" y="207"/>
                      </a:lnTo>
                      <a:lnTo>
                        <a:pt x="64" y="248"/>
                      </a:lnTo>
                      <a:lnTo>
                        <a:pt x="5" y="313"/>
                      </a:lnTo>
                      <a:lnTo>
                        <a:pt x="0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Freeform 65"/>
                <p:cNvSpPr>
                  <a:spLocks/>
                </p:cNvSpPr>
                <p:nvPr/>
              </p:nvSpPr>
              <p:spPr bwMode="auto">
                <a:xfrm>
                  <a:off x="3622" y="2686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5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66"/>
                <p:cNvSpPr>
                  <a:spLocks/>
                </p:cNvSpPr>
                <p:nvPr/>
              </p:nvSpPr>
              <p:spPr bwMode="auto">
                <a:xfrm>
                  <a:off x="3942" y="2262"/>
                  <a:ext cx="294" cy="163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61" y="143"/>
                    </a:cxn>
                    <a:cxn ang="0">
                      <a:pos x="136" y="97"/>
                    </a:cxn>
                    <a:cxn ang="0">
                      <a:pos x="299" y="0"/>
                    </a:cxn>
                    <a:cxn ang="0">
                      <a:pos x="303" y="6"/>
                    </a:cxn>
                    <a:cxn ang="0">
                      <a:pos x="140" y="103"/>
                    </a:cxn>
                    <a:cxn ang="0">
                      <a:pos x="65" y="149"/>
                    </a:cxn>
                    <a:cxn ang="0">
                      <a:pos x="4" y="19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303" h="190">
                      <a:moveTo>
                        <a:pt x="0" y="184"/>
                      </a:moveTo>
                      <a:lnTo>
                        <a:pt x="61" y="143"/>
                      </a:lnTo>
                      <a:lnTo>
                        <a:pt x="136" y="97"/>
                      </a:lnTo>
                      <a:lnTo>
                        <a:pt x="299" y="0"/>
                      </a:lnTo>
                      <a:lnTo>
                        <a:pt x="303" y="6"/>
                      </a:lnTo>
                      <a:lnTo>
                        <a:pt x="140" y="103"/>
                      </a:lnTo>
                      <a:lnTo>
                        <a:pt x="65" y="149"/>
                      </a:lnTo>
                      <a:lnTo>
                        <a:pt x="4" y="19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67"/>
                <p:cNvSpPr>
                  <a:spLocks/>
                </p:cNvSpPr>
                <p:nvPr/>
              </p:nvSpPr>
              <p:spPr bwMode="auto">
                <a:xfrm>
                  <a:off x="3942" y="242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6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 68"/>
                <p:cNvSpPr>
                  <a:spLocks/>
                </p:cNvSpPr>
                <p:nvPr/>
              </p:nvSpPr>
              <p:spPr bwMode="auto">
                <a:xfrm>
                  <a:off x="3367" y="2699"/>
                  <a:ext cx="338" cy="198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342" y="0"/>
                    </a:cxn>
                    <a:cxn ang="0">
                      <a:pos x="350" y="14"/>
                    </a:cxn>
                    <a:cxn ang="0">
                      <a:pos x="8" y="230"/>
                    </a:cxn>
                    <a:cxn ang="0">
                      <a:pos x="0" y="216"/>
                    </a:cxn>
                  </a:cxnLst>
                  <a:rect l="0" t="0" r="r" b="b"/>
                  <a:pathLst>
                    <a:path w="350" h="230">
                      <a:moveTo>
                        <a:pt x="0" y="216"/>
                      </a:moveTo>
                      <a:lnTo>
                        <a:pt x="342" y="0"/>
                      </a:lnTo>
                      <a:lnTo>
                        <a:pt x="350" y="14"/>
                      </a:lnTo>
                      <a:lnTo>
                        <a:pt x="8" y="230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 69"/>
                <p:cNvSpPr>
                  <a:spLocks/>
                </p:cNvSpPr>
                <p:nvPr/>
              </p:nvSpPr>
              <p:spPr bwMode="auto">
                <a:xfrm>
                  <a:off x="3698" y="2505"/>
                  <a:ext cx="419" cy="206"/>
                </a:xfrm>
                <a:custGeom>
                  <a:avLst/>
                  <a:gdLst/>
                  <a:ahLst/>
                  <a:cxnLst>
                    <a:cxn ang="0">
                      <a:pos x="0" y="226"/>
                    </a:cxn>
                    <a:cxn ang="0">
                      <a:pos x="86" y="173"/>
                    </a:cxn>
                    <a:cxn ang="0">
                      <a:pos x="200" y="108"/>
                    </a:cxn>
                    <a:cxn ang="0">
                      <a:pos x="260" y="75"/>
                    </a:cxn>
                    <a:cxn ang="0">
                      <a:pos x="320" y="45"/>
                    </a:cxn>
                    <a:cxn ang="0">
                      <a:pos x="378" y="20"/>
                    </a:cxn>
                    <a:cxn ang="0">
                      <a:pos x="428" y="0"/>
                    </a:cxn>
                    <a:cxn ang="0">
                      <a:pos x="433" y="15"/>
                    </a:cxn>
                    <a:cxn ang="0">
                      <a:pos x="384" y="35"/>
                    </a:cxn>
                    <a:cxn ang="0">
                      <a:pos x="327" y="59"/>
                    </a:cxn>
                    <a:cxn ang="0">
                      <a:pos x="268" y="89"/>
                    </a:cxn>
                    <a:cxn ang="0">
                      <a:pos x="208" y="122"/>
                    </a:cxn>
                    <a:cxn ang="0">
                      <a:pos x="94" y="187"/>
                    </a:cxn>
                    <a:cxn ang="0">
                      <a:pos x="8" y="240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433" h="240">
                      <a:moveTo>
                        <a:pt x="0" y="226"/>
                      </a:moveTo>
                      <a:lnTo>
                        <a:pt x="86" y="173"/>
                      </a:lnTo>
                      <a:lnTo>
                        <a:pt x="200" y="108"/>
                      </a:lnTo>
                      <a:lnTo>
                        <a:pt x="260" y="75"/>
                      </a:lnTo>
                      <a:lnTo>
                        <a:pt x="320" y="45"/>
                      </a:lnTo>
                      <a:lnTo>
                        <a:pt x="378" y="20"/>
                      </a:lnTo>
                      <a:lnTo>
                        <a:pt x="428" y="0"/>
                      </a:lnTo>
                      <a:lnTo>
                        <a:pt x="433" y="15"/>
                      </a:lnTo>
                      <a:lnTo>
                        <a:pt x="384" y="35"/>
                      </a:lnTo>
                      <a:lnTo>
                        <a:pt x="327" y="59"/>
                      </a:lnTo>
                      <a:lnTo>
                        <a:pt x="268" y="89"/>
                      </a:lnTo>
                      <a:lnTo>
                        <a:pt x="208" y="122"/>
                      </a:lnTo>
                      <a:lnTo>
                        <a:pt x="94" y="187"/>
                      </a:lnTo>
                      <a:lnTo>
                        <a:pt x="8" y="240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Freeform 70"/>
                <p:cNvSpPr>
                  <a:spLocks/>
                </p:cNvSpPr>
                <p:nvPr/>
              </p:nvSpPr>
              <p:spPr bwMode="auto">
                <a:xfrm>
                  <a:off x="3698" y="2699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14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71"/>
                <p:cNvSpPr>
                  <a:spLocks/>
                </p:cNvSpPr>
                <p:nvPr/>
              </p:nvSpPr>
              <p:spPr bwMode="auto">
                <a:xfrm>
                  <a:off x="4112" y="2349"/>
                  <a:ext cx="573" cy="169"/>
                </a:xfrm>
                <a:custGeom>
                  <a:avLst/>
                  <a:gdLst/>
                  <a:ahLst/>
                  <a:cxnLst>
                    <a:cxn ang="0">
                      <a:pos x="0" y="181"/>
                    </a:cxn>
                    <a:cxn ang="0">
                      <a:pos x="120" y="142"/>
                    </a:cxn>
                    <a:cxn ang="0">
                      <a:pos x="277" y="93"/>
                    </a:cxn>
                    <a:cxn ang="0">
                      <a:pos x="587" y="0"/>
                    </a:cxn>
                    <a:cxn ang="0">
                      <a:pos x="592" y="15"/>
                    </a:cxn>
                    <a:cxn ang="0">
                      <a:pos x="282" y="108"/>
                    </a:cxn>
                    <a:cxn ang="0">
                      <a:pos x="125" y="157"/>
                    </a:cxn>
                    <a:cxn ang="0">
                      <a:pos x="5" y="196"/>
                    </a:cxn>
                    <a:cxn ang="0">
                      <a:pos x="0" y="181"/>
                    </a:cxn>
                  </a:cxnLst>
                  <a:rect l="0" t="0" r="r" b="b"/>
                  <a:pathLst>
                    <a:path w="592" h="196">
                      <a:moveTo>
                        <a:pt x="0" y="181"/>
                      </a:moveTo>
                      <a:lnTo>
                        <a:pt x="120" y="142"/>
                      </a:lnTo>
                      <a:lnTo>
                        <a:pt x="277" y="93"/>
                      </a:lnTo>
                      <a:lnTo>
                        <a:pt x="587" y="0"/>
                      </a:lnTo>
                      <a:lnTo>
                        <a:pt x="592" y="15"/>
                      </a:lnTo>
                      <a:lnTo>
                        <a:pt x="282" y="108"/>
                      </a:lnTo>
                      <a:lnTo>
                        <a:pt x="125" y="157"/>
                      </a:lnTo>
                      <a:lnTo>
                        <a:pt x="5" y="196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72"/>
                <p:cNvSpPr>
                  <a:spLocks/>
                </p:cNvSpPr>
                <p:nvPr/>
              </p:nvSpPr>
              <p:spPr bwMode="auto">
                <a:xfrm>
                  <a:off x="4112" y="2505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 h="15">
                      <a:moveTo>
                        <a:pt x="0" y="0"/>
                      </a:moveTo>
                      <a:lnTo>
                        <a:pt x="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73"/>
                <p:cNvSpPr>
                  <a:spLocks/>
                </p:cNvSpPr>
                <p:nvPr/>
              </p:nvSpPr>
              <p:spPr bwMode="auto">
                <a:xfrm>
                  <a:off x="4680" y="2232"/>
                  <a:ext cx="436" cy="130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286" y="49"/>
                    </a:cxn>
                    <a:cxn ang="0">
                      <a:pos x="446" y="0"/>
                    </a:cxn>
                    <a:cxn ang="0">
                      <a:pos x="451" y="15"/>
                    </a:cxn>
                    <a:cxn ang="0">
                      <a:pos x="291" y="64"/>
                    </a:cxn>
                    <a:cxn ang="0">
                      <a:pos x="5" y="151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1" h="151">
                      <a:moveTo>
                        <a:pt x="0" y="136"/>
                      </a:moveTo>
                      <a:lnTo>
                        <a:pt x="286" y="49"/>
                      </a:lnTo>
                      <a:lnTo>
                        <a:pt x="446" y="0"/>
                      </a:lnTo>
                      <a:lnTo>
                        <a:pt x="451" y="15"/>
                      </a:lnTo>
                      <a:lnTo>
                        <a:pt x="291" y="64"/>
                      </a:lnTo>
                      <a:lnTo>
                        <a:pt x="5" y="151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Freeform 74"/>
                <p:cNvSpPr>
                  <a:spLocks/>
                </p:cNvSpPr>
                <p:nvPr/>
              </p:nvSpPr>
              <p:spPr bwMode="auto">
                <a:xfrm>
                  <a:off x="4680" y="2349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5" h="15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75"/>
                <p:cNvSpPr>
                  <a:spLocks/>
                </p:cNvSpPr>
                <p:nvPr/>
              </p:nvSpPr>
              <p:spPr bwMode="auto">
                <a:xfrm>
                  <a:off x="4432" y="2779"/>
                  <a:ext cx="104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1"/>
                    </a:cxn>
                    <a:cxn ang="0">
                      <a:pos x="51" y="2"/>
                    </a:cxn>
                    <a:cxn ang="0">
                      <a:pos x="107" y="8"/>
                    </a:cxn>
                    <a:cxn ang="0">
                      <a:pos x="106" y="15"/>
                    </a:cxn>
                    <a:cxn ang="0">
                      <a:pos x="50" y="9"/>
                    </a:cxn>
                    <a:cxn ang="0">
                      <a:pos x="29" y="8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7" h="15">
                      <a:moveTo>
                        <a:pt x="0" y="0"/>
                      </a:moveTo>
                      <a:lnTo>
                        <a:pt x="29" y="1"/>
                      </a:lnTo>
                      <a:lnTo>
                        <a:pt x="51" y="2"/>
                      </a:lnTo>
                      <a:lnTo>
                        <a:pt x="107" y="8"/>
                      </a:lnTo>
                      <a:lnTo>
                        <a:pt x="106" y="15"/>
                      </a:lnTo>
                      <a:lnTo>
                        <a:pt x="50" y="9"/>
                      </a:lnTo>
                      <a:lnTo>
                        <a:pt x="29" y="8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Freeform 76"/>
                <p:cNvSpPr>
                  <a:spLocks/>
                </p:cNvSpPr>
                <p:nvPr/>
              </p:nvSpPr>
              <p:spPr bwMode="auto">
                <a:xfrm>
                  <a:off x="4535" y="2786"/>
                  <a:ext cx="579" cy="8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73" y="18"/>
                    </a:cxn>
                    <a:cxn ang="0">
                      <a:pos x="257" y="28"/>
                    </a:cxn>
                    <a:cxn ang="0">
                      <a:pos x="337" y="39"/>
                    </a:cxn>
                    <a:cxn ang="0">
                      <a:pos x="414" y="51"/>
                    </a:cxn>
                    <a:cxn ang="0">
                      <a:pos x="484" y="64"/>
                    </a:cxn>
                    <a:cxn ang="0">
                      <a:pos x="546" y="79"/>
                    </a:cxn>
                    <a:cxn ang="0">
                      <a:pos x="573" y="86"/>
                    </a:cxn>
                    <a:cxn ang="0">
                      <a:pos x="599" y="94"/>
                    </a:cxn>
                    <a:cxn ang="0">
                      <a:pos x="598" y="101"/>
                    </a:cxn>
                    <a:cxn ang="0">
                      <a:pos x="572" y="93"/>
                    </a:cxn>
                    <a:cxn ang="0">
                      <a:pos x="545" y="86"/>
                    </a:cxn>
                    <a:cxn ang="0">
                      <a:pos x="483" y="71"/>
                    </a:cxn>
                    <a:cxn ang="0">
                      <a:pos x="413" y="58"/>
                    </a:cxn>
                    <a:cxn ang="0">
                      <a:pos x="336" y="46"/>
                    </a:cxn>
                    <a:cxn ang="0">
                      <a:pos x="256" y="35"/>
                    </a:cxn>
                    <a:cxn ang="0">
                      <a:pos x="172" y="25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99" h="101">
                      <a:moveTo>
                        <a:pt x="1" y="0"/>
                      </a:moveTo>
                      <a:lnTo>
                        <a:pt x="173" y="18"/>
                      </a:lnTo>
                      <a:lnTo>
                        <a:pt x="257" y="28"/>
                      </a:lnTo>
                      <a:lnTo>
                        <a:pt x="337" y="39"/>
                      </a:lnTo>
                      <a:lnTo>
                        <a:pt x="414" y="51"/>
                      </a:lnTo>
                      <a:lnTo>
                        <a:pt x="484" y="64"/>
                      </a:lnTo>
                      <a:lnTo>
                        <a:pt x="546" y="79"/>
                      </a:lnTo>
                      <a:lnTo>
                        <a:pt x="573" y="86"/>
                      </a:lnTo>
                      <a:lnTo>
                        <a:pt x="599" y="94"/>
                      </a:lnTo>
                      <a:lnTo>
                        <a:pt x="598" y="101"/>
                      </a:lnTo>
                      <a:lnTo>
                        <a:pt x="572" y="93"/>
                      </a:lnTo>
                      <a:lnTo>
                        <a:pt x="545" y="86"/>
                      </a:lnTo>
                      <a:lnTo>
                        <a:pt x="483" y="71"/>
                      </a:lnTo>
                      <a:lnTo>
                        <a:pt x="413" y="58"/>
                      </a:lnTo>
                      <a:lnTo>
                        <a:pt x="336" y="46"/>
                      </a:lnTo>
                      <a:lnTo>
                        <a:pt x="256" y="35"/>
                      </a:lnTo>
                      <a:lnTo>
                        <a:pt x="172" y="25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Freeform 77"/>
                <p:cNvSpPr>
                  <a:spLocks/>
                </p:cNvSpPr>
                <p:nvPr/>
              </p:nvSpPr>
              <p:spPr bwMode="auto">
                <a:xfrm>
                  <a:off x="4535" y="2786"/>
                  <a:ext cx="1" cy="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7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Freeform 78"/>
                <p:cNvSpPr>
                  <a:spLocks/>
                </p:cNvSpPr>
                <p:nvPr/>
              </p:nvSpPr>
              <p:spPr bwMode="auto">
                <a:xfrm>
                  <a:off x="3010" y="2977"/>
                  <a:ext cx="390" cy="194"/>
                </a:xfrm>
                <a:custGeom>
                  <a:avLst/>
                  <a:gdLst/>
                  <a:ahLst/>
                  <a:cxnLst>
                    <a:cxn ang="0">
                      <a:pos x="0" y="220"/>
                    </a:cxn>
                    <a:cxn ang="0">
                      <a:pos x="145" y="133"/>
                    </a:cxn>
                    <a:cxn ang="0">
                      <a:pos x="276" y="61"/>
                    </a:cxn>
                    <a:cxn ang="0">
                      <a:pos x="341" y="27"/>
                    </a:cxn>
                    <a:cxn ang="0">
                      <a:pos x="400" y="0"/>
                    </a:cxn>
                    <a:cxn ang="0">
                      <a:pos x="403" y="6"/>
                    </a:cxn>
                    <a:cxn ang="0">
                      <a:pos x="345" y="33"/>
                    </a:cxn>
                    <a:cxn ang="0">
                      <a:pos x="280" y="67"/>
                    </a:cxn>
                    <a:cxn ang="0">
                      <a:pos x="149" y="139"/>
                    </a:cxn>
                    <a:cxn ang="0">
                      <a:pos x="4" y="226"/>
                    </a:cxn>
                    <a:cxn ang="0">
                      <a:pos x="0" y="220"/>
                    </a:cxn>
                  </a:cxnLst>
                  <a:rect l="0" t="0" r="r" b="b"/>
                  <a:pathLst>
                    <a:path w="403" h="226">
                      <a:moveTo>
                        <a:pt x="0" y="220"/>
                      </a:moveTo>
                      <a:lnTo>
                        <a:pt x="145" y="133"/>
                      </a:lnTo>
                      <a:lnTo>
                        <a:pt x="276" y="61"/>
                      </a:lnTo>
                      <a:lnTo>
                        <a:pt x="341" y="27"/>
                      </a:lnTo>
                      <a:lnTo>
                        <a:pt x="400" y="0"/>
                      </a:lnTo>
                      <a:lnTo>
                        <a:pt x="403" y="6"/>
                      </a:lnTo>
                      <a:lnTo>
                        <a:pt x="345" y="33"/>
                      </a:lnTo>
                      <a:lnTo>
                        <a:pt x="280" y="67"/>
                      </a:lnTo>
                      <a:lnTo>
                        <a:pt x="149" y="139"/>
                      </a:lnTo>
                      <a:lnTo>
                        <a:pt x="4" y="226"/>
                      </a:lnTo>
                      <a:lnTo>
                        <a:pt x="0" y="2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9" name="Freeform 79"/>
                <p:cNvSpPr>
                  <a:spLocks/>
                </p:cNvSpPr>
                <p:nvPr/>
              </p:nvSpPr>
              <p:spPr bwMode="auto">
                <a:xfrm>
                  <a:off x="3397" y="2803"/>
                  <a:ext cx="593" cy="179"/>
                </a:xfrm>
                <a:custGeom>
                  <a:avLst/>
                  <a:gdLst/>
                  <a:ahLst/>
                  <a:cxnLst>
                    <a:cxn ang="0">
                      <a:pos x="0" y="202"/>
                    </a:cxn>
                    <a:cxn ang="0">
                      <a:pos x="61" y="176"/>
                    </a:cxn>
                    <a:cxn ang="0">
                      <a:pos x="134" y="147"/>
                    </a:cxn>
                    <a:cxn ang="0">
                      <a:pos x="213" y="117"/>
                    </a:cxn>
                    <a:cxn ang="0">
                      <a:pos x="296" y="87"/>
                    </a:cxn>
                    <a:cxn ang="0">
                      <a:pos x="380" y="58"/>
                    </a:cxn>
                    <a:cxn ang="0">
                      <a:pos x="463" y="33"/>
                    </a:cxn>
                    <a:cxn ang="0">
                      <a:pos x="541" y="13"/>
                    </a:cxn>
                    <a:cxn ang="0">
                      <a:pos x="612" y="0"/>
                    </a:cxn>
                    <a:cxn ang="0">
                      <a:pos x="613" y="7"/>
                    </a:cxn>
                    <a:cxn ang="0">
                      <a:pos x="542" y="20"/>
                    </a:cxn>
                    <a:cxn ang="0">
                      <a:pos x="464" y="40"/>
                    </a:cxn>
                    <a:cxn ang="0">
                      <a:pos x="381" y="65"/>
                    </a:cxn>
                    <a:cxn ang="0">
                      <a:pos x="297" y="94"/>
                    </a:cxn>
                    <a:cxn ang="0">
                      <a:pos x="214" y="124"/>
                    </a:cxn>
                    <a:cxn ang="0">
                      <a:pos x="135" y="154"/>
                    </a:cxn>
                    <a:cxn ang="0">
                      <a:pos x="64" y="182"/>
                    </a:cxn>
                    <a:cxn ang="0">
                      <a:pos x="3" y="208"/>
                    </a:cxn>
                    <a:cxn ang="0">
                      <a:pos x="0" y="202"/>
                    </a:cxn>
                  </a:cxnLst>
                  <a:rect l="0" t="0" r="r" b="b"/>
                  <a:pathLst>
                    <a:path w="613" h="208">
                      <a:moveTo>
                        <a:pt x="0" y="202"/>
                      </a:moveTo>
                      <a:lnTo>
                        <a:pt x="61" y="176"/>
                      </a:lnTo>
                      <a:lnTo>
                        <a:pt x="134" y="147"/>
                      </a:lnTo>
                      <a:lnTo>
                        <a:pt x="213" y="117"/>
                      </a:lnTo>
                      <a:lnTo>
                        <a:pt x="296" y="87"/>
                      </a:lnTo>
                      <a:lnTo>
                        <a:pt x="380" y="58"/>
                      </a:lnTo>
                      <a:lnTo>
                        <a:pt x="463" y="33"/>
                      </a:lnTo>
                      <a:lnTo>
                        <a:pt x="541" y="13"/>
                      </a:lnTo>
                      <a:lnTo>
                        <a:pt x="612" y="0"/>
                      </a:lnTo>
                      <a:lnTo>
                        <a:pt x="613" y="7"/>
                      </a:lnTo>
                      <a:lnTo>
                        <a:pt x="542" y="20"/>
                      </a:lnTo>
                      <a:lnTo>
                        <a:pt x="464" y="40"/>
                      </a:lnTo>
                      <a:lnTo>
                        <a:pt x="381" y="65"/>
                      </a:lnTo>
                      <a:lnTo>
                        <a:pt x="297" y="94"/>
                      </a:lnTo>
                      <a:lnTo>
                        <a:pt x="214" y="124"/>
                      </a:lnTo>
                      <a:lnTo>
                        <a:pt x="135" y="154"/>
                      </a:lnTo>
                      <a:lnTo>
                        <a:pt x="64" y="182"/>
                      </a:lnTo>
                      <a:lnTo>
                        <a:pt x="3" y="208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Freeform 80"/>
                <p:cNvSpPr>
                  <a:spLocks/>
                </p:cNvSpPr>
                <p:nvPr/>
              </p:nvSpPr>
              <p:spPr bwMode="auto">
                <a:xfrm>
                  <a:off x="3397" y="2977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Freeform 81"/>
                <p:cNvSpPr>
                  <a:spLocks/>
                </p:cNvSpPr>
                <p:nvPr/>
              </p:nvSpPr>
              <p:spPr bwMode="auto">
                <a:xfrm>
                  <a:off x="3989" y="2778"/>
                  <a:ext cx="249" cy="31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28" y="10"/>
                    </a:cxn>
                    <a:cxn ang="0">
                      <a:pos x="192" y="4"/>
                    </a:cxn>
                    <a:cxn ang="0">
                      <a:pos x="258" y="0"/>
                    </a:cxn>
                    <a:cxn ang="0">
                      <a:pos x="258" y="7"/>
                    </a:cxn>
                    <a:cxn ang="0">
                      <a:pos x="192" y="11"/>
                    </a:cxn>
                    <a:cxn ang="0">
                      <a:pos x="128" y="17"/>
                    </a:cxn>
                    <a:cxn ang="0">
                      <a:pos x="0" y="35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58" h="35">
                      <a:moveTo>
                        <a:pt x="0" y="28"/>
                      </a:moveTo>
                      <a:lnTo>
                        <a:pt x="128" y="10"/>
                      </a:lnTo>
                      <a:lnTo>
                        <a:pt x="192" y="4"/>
                      </a:lnTo>
                      <a:lnTo>
                        <a:pt x="258" y="0"/>
                      </a:lnTo>
                      <a:lnTo>
                        <a:pt x="258" y="7"/>
                      </a:lnTo>
                      <a:lnTo>
                        <a:pt x="192" y="11"/>
                      </a:lnTo>
                      <a:lnTo>
                        <a:pt x="128" y="17"/>
                      </a:lnTo>
                      <a:lnTo>
                        <a:pt x="0" y="35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Rectangle 82"/>
                <p:cNvSpPr>
                  <a:spLocks noChangeArrowheads="1"/>
                </p:cNvSpPr>
                <p:nvPr/>
              </p:nvSpPr>
              <p:spPr bwMode="auto">
                <a:xfrm>
                  <a:off x="1352" y="3843"/>
                  <a:ext cx="11" cy="1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Rectangle 83"/>
                <p:cNvSpPr>
                  <a:spLocks noChangeArrowheads="1"/>
                </p:cNvSpPr>
                <p:nvPr/>
              </p:nvSpPr>
              <p:spPr bwMode="auto">
                <a:xfrm>
                  <a:off x="2290" y="3843"/>
                  <a:ext cx="10" cy="1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Rectangle 84"/>
                <p:cNvSpPr>
                  <a:spLocks noChangeArrowheads="1"/>
                </p:cNvSpPr>
                <p:nvPr/>
              </p:nvSpPr>
              <p:spPr bwMode="auto">
                <a:xfrm>
                  <a:off x="3228" y="3843"/>
                  <a:ext cx="11" cy="1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Rectangle 85"/>
                <p:cNvSpPr>
                  <a:spLocks noChangeArrowheads="1"/>
                </p:cNvSpPr>
                <p:nvPr/>
              </p:nvSpPr>
              <p:spPr bwMode="auto">
                <a:xfrm>
                  <a:off x="4161" y="3843"/>
                  <a:ext cx="11" cy="1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Rectangle 86"/>
                <p:cNvSpPr>
                  <a:spLocks noChangeArrowheads="1"/>
                </p:cNvSpPr>
                <p:nvPr/>
              </p:nvSpPr>
              <p:spPr bwMode="auto">
                <a:xfrm>
                  <a:off x="413" y="1160"/>
                  <a:ext cx="11" cy="28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Rectangle 87"/>
                <p:cNvSpPr>
                  <a:spLocks noChangeArrowheads="1"/>
                </p:cNvSpPr>
                <p:nvPr/>
              </p:nvSpPr>
              <p:spPr bwMode="auto">
                <a:xfrm>
                  <a:off x="418" y="3968"/>
                  <a:ext cx="4696" cy="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Freeform 88"/>
                <p:cNvSpPr>
                  <a:spLocks/>
                </p:cNvSpPr>
                <p:nvPr/>
              </p:nvSpPr>
              <p:spPr bwMode="auto">
                <a:xfrm>
                  <a:off x="413" y="3968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11"/>
                    </a:cxn>
                    <a:cxn ang="0">
                      <a:pos x="5" y="11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1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Rectangle 89"/>
                <p:cNvSpPr>
                  <a:spLocks noChangeArrowheads="1"/>
                </p:cNvSpPr>
                <p:nvPr/>
              </p:nvSpPr>
              <p:spPr bwMode="auto">
                <a:xfrm>
                  <a:off x="5109" y="849"/>
                  <a:ext cx="11" cy="31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Freeform 90"/>
                <p:cNvSpPr>
                  <a:spLocks/>
                </p:cNvSpPr>
                <p:nvPr/>
              </p:nvSpPr>
              <p:spPr bwMode="auto">
                <a:xfrm>
                  <a:off x="5109" y="3968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1" y="11"/>
                    </a:cxn>
                    <a:cxn ang="0">
                      <a:pos x="11" y="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1" h="11">
                      <a:moveTo>
                        <a:pt x="5" y="11"/>
                      </a:moveTo>
                      <a:lnTo>
                        <a:pt x="11" y="11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Freeform 91"/>
                <p:cNvSpPr>
                  <a:spLocks/>
                </p:cNvSpPr>
                <p:nvPr/>
              </p:nvSpPr>
              <p:spPr bwMode="auto">
                <a:xfrm>
                  <a:off x="394" y="1117"/>
                  <a:ext cx="48" cy="57"/>
                </a:xfrm>
                <a:custGeom>
                  <a:avLst/>
                  <a:gdLst/>
                  <a:ahLst/>
                  <a:cxnLst>
                    <a:cxn ang="0">
                      <a:pos x="25" y="50"/>
                    </a:cxn>
                    <a:cxn ang="0">
                      <a:pos x="0" y="67"/>
                    </a:cxn>
                    <a:cxn ang="0">
                      <a:pos x="25" y="0"/>
                    </a:cxn>
                    <a:cxn ang="0">
                      <a:pos x="50" y="67"/>
                    </a:cxn>
                    <a:cxn ang="0">
                      <a:pos x="25" y="50"/>
                    </a:cxn>
                  </a:cxnLst>
                  <a:rect l="0" t="0" r="r" b="b"/>
                  <a:pathLst>
                    <a:path w="50" h="67">
                      <a:moveTo>
                        <a:pt x="25" y="50"/>
                      </a:moveTo>
                      <a:lnTo>
                        <a:pt x="0" y="67"/>
                      </a:lnTo>
                      <a:lnTo>
                        <a:pt x="25" y="0"/>
                      </a:lnTo>
                      <a:lnTo>
                        <a:pt x="50" y="67"/>
                      </a:lnTo>
                      <a:lnTo>
                        <a:pt x="25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Rectangle 92"/>
                <p:cNvSpPr>
                  <a:spLocks noChangeArrowheads="1"/>
                </p:cNvSpPr>
                <p:nvPr/>
              </p:nvSpPr>
              <p:spPr bwMode="auto">
                <a:xfrm>
                  <a:off x="418" y="3838"/>
                  <a:ext cx="4696" cy="1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" name="Rectangle 93"/>
                <p:cNvSpPr>
                  <a:spLocks noChangeArrowheads="1"/>
                </p:cNvSpPr>
                <p:nvPr/>
              </p:nvSpPr>
              <p:spPr bwMode="auto">
                <a:xfrm>
                  <a:off x="2199" y="3733"/>
                  <a:ext cx="5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D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4" name="Rectangle 94"/>
                <p:cNvSpPr>
                  <a:spLocks noChangeArrowheads="1"/>
                </p:cNvSpPr>
                <p:nvPr/>
              </p:nvSpPr>
              <p:spPr bwMode="auto">
                <a:xfrm>
                  <a:off x="2260" y="373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5" name="Rectangle 95"/>
                <p:cNvSpPr>
                  <a:spLocks noChangeArrowheads="1"/>
                </p:cNvSpPr>
                <p:nvPr/>
              </p:nvSpPr>
              <p:spPr bwMode="auto">
                <a:xfrm>
                  <a:off x="2307" y="3733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6" name="Rectangle 96"/>
                <p:cNvSpPr>
                  <a:spLocks noChangeArrowheads="1"/>
                </p:cNvSpPr>
                <p:nvPr/>
              </p:nvSpPr>
              <p:spPr bwMode="auto">
                <a:xfrm>
                  <a:off x="2331" y="373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7" name="Rectangle 97"/>
                <p:cNvSpPr>
                  <a:spLocks noChangeArrowheads="1"/>
                </p:cNvSpPr>
                <p:nvPr/>
              </p:nvSpPr>
              <p:spPr bwMode="auto">
                <a:xfrm>
                  <a:off x="2379" y="3733"/>
                  <a:ext cx="27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r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8" name="Rectangle 98"/>
                <p:cNvSpPr>
                  <a:spLocks noChangeArrowheads="1"/>
                </p:cNvSpPr>
                <p:nvPr/>
              </p:nvSpPr>
              <p:spPr bwMode="auto">
                <a:xfrm>
                  <a:off x="2407" y="3733"/>
                  <a:ext cx="6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m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9" name="Rectangle 99"/>
                <p:cNvSpPr>
                  <a:spLocks noChangeArrowheads="1"/>
                </p:cNvSpPr>
                <p:nvPr/>
              </p:nvSpPr>
              <p:spPr bwMode="auto">
                <a:xfrm>
                  <a:off x="2478" y="3733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0" name="Rectangle 100"/>
                <p:cNvSpPr>
                  <a:spLocks noChangeArrowheads="1"/>
                </p:cNvSpPr>
                <p:nvPr/>
              </p:nvSpPr>
              <p:spPr bwMode="auto">
                <a:xfrm>
                  <a:off x="2498" y="373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n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1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45" y="3733"/>
                  <a:ext cx="1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63" y="373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606" y="3733"/>
                  <a:ext cx="2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30" y="3733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649" y="3733"/>
                  <a:ext cx="41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6" name="Rectangle 106"/>
                <p:cNvSpPr>
                  <a:spLocks noChangeArrowheads="1"/>
                </p:cNvSpPr>
                <p:nvPr/>
              </p:nvSpPr>
              <p:spPr bwMode="auto">
                <a:xfrm>
                  <a:off x="4549" y="3002"/>
                  <a:ext cx="58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D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" name="Rectangle 107"/>
                <p:cNvSpPr>
                  <a:spLocks noChangeArrowheads="1"/>
                </p:cNvSpPr>
                <p:nvPr/>
              </p:nvSpPr>
              <p:spPr bwMode="auto">
                <a:xfrm>
                  <a:off x="4610" y="3002"/>
                  <a:ext cx="45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8" name="Rectangle 108"/>
                <p:cNvSpPr>
                  <a:spLocks noChangeArrowheads="1"/>
                </p:cNvSpPr>
                <p:nvPr/>
              </p:nvSpPr>
              <p:spPr bwMode="auto">
                <a:xfrm>
                  <a:off x="4657" y="3002"/>
                  <a:ext cx="2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9" name="Rectangle 109"/>
                <p:cNvSpPr>
                  <a:spLocks noChangeArrowheads="1"/>
                </p:cNvSpPr>
                <p:nvPr/>
              </p:nvSpPr>
              <p:spPr bwMode="auto">
                <a:xfrm>
                  <a:off x="4681" y="3002"/>
                  <a:ext cx="45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0" name="Rectangle 110"/>
                <p:cNvSpPr>
                  <a:spLocks noChangeArrowheads="1"/>
                </p:cNvSpPr>
                <p:nvPr/>
              </p:nvSpPr>
              <p:spPr bwMode="auto">
                <a:xfrm>
                  <a:off x="4728" y="3002"/>
                  <a:ext cx="26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r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757" y="3002"/>
                  <a:ext cx="67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m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2" name="Rectangle 112"/>
                <p:cNvSpPr>
                  <a:spLocks noChangeArrowheads="1"/>
                </p:cNvSpPr>
                <p:nvPr/>
              </p:nvSpPr>
              <p:spPr bwMode="auto">
                <a:xfrm>
                  <a:off x="4828" y="3002"/>
                  <a:ext cx="18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3" name="Rectangle 113"/>
                <p:cNvSpPr>
                  <a:spLocks noChangeArrowheads="1"/>
                </p:cNvSpPr>
                <p:nvPr/>
              </p:nvSpPr>
              <p:spPr bwMode="auto">
                <a:xfrm>
                  <a:off x="4847" y="3002"/>
                  <a:ext cx="45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n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95" y="3002"/>
                  <a:ext cx="18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912" y="3002"/>
                  <a:ext cx="40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6" name="Rectangle 116"/>
                <p:cNvSpPr>
                  <a:spLocks noChangeArrowheads="1"/>
                </p:cNvSpPr>
                <p:nvPr/>
              </p:nvSpPr>
              <p:spPr bwMode="auto">
                <a:xfrm>
                  <a:off x="4955" y="3002"/>
                  <a:ext cx="2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7" name="Rectangle 117"/>
                <p:cNvSpPr>
                  <a:spLocks noChangeArrowheads="1"/>
                </p:cNvSpPr>
                <p:nvPr/>
              </p:nvSpPr>
              <p:spPr bwMode="auto">
                <a:xfrm>
                  <a:off x="4980" y="3002"/>
                  <a:ext cx="18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8" name="Rectangle 118"/>
                <p:cNvSpPr>
                  <a:spLocks noChangeArrowheads="1"/>
                </p:cNvSpPr>
                <p:nvPr/>
              </p:nvSpPr>
              <p:spPr bwMode="auto">
                <a:xfrm>
                  <a:off x="4998" y="3002"/>
                  <a:ext cx="40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 dirty="0">
                      <a:solidFill>
                        <a:srgbClr val="000000"/>
                      </a:solidFill>
                    </a:rPr>
                    <a:t>c</a:t>
                  </a:r>
                  <a:endParaRPr lang="en-US" sz="2400" b="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9" name="Rectangle 119"/>
                <p:cNvSpPr>
                  <a:spLocks noChangeArrowheads="1"/>
                </p:cNvSpPr>
                <p:nvPr/>
              </p:nvSpPr>
              <p:spPr bwMode="auto">
                <a:xfrm>
                  <a:off x="4652" y="3553"/>
                  <a:ext cx="54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0" name="Rectangle 120"/>
                <p:cNvSpPr>
                  <a:spLocks noChangeArrowheads="1"/>
                </p:cNvSpPr>
                <p:nvPr/>
              </p:nvSpPr>
              <p:spPr bwMode="auto">
                <a:xfrm>
                  <a:off x="4705" y="3553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1" name="Rectangle 121"/>
                <p:cNvSpPr>
                  <a:spLocks noChangeArrowheads="1"/>
                </p:cNvSpPr>
                <p:nvPr/>
              </p:nvSpPr>
              <p:spPr bwMode="auto">
                <a:xfrm>
                  <a:off x="4728" y="355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o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2" name="Rectangle 122"/>
                <p:cNvSpPr>
                  <a:spLocks noChangeArrowheads="1"/>
                </p:cNvSpPr>
                <p:nvPr/>
              </p:nvSpPr>
              <p:spPr bwMode="auto">
                <a:xfrm>
                  <a:off x="4776" y="355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818" y="355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h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4" name="Rectangle 124"/>
                <p:cNvSpPr>
                  <a:spLocks noChangeArrowheads="1"/>
                </p:cNvSpPr>
                <p:nvPr/>
              </p:nvSpPr>
              <p:spPr bwMode="auto">
                <a:xfrm>
                  <a:off x="4866" y="3553"/>
                  <a:ext cx="44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a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5" name="Rectangle 125"/>
                <p:cNvSpPr>
                  <a:spLocks noChangeArrowheads="1"/>
                </p:cNvSpPr>
                <p:nvPr/>
              </p:nvSpPr>
              <p:spPr bwMode="auto">
                <a:xfrm>
                  <a:off x="4912" y="355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6" name="Rectangle 126"/>
                <p:cNvSpPr>
                  <a:spLocks noChangeArrowheads="1"/>
                </p:cNvSpPr>
                <p:nvPr/>
              </p:nvSpPr>
              <p:spPr bwMode="auto">
                <a:xfrm>
                  <a:off x="4955" y="3553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7" name="Rectangle 127"/>
                <p:cNvSpPr>
                  <a:spLocks noChangeArrowheads="1"/>
                </p:cNvSpPr>
                <p:nvPr/>
              </p:nvSpPr>
              <p:spPr bwMode="auto">
                <a:xfrm>
                  <a:off x="4980" y="3553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8" name="Rectangle 128"/>
                <p:cNvSpPr>
                  <a:spLocks noChangeArrowheads="1"/>
                </p:cNvSpPr>
                <p:nvPr/>
              </p:nvSpPr>
              <p:spPr bwMode="auto">
                <a:xfrm>
                  <a:off x="4998" y="355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9" name="Rectangle 129"/>
                <p:cNvSpPr>
                  <a:spLocks noChangeArrowheads="1"/>
                </p:cNvSpPr>
                <p:nvPr/>
              </p:nvSpPr>
              <p:spPr bwMode="auto">
                <a:xfrm>
                  <a:off x="4652" y="2523"/>
                  <a:ext cx="54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0" name="Rectangle 130"/>
                <p:cNvSpPr>
                  <a:spLocks noChangeArrowheads="1"/>
                </p:cNvSpPr>
                <p:nvPr/>
              </p:nvSpPr>
              <p:spPr bwMode="auto">
                <a:xfrm>
                  <a:off x="4705" y="2523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1" name="Rectangle 131"/>
                <p:cNvSpPr>
                  <a:spLocks noChangeArrowheads="1"/>
                </p:cNvSpPr>
                <p:nvPr/>
              </p:nvSpPr>
              <p:spPr bwMode="auto">
                <a:xfrm>
                  <a:off x="4728" y="252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o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776" y="252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3" name="Rectangle 133"/>
                <p:cNvSpPr>
                  <a:spLocks noChangeArrowheads="1"/>
                </p:cNvSpPr>
                <p:nvPr/>
              </p:nvSpPr>
              <p:spPr bwMode="auto">
                <a:xfrm>
                  <a:off x="4818" y="2523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h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4" name="Rectangle 134"/>
                <p:cNvSpPr>
                  <a:spLocks noChangeArrowheads="1"/>
                </p:cNvSpPr>
                <p:nvPr/>
              </p:nvSpPr>
              <p:spPr bwMode="auto">
                <a:xfrm>
                  <a:off x="4866" y="2523"/>
                  <a:ext cx="44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a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912" y="252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6" name="Rectangle 136"/>
                <p:cNvSpPr>
                  <a:spLocks noChangeArrowheads="1"/>
                </p:cNvSpPr>
                <p:nvPr/>
              </p:nvSpPr>
              <p:spPr bwMode="auto">
                <a:xfrm>
                  <a:off x="4955" y="2523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7" name="Rectangle 137"/>
                <p:cNvSpPr>
                  <a:spLocks noChangeArrowheads="1"/>
                </p:cNvSpPr>
                <p:nvPr/>
              </p:nvSpPr>
              <p:spPr bwMode="auto">
                <a:xfrm>
                  <a:off x="4980" y="2523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8" name="Rectangle 138"/>
                <p:cNvSpPr>
                  <a:spLocks noChangeArrowheads="1"/>
                </p:cNvSpPr>
                <p:nvPr/>
              </p:nvSpPr>
              <p:spPr bwMode="auto">
                <a:xfrm>
                  <a:off x="4998" y="2523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49" name="Rectangle 139"/>
                <p:cNvSpPr>
                  <a:spLocks noChangeArrowheads="1"/>
                </p:cNvSpPr>
                <p:nvPr/>
              </p:nvSpPr>
              <p:spPr bwMode="auto">
                <a:xfrm>
                  <a:off x="4549" y="2150"/>
                  <a:ext cx="5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D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0" name="Rectangle 140"/>
                <p:cNvSpPr>
                  <a:spLocks noChangeArrowheads="1"/>
                </p:cNvSpPr>
                <p:nvPr/>
              </p:nvSpPr>
              <p:spPr bwMode="auto">
                <a:xfrm>
                  <a:off x="4610" y="2150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1" name="Rectangle 141"/>
                <p:cNvSpPr>
                  <a:spLocks noChangeArrowheads="1"/>
                </p:cNvSpPr>
                <p:nvPr/>
              </p:nvSpPr>
              <p:spPr bwMode="auto">
                <a:xfrm>
                  <a:off x="4657" y="2150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2" name="Rectangle 142"/>
                <p:cNvSpPr>
                  <a:spLocks noChangeArrowheads="1"/>
                </p:cNvSpPr>
                <p:nvPr/>
              </p:nvSpPr>
              <p:spPr bwMode="auto">
                <a:xfrm>
                  <a:off x="4681" y="2150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e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3" name="Rectangle 143"/>
                <p:cNvSpPr>
                  <a:spLocks noChangeArrowheads="1"/>
                </p:cNvSpPr>
                <p:nvPr/>
              </p:nvSpPr>
              <p:spPr bwMode="auto">
                <a:xfrm>
                  <a:off x="4728" y="2150"/>
                  <a:ext cx="2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r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4" name="Rectangle 144"/>
                <p:cNvSpPr>
                  <a:spLocks noChangeArrowheads="1"/>
                </p:cNvSpPr>
                <p:nvPr/>
              </p:nvSpPr>
              <p:spPr bwMode="auto">
                <a:xfrm>
                  <a:off x="4757" y="2150"/>
                  <a:ext cx="67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m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5" name="Rectangle 145"/>
                <p:cNvSpPr>
                  <a:spLocks noChangeArrowheads="1"/>
                </p:cNvSpPr>
                <p:nvPr/>
              </p:nvSpPr>
              <p:spPr bwMode="auto">
                <a:xfrm>
                  <a:off x="4828" y="2150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6" name="Rectangle 146"/>
                <p:cNvSpPr>
                  <a:spLocks noChangeArrowheads="1"/>
                </p:cNvSpPr>
                <p:nvPr/>
              </p:nvSpPr>
              <p:spPr bwMode="auto">
                <a:xfrm>
                  <a:off x="4847" y="2150"/>
                  <a:ext cx="4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n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7" name="Rectangle 147"/>
                <p:cNvSpPr>
                  <a:spLocks noChangeArrowheads="1"/>
                </p:cNvSpPr>
                <p:nvPr/>
              </p:nvSpPr>
              <p:spPr bwMode="auto">
                <a:xfrm>
                  <a:off x="4895" y="2150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8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12" y="2150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9" name="Rectangle 149"/>
                <p:cNvSpPr>
                  <a:spLocks noChangeArrowheads="1"/>
                </p:cNvSpPr>
                <p:nvPr/>
              </p:nvSpPr>
              <p:spPr bwMode="auto">
                <a:xfrm>
                  <a:off x="4955" y="2150"/>
                  <a:ext cx="2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0" name="Rectangle 150"/>
                <p:cNvSpPr>
                  <a:spLocks noChangeArrowheads="1"/>
                </p:cNvSpPr>
                <p:nvPr/>
              </p:nvSpPr>
              <p:spPr bwMode="auto">
                <a:xfrm>
                  <a:off x="4980" y="2150"/>
                  <a:ext cx="1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1" name="Rectangle 151"/>
                <p:cNvSpPr>
                  <a:spLocks noChangeArrowheads="1"/>
                </p:cNvSpPr>
                <p:nvPr/>
              </p:nvSpPr>
              <p:spPr bwMode="auto">
                <a:xfrm>
                  <a:off x="4998" y="2150"/>
                  <a:ext cx="40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2" name="Rectangle 152"/>
                <p:cNvSpPr>
                  <a:spLocks noChangeArrowheads="1"/>
                </p:cNvSpPr>
                <p:nvPr/>
              </p:nvSpPr>
              <p:spPr bwMode="auto">
                <a:xfrm>
                  <a:off x="4652" y="1812"/>
                  <a:ext cx="5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3" name="Rectangle 153"/>
                <p:cNvSpPr>
                  <a:spLocks noChangeArrowheads="1"/>
                </p:cNvSpPr>
                <p:nvPr/>
              </p:nvSpPr>
              <p:spPr bwMode="auto">
                <a:xfrm>
                  <a:off x="4705" y="1812"/>
                  <a:ext cx="2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" name="Rectangle 154"/>
                <p:cNvSpPr>
                  <a:spLocks noChangeArrowheads="1"/>
                </p:cNvSpPr>
                <p:nvPr/>
              </p:nvSpPr>
              <p:spPr bwMode="auto">
                <a:xfrm>
                  <a:off x="4728" y="1812"/>
                  <a:ext cx="45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o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5" name="Rectangle 155"/>
                <p:cNvSpPr>
                  <a:spLocks noChangeArrowheads="1"/>
                </p:cNvSpPr>
                <p:nvPr/>
              </p:nvSpPr>
              <p:spPr bwMode="auto">
                <a:xfrm>
                  <a:off x="4776" y="1812"/>
                  <a:ext cx="40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6" name="Rectangle 156"/>
                <p:cNvSpPr>
                  <a:spLocks noChangeArrowheads="1"/>
                </p:cNvSpPr>
                <p:nvPr/>
              </p:nvSpPr>
              <p:spPr bwMode="auto">
                <a:xfrm>
                  <a:off x="4818" y="1812"/>
                  <a:ext cx="45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h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7" name="Rectangle 157"/>
                <p:cNvSpPr>
                  <a:spLocks noChangeArrowheads="1"/>
                </p:cNvSpPr>
                <p:nvPr/>
              </p:nvSpPr>
              <p:spPr bwMode="auto">
                <a:xfrm>
                  <a:off x="4866" y="1812"/>
                  <a:ext cx="44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a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8" name="Rectangle 158"/>
                <p:cNvSpPr>
                  <a:spLocks noChangeArrowheads="1"/>
                </p:cNvSpPr>
                <p:nvPr/>
              </p:nvSpPr>
              <p:spPr bwMode="auto">
                <a:xfrm>
                  <a:off x="4912" y="1812"/>
                  <a:ext cx="40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s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9" name="Rectangle 159"/>
                <p:cNvSpPr>
                  <a:spLocks noChangeArrowheads="1"/>
                </p:cNvSpPr>
                <p:nvPr/>
              </p:nvSpPr>
              <p:spPr bwMode="auto">
                <a:xfrm>
                  <a:off x="4955" y="1812"/>
                  <a:ext cx="22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t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0" name="Rectangle 160"/>
                <p:cNvSpPr>
                  <a:spLocks noChangeArrowheads="1"/>
                </p:cNvSpPr>
                <p:nvPr/>
              </p:nvSpPr>
              <p:spPr bwMode="auto">
                <a:xfrm>
                  <a:off x="4980" y="1812"/>
                  <a:ext cx="18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i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1" name="Rectangle 161"/>
                <p:cNvSpPr>
                  <a:spLocks noChangeArrowheads="1"/>
                </p:cNvSpPr>
                <p:nvPr/>
              </p:nvSpPr>
              <p:spPr bwMode="auto">
                <a:xfrm>
                  <a:off x="4998" y="1812"/>
                  <a:ext cx="40" cy="1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1100" b="0">
                      <a:solidFill>
                        <a:srgbClr val="000000"/>
                      </a:solidFill>
                    </a:rPr>
                    <a:t>c</a:t>
                  </a:r>
                  <a:endParaRPr lang="en-US" sz="24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2" name="Freeform 162"/>
                <p:cNvSpPr>
                  <a:spLocks/>
                </p:cNvSpPr>
                <p:nvPr/>
              </p:nvSpPr>
              <p:spPr bwMode="auto">
                <a:xfrm>
                  <a:off x="4687" y="1137"/>
                  <a:ext cx="59" cy="56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36"/>
                    </a:cxn>
                    <a:cxn ang="0">
                      <a:pos x="6" y="30"/>
                    </a:cxn>
                    <a:cxn ang="0">
                      <a:pos x="45" y="51"/>
                    </a:cxn>
                    <a:cxn ang="0">
                      <a:pos x="53" y="56"/>
                    </a:cxn>
                    <a:cxn ang="0">
                      <a:pos x="49" y="47"/>
                    </a:cxn>
                    <a:cxn ang="0">
                      <a:pos x="33" y="6"/>
                    </a:cxn>
                    <a:cxn ang="0">
                      <a:pos x="39" y="0"/>
                    </a:cxn>
                    <a:cxn ang="0">
                      <a:pos x="61" y="58"/>
                    </a:cxn>
                    <a:cxn ang="0">
                      <a:pos x="55" y="64"/>
                    </a:cxn>
                  </a:cxnLst>
                  <a:rect l="0" t="0" r="r" b="b"/>
                  <a:pathLst>
                    <a:path w="61" h="64">
                      <a:moveTo>
                        <a:pt x="55" y="64"/>
                      </a:moveTo>
                      <a:lnTo>
                        <a:pt x="0" y="36"/>
                      </a:lnTo>
                      <a:lnTo>
                        <a:pt x="6" y="30"/>
                      </a:lnTo>
                      <a:lnTo>
                        <a:pt x="45" y="51"/>
                      </a:lnTo>
                      <a:lnTo>
                        <a:pt x="53" y="56"/>
                      </a:lnTo>
                      <a:lnTo>
                        <a:pt x="49" y="47"/>
                      </a:lnTo>
                      <a:lnTo>
                        <a:pt x="33" y="6"/>
                      </a:lnTo>
                      <a:lnTo>
                        <a:pt x="39" y="0"/>
                      </a:lnTo>
                      <a:lnTo>
                        <a:pt x="61" y="58"/>
                      </a:lnTo>
                      <a:lnTo>
                        <a:pt x="5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" name="Freeform 163"/>
                <p:cNvSpPr>
                  <a:spLocks noEditPoints="1"/>
                </p:cNvSpPr>
                <p:nvPr/>
              </p:nvSpPr>
              <p:spPr bwMode="auto">
                <a:xfrm>
                  <a:off x="4730" y="1131"/>
                  <a:ext cx="41" cy="4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1" y="7"/>
                    </a:cxn>
                    <a:cxn ang="0">
                      <a:pos x="5" y="11"/>
                    </a:cxn>
                    <a:cxn ang="0">
                      <a:pos x="37" y="49"/>
                    </a:cxn>
                    <a:cxn ang="0">
                      <a:pos x="10" y="17"/>
                    </a:cxn>
                    <a:cxn ang="0">
                      <a:pos x="15" y="12"/>
                    </a:cxn>
                    <a:cxn ang="0">
                      <a:pos x="42" y="44"/>
                    </a:cxn>
                    <a:cxn ang="0">
                      <a:pos x="37" y="49"/>
                    </a:cxn>
                  </a:cxnLst>
                  <a:rect l="0" t="0" r="r" b="b"/>
                  <a:pathLst>
                    <a:path w="42" h="49">
                      <a:moveTo>
                        <a:pt x="5" y="11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1" y="7"/>
                      </a:lnTo>
                      <a:lnTo>
                        <a:pt x="5" y="11"/>
                      </a:lnTo>
                      <a:close/>
                      <a:moveTo>
                        <a:pt x="37" y="49"/>
                      </a:moveTo>
                      <a:lnTo>
                        <a:pt x="10" y="17"/>
                      </a:lnTo>
                      <a:lnTo>
                        <a:pt x="15" y="12"/>
                      </a:lnTo>
                      <a:lnTo>
                        <a:pt x="42" y="44"/>
                      </a:lnTo>
                      <a:lnTo>
                        <a:pt x="37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" name="Freeform 164"/>
                <p:cNvSpPr>
                  <a:spLocks/>
                </p:cNvSpPr>
                <p:nvPr/>
              </p:nvSpPr>
              <p:spPr bwMode="auto">
                <a:xfrm>
                  <a:off x="4756" y="1123"/>
                  <a:ext cx="41" cy="37"/>
                </a:xfrm>
                <a:custGeom>
                  <a:avLst/>
                  <a:gdLst/>
                  <a:ahLst/>
                  <a:cxnLst>
                    <a:cxn ang="0">
                      <a:pos x="18" y="33"/>
                    </a:cxn>
                    <a:cxn ang="0">
                      <a:pos x="25" y="36"/>
                    </a:cxn>
                    <a:cxn ang="0">
                      <a:pos x="32" y="33"/>
                    </a:cxn>
                    <a:cxn ang="0">
                      <a:pos x="35" y="30"/>
                    </a:cxn>
                    <a:cxn ang="0">
                      <a:pos x="36" y="27"/>
                    </a:cxn>
                    <a:cxn ang="0">
                      <a:pos x="35" y="23"/>
                    </a:cxn>
                    <a:cxn ang="0">
                      <a:pos x="33" y="21"/>
                    </a:cxn>
                    <a:cxn ang="0">
                      <a:pos x="28" y="22"/>
                    </a:cxn>
                    <a:cxn ang="0">
                      <a:pos x="18" y="26"/>
                    </a:cxn>
                    <a:cxn ang="0">
                      <a:pos x="10" y="28"/>
                    </a:cxn>
                    <a:cxn ang="0">
                      <a:pos x="5" y="26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2" y="10"/>
                    </a:cxn>
                    <a:cxn ang="0">
                      <a:pos x="6" y="5"/>
                    </a:cxn>
                    <a:cxn ang="0">
                      <a:pos x="14" y="1"/>
                    </a:cxn>
                    <a:cxn ang="0">
                      <a:pos x="20" y="0"/>
                    </a:cxn>
                    <a:cxn ang="0">
                      <a:pos x="26" y="4"/>
                    </a:cxn>
                    <a:cxn ang="0">
                      <a:pos x="19" y="7"/>
                    </a:cxn>
                    <a:cxn ang="0">
                      <a:pos x="13" y="8"/>
                    </a:cxn>
                    <a:cxn ang="0">
                      <a:pos x="8" y="12"/>
                    </a:cxn>
                    <a:cxn ang="0">
                      <a:pos x="6" y="17"/>
                    </a:cxn>
                    <a:cxn ang="0">
                      <a:pos x="8" y="20"/>
                    </a:cxn>
                    <a:cxn ang="0">
                      <a:pos x="11" y="20"/>
                    </a:cxn>
                    <a:cxn ang="0">
                      <a:pos x="18" y="18"/>
                    </a:cxn>
                    <a:cxn ang="0">
                      <a:pos x="31" y="13"/>
                    </a:cxn>
                    <a:cxn ang="0">
                      <a:pos x="37" y="15"/>
                    </a:cxn>
                    <a:cxn ang="0">
                      <a:pos x="41" y="20"/>
                    </a:cxn>
                    <a:cxn ang="0">
                      <a:pos x="42" y="27"/>
                    </a:cxn>
                    <a:cxn ang="0">
                      <a:pos x="40" y="33"/>
                    </a:cxn>
                    <a:cxn ang="0">
                      <a:pos x="35" y="38"/>
                    </a:cxn>
                    <a:cxn ang="0">
                      <a:pos x="29" y="42"/>
                    </a:cxn>
                    <a:cxn ang="0">
                      <a:pos x="24" y="43"/>
                    </a:cxn>
                    <a:cxn ang="0">
                      <a:pos x="18" y="42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42" h="43">
                      <a:moveTo>
                        <a:pt x="13" y="39"/>
                      </a:moveTo>
                      <a:lnTo>
                        <a:pt x="18" y="33"/>
                      </a:lnTo>
                      <a:lnTo>
                        <a:pt x="21" y="35"/>
                      </a:lnTo>
                      <a:lnTo>
                        <a:pt x="25" y="36"/>
                      </a:lnTo>
                      <a:lnTo>
                        <a:pt x="28" y="35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29"/>
                      </a:lnTo>
                      <a:lnTo>
                        <a:pt x="36" y="27"/>
                      </a:lnTo>
                      <a:lnTo>
                        <a:pt x="36" y="24"/>
                      </a:lnTo>
                      <a:lnTo>
                        <a:pt x="35" y="23"/>
                      </a:lnTo>
                      <a:lnTo>
                        <a:pt x="35" y="22"/>
                      </a:lnTo>
                      <a:lnTo>
                        <a:pt x="33" y="21"/>
                      </a:lnTo>
                      <a:lnTo>
                        <a:pt x="30" y="21"/>
                      </a:lnTo>
                      <a:lnTo>
                        <a:pt x="28" y="22"/>
                      </a:lnTo>
                      <a:lnTo>
                        <a:pt x="24" y="23"/>
                      </a:lnTo>
                      <a:lnTo>
                        <a:pt x="18" y="26"/>
                      </a:lnTo>
                      <a:lnTo>
                        <a:pt x="13" y="28"/>
                      </a:lnTo>
                      <a:lnTo>
                        <a:pt x="10" y="28"/>
                      </a:lnTo>
                      <a:lnTo>
                        <a:pt x="7" y="28"/>
                      </a:lnTo>
                      <a:lnTo>
                        <a:pt x="5" y="26"/>
                      </a:ln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2" y="9"/>
                      </a:lnTo>
                      <a:lnTo>
                        <a:pt x="19" y="7"/>
                      </a:lnTo>
                      <a:lnTo>
                        <a:pt x="16" y="7"/>
                      </a:lnTo>
                      <a:lnTo>
                        <a:pt x="13" y="8"/>
                      </a:lnTo>
                      <a:lnTo>
                        <a:pt x="10" y="9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8" y="18"/>
                      </a:lnTo>
                      <a:lnTo>
                        <a:pt x="28" y="14"/>
                      </a:lnTo>
                      <a:lnTo>
                        <a:pt x="31" y="13"/>
                      </a:lnTo>
                      <a:lnTo>
                        <a:pt x="34" y="13"/>
                      </a:lnTo>
                      <a:lnTo>
                        <a:pt x="37" y="15"/>
                      </a:lnTo>
                      <a:lnTo>
                        <a:pt x="40" y="17"/>
                      </a:lnTo>
                      <a:lnTo>
                        <a:pt x="41" y="20"/>
                      </a:lnTo>
                      <a:lnTo>
                        <a:pt x="42" y="23"/>
                      </a:lnTo>
                      <a:lnTo>
                        <a:pt x="42" y="27"/>
                      </a:lnTo>
                      <a:lnTo>
                        <a:pt x="41" y="31"/>
                      </a:lnTo>
                      <a:lnTo>
                        <a:pt x="40" y="33"/>
                      </a:lnTo>
                      <a:lnTo>
                        <a:pt x="39" y="35"/>
                      </a:lnTo>
                      <a:lnTo>
                        <a:pt x="35" y="38"/>
                      </a:lnTo>
                      <a:lnTo>
                        <a:pt x="32" y="40"/>
                      </a:lnTo>
                      <a:lnTo>
                        <a:pt x="29" y="42"/>
                      </a:lnTo>
                      <a:lnTo>
                        <a:pt x="27" y="43"/>
                      </a:lnTo>
                      <a:lnTo>
                        <a:pt x="24" y="43"/>
                      </a:lnTo>
                      <a:lnTo>
                        <a:pt x="21" y="43"/>
                      </a:lnTo>
                      <a:lnTo>
                        <a:pt x="18" y="42"/>
                      </a:lnTo>
                      <a:lnTo>
                        <a:pt x="16" y="40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" name="Freeform 165"/>
                <p:cNvSpPr>
                  <a:spLocks/>
                </p:cNvSpPr>
                <p:nvPr/>
              </p:nvSpPr>
              <p:spPr bwMode="auto">
                <a:xfrm>
                  <a:off x="4784" y="1095"/>
                  <a:ext cx="51" cy="42"/>
                </a:xfrm>
                <a:custGeom>
                  <a:avLst/>
                  <a:gdLst/>
                  <a:ahLst/>
                  <a:cxnLst>
                    <a:cxn ang="0">
                      <a:pos x="46" y="37"/>
                    </a:cxn>
                    <a:cxn ang="0">
                      <a:pos x="43" y="32"/>
                    </a:cxn>
                    <a:cxn ang="0">
                      <a:pos x="43" y="36"/>
                    </a:cxn>
                    <a:cxn ang="0">
                      <a:pos x="42" y="40"/>
                    </a:cxn>
                    <a:cxn ang="0">
                      <a:pos x="41" y="41"/>
                    </a:cxn>
                    <a:cxn ang="0">
                      <a:pos x="40" y="43"/>
                    </a:cxn>
                    <a:cxn ang="0">
                      <a:pos x="37" y="45"/>
                    </a:cxn>
                    <a:cxn ang="0">
                      <a:pos x="34" y="47"/>
                    </a:cxn>
                    <a:cxn ang="0">
                      <a:pos x="31" y="48"/>
                    </a:cxn>
                    <a:cxn ang="0">
                      <a:pos x="28" y="49"/>
                    </a:cxn>
                    <a:cxn ang="0">
                      <a:pos x="26" y="49"/>
                    </a:cxn>
                    <a:cxn ang="0">
                      <a:pos x="25" y="48"/>
                    </a:cxn>
                    <a:cxn ang="0">
                      <a:pos x="23" y="47"/>
                    </a:cxn>
                    <a:cxn ang="0">
                      <a:pos x="20" y="46"/>
                    </a:cxn>
                    <a:cxn ang="0">
                      <a:pos x="16" y="41"/>
                    </a:cxn>
                    <a:cxn ang="0">
                      <a:pos x="0" y="20"/>
                    </a:cxn>
                    <a:cxn ang="0">
                      <a:pos x="5" y="16"/>
                    </a:cxn>
                    <a:cxn ang="0">
                      <a:pos x="20" y="34"/>
                    </a:cxn>
                    <a:cxn ang="0">
                      <a:pos x="25" y="40"/>
                    </a:cxn>
                    <a:cxn ang="0">
                      <a:pos x="27" y="41"/>
                    </a:cxn>
                    <a:cxn ang="0">
                      <a:pos x="30" y="42"/>
                    </a:cxn>
                    <a:cxn ang="0">
                      <a:pos x="32" y="41"/>
                    </a:cxn>
                    <a:cxn ang="0">
                      <a:pos x="35" y="40"/>
                    </a:cxn>
                    <a:cxn ang="0">
                      <a:pos x="36" y="39"/>
                    </a:cxn>
                    <a:cxn ang="0">
                      <a:pos x="37" y="38"/>
                    </a:cxn>
                    <a:cxn ang="0">
                      <a:pos x="38" y="35"/>
                    </a:cxn>
                    <a:cxn ang="0">
                      <a:pos x="39" y="32"/>
                    </a:cxn>
                    <a:cxn ang="0">
                      <a:pos x="39" y="31"/>
                    </a:cxn>
                    <a:cxn ang="0">
                      <a:pos x="38" y="29"/>
                    </a:cxn>
                    <a:cxn ang="0">
                      <a:pos x="37" y="26"/>
                    </a:cxn>
                    <a:cxn ang="0">
                      <a:pos x="34" y="22"/>
                    </a:cxn>
                    <a:cxn ang="0">
                      <a:pos x="20" y="4"/>
                    </a:cxn>
                    <a:cxn ang="0">
                      <a:pos x="26" y="0"/>
                    </a:cxn>
                    <a:cxn ang="0">
                      <a:pos x="52" y="33"/>
                    </a:cxn>
                    <a:cxn ang="0">
                      <a:pos x="46" y="37"/>
                    </a:cxn>
                  </a:cxnLst>
                  <a:rect l="0" t="0" r="r" b="b"/>
                  <a:pathLst>
                    <a:path w="52" h="49">
                      <a:moveTo>
                        <a:pt x="46" y="37"/>
                      </a:moveTo>
                      <a:lnTo>
                        <a:pt x="43" y="32"/>
                      </a:lnTo>
                      <a:lnTo>
                        <a:pt x="43" y="36"/>
                      </a:lnTo>
                      <a:lnTo>
                        <a:pt x="42" y="40"/>
                      </a:lnTo>
                      <a:lnTo>
                        <a:pt x="41" y="41"/>
                      </a:lnTo>
                      <a:lnTo>
                        <a:pt x="40" y="43"/>
                      </a:lnTo>
                      <a:lnTo>
                        <a:pt x="37" y="45"/>
                      </a:lnTo>
                      <a:lnTo>
                        <a:pt x="34" y="47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6" y="49"/>
                      </a:lnTo>
                      <a:lnTo>
                        <a:pt x="25" y="48"/>
                      </a:lnTo>
                      <a:lnTo>
                        <a:pt x="23" y="47"/>
                      </a:lnTo>
                      <a:lnTo>
                        <a:pt x="20" y="46"/>
                      </a:lnTo>
                      <a:lnTo>
                        <a:pt x="16" y="41"/>
                      </a:lnTo>
                      <a:lnTo>
                        <a:pt x="0" y="20"/>
                      </a:lnTo>
                      <a:lnTo>
                        <a:pt x="5" y="16"/>
                      </a:lnTo>
                      <a:lnTo>
                        <a:pt x="20" y="34"/>
                      </a:lnTo>
                      <a:lnTo>
                        <a:pt x="25" y="40"/>
                      </a:lnTo>
                      <a:lnTo>
                        <a:pt x="27" y="41"/>
                      </a:lnTo>
                      <a:lnTo>
                        <a:pt x="30" y="42"/>
                      </a:lnTo>
                      <a:lnTo>
                        <a:pt x="32" y="41"/>
                      </a:lnTo>
                      <a:lnTo>
                        <a:pt x="35" y="40"/>
                      </a:lnTo>
                      <a:lnTo>
                        <a:pt x="36" y="39"/>
                      </a:lnTo>
                      <a:lnTo>
                        <a:pt x="37" y="38"/>
                      </a:lnTo>
                      <a:lnTo>
                        <a:pt x="38" y="35"/>
                      </a:lnTo>
                      <a:lnTo>
                        <a:pt x="39" y="32"/>
                      </a:lnTo>
                      <a:lnTo>
                        <a:pt x="39" y="31"/>
                      </a:lnTo>
                      <a:lnTo>
                        <a:pt x="38" y="29"/>
                      </a:lnTo>
                      <a:lnTo>
                        <a:pt x="37" y="26"/>
                      </a:lnTo>
                      <a:lnTo>
                        <a:pt x="34" y="22"/>
                      </a:lnTo>
                      <a:lnTo>
                        <a:pt x="20" y="4"/>
                      </a:lnTo>
                      <a:lnTo>
                        <a:pt x="26" y="0"/>
                      </a:lnTo>
                      <a:lnTo>
                        <a:pt x="52" y="33"/>
                      </a:lnTo>
                      <a:lnTo>
                        <a:pt x="46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" name="Freeform 166"/>
                <p:cNvSpPr>
                  <a:spLocks noEditPoints="1"/>
                </p:cNvSpPr>
                <p:nvPr/>
              </p:nvSpPr>
              <p:spPr bwMode="auto">
                <a:xfrm>
                  <a:off x="4823" y="1075"/>
                  <a:ext cx="47" cy="40"/>
                </a:xfrm>
                <a:custGeom>
                  <a:avLst/>
                  <a:gdLst/>
                  <a:ahLst/>
                  <a:cxnLst>
                    <a:cxn ang="0">
                      <a:pos x="38" y="34"/>
                    </a:cxn>
                    <a:cxn ang="0">
                      <a:pos x="34" y="41"/>
                    </a:cxn>
                    <a:cxn ang="0">
                      <a:pos x="25" y="46"/>
                    </a:cxn>
                    <a:cxn ang="0">
                      <a:pos x="20" y="47"/>
                    </a:cxn>
                    <a:cxn ang="0">
                      <a:pos x="16" y="46"/>
                    </a:cxn>
                    <a:cxn ang="0">
                      <a:pos x="12" y="42"/>
                    </a:cxn>
                    <a:cxn ang="0">
                      <a:pos x="10" y="37"/>
                    </a:cxn>
                    <a:cxn ang="0">
                      <a:pos x="10" y="31"/>
                    </a:cxn>
                    <a:cxn ang="0">
                      <a:pos x="13" y="27"/>
                    </a:cxn>
                    <a:cxn ang="0">
                      <a:pos x="23" y="17"/>
                    </a:cxn>
                    <a:cxn ang="0">
                      <a:pos x="25" y="11"/>
                    </a:cxn>
                    <a:cxn ang="0">
                      <a:pos x="23" y="8"/>
                    </a:cxn>
                    <a:cxn ang="0">
                      <a:pos x="20" y="7"/>
                    </a:cxn>
                    <a:cxn ang="0">
                      <a:pos x="16" y="8"/>
                    </a:cxn>
                    <a:cxn ang="0">
                      <a:pos x="9" y="13"/>
                    </a:cxn>
                    <a:cxn ang="0">
                      <a:pos x="7" y="17"/>
                    </a:cxn>
                    <a:cxn ang="0">
                      <a:pos x="7" y="2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1" y="15"/>
                    </a:cxn>
                    <a:cxn ang="0">
                      <a:pos x="5" y="8"/>
                    </a:cxn>
                    <a:cxn ang="0">
                      <a:pos x="13" y="2"/>
                    </a:cxn>
                    <a:cxn ang="0">
                      <a:pos x="20" y="0"/>
                    </a:cxn>
                    <a:cxn ang="0">
                      <a:pos x="25" y="1"/>
                    </a:cxn>
                    <a:cxn ang="0">
                      <a:pos x="29" y="5"/>
                    </a:cxn>
                    <a:cxn ang="0">
                      <a:pos x="37" y="16"/>
                    </a:cxn>
                    <a:cxn ang="0">
                      <a:pos x="47" y="27"/>
                    </a:cxn>
                    <a:cxn ang="0">
                      <a:pos x="44" y="33"/>
                    </a:cxn>
                    <a:cxn ang="0">
                      <a:pos x="39" y="30"/>
                    </a:cxn>
                    <a:cxn ang="0">
                      <a:pos x="27" y="21"/>
                    </a:cxn>
                    <a:cxn ang="0">
                      <a:pos x="18" y="31"/>
                    </a:cxn>
                    <a:cxn ang="0">
                      <a:pos x="17" y="34"/>
                    </a:cxn>
                    <a:cxn ang="0">
                      <a:pos x="18" y="38"/>
                    </a:cxn>
                    <a:cxn ang="0">
                      <a:pos x="22" y="40"/>
                    </a:cxn>
                    <a:cxn ang="0">
                      <a:pos x="25" y="40"/>
                    </a:cxn>
                    <a:cxn ang="0">
                      <a:pos x="31" y="35"/>
                    </a:cxn>
                    <a:cxn ang="0">
                      <a:pos x="34" y="29"/>
                    </a:cxn>
                    <a:cxn ang="0">
                      <a:pos x="33" y="23"/>
                    </a:cxn>
                    <a:cxn ang="0">
                      <a:pos x="30" y="17"/>
                    </a:cxn>
                  </a:cxnLst>
                  <a:rect l="0" t="0" r="r" b="b"/>
                  <a:pathLst>
                    <a:path w="49" h="47">
                      <a:moveTo>
                        <a:pt x="39" y="30"/>
                      </a:moveTo>
                      <a:lnTo>
                        <a:pt x="38" y="34"/>
                      </a:lnTo>
                      <a:lnTo>
                        <a:pt x="36" y="38"/>
                      </a:lnTo>
                      <a:lnTo>
                        <a:pt x="34" y="41"/>
                      </a:lnTo>
                      <a:lnTo>
                        <a:pt x="31" y="44"/>
                      </a:lnTo>
                      <a:lnTo>
                        <a:pt x="25" y="46"/>
                      </a:lnTo>
                      <a:lnTo>
                        <a:pt x="23" y="47"/>
                      </a:lnTo>
                      <a:lnTo>
                        <a:pt x="20" y="47"/>
                      </a:lnTo>
                      <a:lnTo>
                        <a:pt x="18" y="46"/>
                      </a:lnTo>
                      <a:lnTo>
                        <a:pt x="16" y="46"/>
                      </a:lnTo>
                      <a:lnTo>
                        <a:pt x="14" y="44"/>
                      </a:lnTo>
                      <a:lnTo>
                        <a:pt x="12" y="42"/>
                      </a:lnTo>
                      <a:lnTo>
                        <a:pt x="11" y="40"/>
                      </a:lnTo>
                      <a:lnTo>
                        <a:pt x="10" y="37"/>
                      </a:lnTo>
                      <a:lnTo>
                        <a:pt x="10" y="34"/>
                      </a:lnTo>
                      <a:lnTo>
                        <a:pt x="10" y="31"/>
                      </a:lnTo>
                      <a:lnTo>
                        <a:pt x="12" y="29"/>
                      </a:lnTo>
                      <a:lnTo>
                        <a:pt x="13" y="27"/>
                      </a:lnTo>
                      <a:lnTo>
                        <a:pt x="18" y="22"/>
                      </a:lnTo>
                      <a:lnTo>
                        <a:pt x="23" y="17"/>
                      </a:lnTo>
                      <a:lnTo>
                        <a:pt x="26" y="13"/>
                      </a:lnTo>
                      <a:lnTo>
                        <a:pt x="25" y="11"/>
                      </a:lnTo>
                      <a:lnTo>
                        <a:pt x="24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2" y="10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8" y="23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8"/>
                      </a:lnTo>
                      <a:lnTo>
                        <a:pt x="9" y="5"/>
                      </a:lnTo>
                      <a:lnTo>
                        <a:pt x="13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9" y="5"/>
                      </a:lnTo>
                      <a:lnTo>
                        <a:pt x="32" y="8"/>
                      </a:lnTo>
                      <a:lnTo>
                        <a:pt x="37" y="16"/>
                      </a:lnTo>
                      <a:lnTo>
                        <a:pt x="45" y="26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44" y="33"/>
                      </a:lnTo>
                      <a:lnTo>
                        <a:pt x="41" y="32"/>
                      </a:lnTo>
                      <a:lnTo>
                        <a:pt x="39" y="30"/>
                      </a:lnTo>
                      <a:close/>
                      <a:moveTo>
                        <a:pt x="30" y="17"/>
                      </a:moveTo>
                      <a:lnTo>
                        <a:pt x="27" y="21"/>
                      </a:lnTo>
                      <a:lnTo>
                        <a:pt x="22" y="26"/>
                      </a:lnTo>
                      <a:lnTo>
                        <a:pt x="18" y="31"/>
                      </a:lnTo>
                      <a:lnTo>
                        <a:pt x="17" y="33"/>
                      </a:lnTo>
                      <a:lnTo>
                        <a:pt x="17" y="34"/>
                      </a:lnTo>
                      <a:lnTo>
                        <a:pt x="17" y="36"/>
                      </a:lnTo>
                      <a:lnTo>
                        <a:pt x="18" y="38"/>
                      </a:lnTo>
                      <a:lnTo>
                        <a:pt x="20" y="39"/>
                      </a:lnTo>
                      <a:lnTo>
                        <a:pt x="22" y="40"/>
                      </a:lnTo>
                      <a:lnTo>
                        <a:pt x="24" y="40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31" y="35"/>
                      </a:lnTo>
                      <a:lnTo>
                        <a:pt x="33" y="32"/>
                      </a:lnTo>
                      <a:lnTo>
                        <a:pt x="34" y="29"/>
                      </a:lnTo>
                      <a:lnTo>
                        <a:pt x="34" y="26"/>
                      </a:lnTo>
                      <a:lnTo>
                        <a:pt x="33" y="23"/>
                      </a:lnTo>
                      <a:lnTo>
                        <a:pt x="31" y="19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" name="Freeform 167"/>
                <p:cNvSpPr>
                  <a:spLocks/>
                </p:cNvSpPr>
                <p:nvPr/>
              </p:nvSpPr>
              <p:spPr bwMode="auto">
                <a:xfrm>
                  <a:off x="4845" y="1050"/>
                  <a:ext cx="38" cy="44"/>
                </a:xfrm>
                <a:custGeom>
                  <a:avLst/>
                  <a:gdLst/>
                  <a:ahLst/>
                  <a:cxnLst>
                    <a:cxn ang="0">
                      <a:pos x="33" y="51"/>
                    </a:cxn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39" y="47"/>
                    </a:cxn>
                    <a:cxn ang="0">
                      <a:pos x="33" y="51"/>
                    </a:cxn>
                  </a:cxnLst>
                  <a:rect l="0" t="0" r="r" b="b"/>
                  <a:pathLst>
                    <a:path w="39" h="51">
                      <a:moveTo>
                        <a:pt x="33" y="51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39" y="47"/>
                      </a:lnTo>
                      <a:lnTo>
                        <a:pt x="3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" name="Freeform 168"/>
                <p:cNvSpPr>
                  <a:spLocks noEditPoints="1"/>
                </p:cNvSpPr>
                <p:nvPr/>
              </p:nvSpPr>
              <p:spPr bwMode="auto">
                <a:xfrm>
                  <a:off x="4860" y="1042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10" y="6"/>
                    </a:cxn>
                    <a:cxn ang="0">
                      <a:pos x="5" y="11"/>
                    </a:cxn>
                    <a:cxn ang="0">
                      <a:pos x="33" y="51"/>
                    </a:cxn>
                    <a:cxn ang="0">
                      <a:pos x="9" y="17"/>
                    </a:cxn>
                    <a:cxn ang="0">
                      <a:pos x="15" y="13"/>
                    </a:cxn>
                    <a:cxn ang="0">
                      <a:pos x="39" y="47"/>
                    </a:cxn>
                    <a:cxn ang="0">
                      <a:pos x="33" y="51"/>
                    </a:cxn>
                  </a:cxnLst>
                  <a:rect l="0" t="0" r="r" b="b"/>
                  <a:pathLst>
                    <a:path w="39" h="51">
                      <a:moveTo>
                        <a:pt x="5" y="11"/>
                      </a:move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10" y="6"/>
                      </a:lnTo>
                      <a:lnTo>
                        <a:pt x="5" y="11"/>
                      </a:lnTo>
                      <a:close/>
                      <a:moveTo>
                        <a:pt x="33" y="51"/>
                      </a:moveTo>
                      <a:lnTo>
                        <a:pt x="9" y="17"/>
                      </a:lnTo>
                      <a:lnTo>
                        <a:pt x="15" y="13"/>
                      </a:lnTo>
                      <a:lnTo>
                        <a:pt x="39" y="47"/>
                      </a:lnTo>
                      <a:lnTo>
                        <a:pt x="33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" name="Freeform 169"/>
                <p:cNvSpPr>
                  <a:spLocks/>
                </p:cNvSpPr>
                <p:nvPr/>
              </p:nvSpPr>
              <p:spPr bwMode="auto">
                <a:xfrm>
                  <a:off x="4887" y="1037"/>
                  <a:ext cx="39" cy="38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22" y="37"/>
                    </a:cxn>
                    <a:cxn ang="0">
                      <a:pos x="26" y="37"/>
                    </a:cxn>
                    <a:cxn ang="0">
                      <a:pos x="29" y="35"/>
                    </a:cxn>
                    <a:cxn ang="0">
                      <a:pos x="34" y="29"/>
                    </a:cxn>
                    <a:cxn ang="0">
                      <a:pos x="34" y="24"/>
                    </a:cxn>
                    <a:cxn ang="0">
                      <a:pos x="30" y="22"/>
                    </a:cxn>
                    <a:cxn ang="0">
                      <a:pos x="23" y="24"/>
                    </a:cxn>
                    <a:cxn ang="0">
                      <a:pos x="12" y="27"/>
                    </a:cxn>
                    <a:cxn ang="0">
                      <a:pos x="6" y="26"/>
                    </a:cxn>
                    <a:cxn ang="0">
                      <a:pos x="1" y="22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3" y="8"/>
                    </a:cxn>
                    <a:cxn ang="0">
                      <a:pos x="8" y="4"/>
                    </a:cxn>
                    <a:cxn ang="0">
                      <a:pos x="16" y="1"/>
                    </a:cxn>
                    <a:cxn ang="0">
                      <a:pos x="21" y="0"/>
                    </a:cxn>
                    <a:cxn ang="0">
                      <a:pos x="25" y="2"/>
                    </a:cxn>
                    <a:cxn ang="0">
                      <a:pos x="22" y="10"/>
                    </a:cxn>
                    <a:cxn ang="0">
                      <a:pos x="17" y="7"/>
                    </a:cxn>
                    <a:cxn ang="0">
                      <a:pos x="11" y="9"/>
                    </a:cxn>
                    <a:cxn ang="0">
                      <a:pos x="7" y="14"/>
                    </a:cxn>
                    <a:cxn ang="0">
                      <a:pos x="7" y="18"/>
                    </a:cxn>
                    <a:cxn ang="0">
                      <a:pos x="9" y="19"/>
                    </a:cxn>
                    <a:cxn ang="0">
                      <a:pos x="12" y="20"/>
                    </a:cxn>
                    <a:cxn ang="0">
                      <a:pos x="28" y="15"/>
                    </a:cxn>
                    <a:cxn ang="0">
                      <a:pos x="34" y="16"/>
                    </a:cxn>
                    <a:cxn ang="0">
                      <a:pos x="37" y="17"/>
                    </a:cxn>
                    <a:cxn ang="0">
                      <a:pos x="40" y="21"/>
                    </a:cxn>
                    <a:cxn ang="0">
                      <a:pos x="41" y="26"/>
                    </a:cxn>
                    <a:cxn ang="0">
                      <a:pos x="39" y="34"/>
                    </a:cxn>
                    <a:cxn ang="0">
                      <a:pos x="33" y="40"/>
                    </a:cxn>
                    <a:cxn ang="0">
                      <a:pos x="26" y="43"/>
                    </a:cxn>
                    <a:cxn ang="0">
                      <a:pos x="21" y="44"/>
                    </a:cxn>
                    <a:cxn ang="0">
                      <a:pos x="15" y="42"/>
                    </a:cxn>
                    <a:cxn ang="0">
                      <a:pos x="10" y="38"/>
                    </a:cxn>
                  </a:cxnLst>
                  <a:rect l="0" t="0" r="r" b="b"/>
                  <a:pathLst>
                    <a:path w="41" h="44">
                      <a:moveTo>
                        <a:pt x="10" y="38"/>
                      </a:moveTo>
                      <a:lnTo>
                        <a:pt x="16" y="33"/>
                      </a:lnTo>
                      <a:lnTo>
                        <a:pt x="19" y="36"/>
                      </a:lnTo>
                      <a:lnTo>
                        <a:pt x="22" y="37"/>
                      </a:lnTo>
                      <a:lnTo>
                        <a:pt x="24" y="37"/>
                      </a:lnTo>
                      <a:lnTo>
                        <a:pt x="26" y="37"/>
                      </a:lnTo>
                      <a:lnTo>
                        <a:pt x="28" y="36"/>
                      </a:lnTo>
                      <a:lnTo>
                        <a:pt x="29" y="35"/>
                      </a:lnTo>
                      <a:lnTo>
                        <a:pt x="33" y="32"/>
                      </a:lnTo>
                      <a:lnTo>
                        <a:pt x="34" y="29"/>
                      </a:lnTo>
                      <a:lnTo>
                        <a:pt x="35" y="27"/>
                      </a:lnTo>
                      <a:lnTo>
                        <a:pt x="34" y="24"/>
                      </a:lnTo>
                      <a:lnTo>
                        <a:pt x="32" y="23"/>
                      </a:lnTo>
                      <a:lnTo>
                        <a:pt x="30" y="22"/>
                      </a:lnTo>
                      <a:lnTo>
                        <a:pt x="27" y="23"/>
                      </a:lnTo>
                      <a:lnTo>
                        <a:pt x="23" y="24"/>
                      </a:lnTo>
                      <a:lnTo>
                        <a:pt x="16" y="26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6" y="26"/>
                      </a:lnTo>
                      <a:lnTo>
                        <a:pt x="3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8" y="5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7" y="7"/>
                      </a:lnTo>
                      <a:lnTo>
                        <a:pt x="14" y="7"/>
                      </a:lnTo>
                      <a:lnTo>
                        <a:pt x="11" y="9"/>
                      </a:lnTo>
                      <a:lnTo>
                        <a:pt x="8" y="11"/>
                      </a:lnTo>
                      <a:lnTo>
                        <a:pt x="7" y="14"/>
                      </a:lnTo>
                      <a:lnTo>
                        <a:pt x="6" y="16"/>
                      </a:lnTo>
                      <a:lnTo>
                        <a:pt x="7" y="18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8" y="18"/>
                      </a:lnTo>
                      <a:lnTo>
                        <a:pt x="28" y="15"/>
                      </a:lnTo>
                      <a:lnTo>
                        <a:pt x="32" y="15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7" y="17"/>
                      </a:lnTo>
                      <a:lnTo>
                        <a:pt x="39" y="20"/>
                      </a:lnTo>
                      <a:lnTo>
                        <a:pt x="40" y="21"/>
                      </a:lnTo>
                      <a:lnTo>
                        <a:pt x="41" y="23"/>
                      </a:lnTo>
                      <a:lnTo>
                        <a:pt x="41" y="26"/>
                      </a:lnTo>
                      <a:lnTo>
                        <a:pt x="41" y="30"/>
                      </a:lnTo>
                      <a:lnTo>
                        <a:pt x="39" y="34"/>
                      </a:lnTo>
                      <a:lnTo>
                        <a:pt x="36" y="37"/>
                      </a:lnTo>
                      <a:lnTo>
                        <a:pt x="33" y="40"/>
                      </a:lnTo>
                      <a:lnTo>
                        <a:pt x="29" y="42"/>
                      </a:lnTo>
                      <a:lnTo>
                        <a:pt x="26" y="43"/>
                      </a:lnTo>
                      <a:lnTo>
                        <a:pt x="23" y="44"/>
                      </a:lnTo>
                      <a:lnTo>
                        <a:pt x="21" y="44"/>
                      </a:lnTo>
                      <a:lnTo>
                        <a:pt x="18" y="43"/>
                      </a:lnTo>
                      <a:lnTo>
                        <a:pt x="15" y="42"/>
                      </a:lnTo>
                      <a:lnTo>
                        <a:pt x="13" y="40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" name="Freeform 170"/>
                <p:cNvSpPr>
                  <a:spLocks noEditPoints="1"/>
                </p:cNvSpPr>
                <p:nvPr/>
              </p:nvSpPr>
              <p:spPr bwMode="auto">
                <a:xfrm>
                  <a:off x="4921" y="1016"/>
                  <a:ext cx="46" cy="41"/>
                </a:xfrm>
                <a:custGeom>
                  <a:avLst/>
                  <a:gdLst/>
                  <a:ahLst/>
                  <a:cxnLst>
                    <a:cxn ang="0">
                      <a:pos x="37" y="35"/>
                    </a:cxn>
                    <a:cxn ang="0">
                      <a:pos x="32" y="41"/>
                    </a:cxn>
                    <a:cxn ang="0">
                      <a:pos x="26" y="45"/>
                    </a:cxn>
                    <a:cxn ang="0">
                      <a:pos x="20" y="47"/>
                    </a:cxn>
                    <a:cxn ang="0">
                      <a:pos x="16" y="46"/>
                    </a:cxn>
                    <a:cxn ang="0">
                      <a:pos x="12" y="43"/>
                    </a:cxn>
                    <a:cxn ang="0">
                      <a:pos x="9" y="38"/>
                    </a:cxn>
                    <a:cxn ang="0">
                      <a:pos x="9" y="33"/>
                    </a:cxn>
                    <a:cxn ang="0">
                      <a:pos x="11" y="28"/>
                    </a:cxn>
                    <a:cxn ang="0">
                      <a:pos x="17" y="21"/>
                    </a:cxn>
                    <a:cxn ang="0">
                      <a:pos x="27" y="12"/>
                    </a:cxn>
                    <a:cxn ang="0">
                      <a:pos x="23" y="8"/>
                    </a:cxn>
                    <a:cxn ang="0">
                      <a:pos x="21" y="7"/>
                    </a:cxn>
                    <a:cxn ang="0">
                      <a:pos x="17" y="7"/>
                    </a:cxn>
                    <a:cxn ang="0">
                      <a:pos x="13" y="9"/>
                    </a:cxn>
                    <a:cxn ang="0">
                      <a:pos x="7" y="14"/>
                    </a:cxn>
                    <a:cxn ang="0">
                      <a:pos x="8" y="21"/>
                    </a:cxn>
                    <a:cxn ang="0">
                      <a:pos x="0" y="20"/>
                    </a:cxn>
                    <a:cxn ang="0">
                      <a:pos x="1" y="13"/>
                    </a:cxn>
                    <a:cxn ang="0">
                      <a:pos x="6" y="7"/>
                    </a:cxn>
                    <a:cxn ang="0">
                      <a:pos x="14" y="1"/>
                    </a:cxn>
                    <a:cxn ang="0">
                      <a:pos x="21" y="0"/>
                    </a:cxn>
                    <a:cxn ang="0">
                      <a:pos x="26" y="1"/>
                    </a:cxn>
                    <a:cxn ang="0">
                      <a:pos x="32" y="8"/>
                    </a:cxn>
                    <a:cxn ang="0">
                      <a:pos x="44" y="27"/>
                    </a:cxn>
                    <a:cxn ang="0">
                      <a:pos x="48" y="30"/>
                    </a:cxn>
                    <a:cxn ang="0">
                      <a:pos x="40" y="32"/>
                    </a:cxn>
                    <a:cxn ang="0">
                      <a:pos x="30" y="17"/>
                    </a:cxn>
                    <a:cxn ang="0">
                      <a:pos x="21" y="26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7"/>
                    </a:cxn>
                    <a:cxn ang="0">
                      <a:pos x="21" y="40"/>
                    </a:cxn>
                    <a:cxn ang="0">
                      <a:pos x="24" y="40"/>
                    </a:cxn>
                    <a:cxn ang="0">
                      <a:pos x="29" y="37"/>
                    </a:cxn>
                    <a:cxn ang="0">
                      <a:pos x="32" y="33"/>
                    </a:cxn>
                    <a:cxn ang="0">
                      <a:pos x="34" y="26"/>
                    </a:cxn>
                    <a:cxn ang="0">
                      <a:pos x="31" y="19"/>
                    </a:cxn>
                  </a:cxnLst>
                  <a:rect l="0" t="0" r="r" b="b"/>
                  <a:pathLst>
                    <a:path w="48" h="47">
                      <a:moveTo>
                        <a:pt x="38" y="30"/>
                      </a:moveTo>
                      <a:lnTo>
                        <a:pt x="37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29" y="44"/>
                      </a:lnTo>
                      <a:lnTo>
                        <a:pt x="26" y="45"/>
                      </a:lnTo>
                      <a:lnTo>
                        <a:pt x="23" y="46"/>
                      </a:lnTo>
                      <a:lnTo>
                        <a:pt x="20" y="47"/>
                      </a:lnTo>
                      <a:lnTo>
                        <a:pt x="18" y="46"/>
                      </a:lnTo>
                      <a:lnTo>
                        <a:pt x="16" y="46"/>
                      </a:lnTo>
                      <a:lnTo>
                        <a:pt x="14" y="45"/>
                      </a:lnTo>
                      <a:lnTo>
                        <a:pt x="12" y="43"/>
                      </a:lnTo>
                      <a:lnTo>
                        <a:pt x="10" y="41"/>
                      </a:lnTo>
                      <a:lnTo>
                        <a:pt x="9" y="38"/>
                      </a:lnTo>
                      <a:lnTo>
                        <a:pt x="8" y="36"/>
                      </a:lnTo>
                      <a:lnTo>
                        <a:pt x="9" y="33"/>
                      </a:lnTo>
                      <a:lnTo>
                        <a:pt x="9" y="30"/>
                      </a:lnTo>
                      <a:lnTo>
                        <a:pt x="11" y="28"/>
                      </a:lnTo>
                      <a:lnTo>
                        <a:pt x="12" y="25"/>
                      </a:lnTo>
                      <a:lnTo>
                        <a:pt x="17" y="21"/>
                      </a:lnTo>
                      <a:lnTo>
                        <a:pt x="23" y="16"/>
                      </a:lnTo>
                      <a:lnTo>
                        <a:pt x="27" y="12"/>
                      </a:lnTo>
                      <a:lnTo>
                        <a:pt x="26" y="11"/>
                      </a:lnTo>
                      <a:lnTo>
                        <a:pt x="23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8"/>
                      </a:lnTo>
                      <a:lnTo>
                        <a:pt x="13" y="9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2" y="8"/>
                      </a:lnTo>
                      <a:lnTo>
                        <a:pt x="37" y="16"/>
                      </a:lnTo>
                      <a:lnTo>
                        <a:pt x="44" y="27"/>
                      </a:lnTo>
                      <a:lnTo>
                        <a:pt x="46" y="29"/>
                      </a:lnTo>
                      <a:lnTo>
                        <a:pt x="48" y="30"/>
                      </a:lnTo>
                      <a:lnTo>
                        <a:pt x="42" y="34"/>
                      </a:lnTo>
                      <a:lnTo>
                        <a:pt x="40" y="32"/>
                      </a:lnTo>
                      <a:lnTo>
                        <a:pt x="38" y="30"/>
                      </a:lnTo>
                      <a:close/>
                      <a:moveTo>
                        <a:pt x="30" y="17"/>
                      </a:moveTo>
                      <a:lnTo>
                        <a:pt x="26" y="21"/>
                      </a:lnTo>
                      <a:lnTo>
                        <a:pt x="21" y="26"/>
                      </a:lnTo>
                      <a:lnTo>
                        <a:pt x="17" y="30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8" y="39"/>
                      </a:lnTo>
                      <a:lnTo>
                        <a:pt x="21" y="40"/>
                      </a:lnTo>
                      <a:lnTo>
                        <a:pt x="22" y="40"/>
                      </a:lnTo>
                      <a:lnTo>
                        <a:pt x="24" y="40"/>
                      </a:lnTo>
                      <a:lnTo>
                        <a:pt x="27" y="38"/>
                      </a:lnTo>
                      <a:lnTo>
                        <a:pt x="29" y="37"/>
                      </a:lnTo>
                      <a:lnTo>
                        <a:pt x="30" y="36"/>
                      </a:lnTo>
                      <a:lnTo>
                        <a:pt x="32" y="33"/>
                      </a:lnTo>
                      <a:lnTo>
                        <a:pt x="34" y="29"/>
                      </a:lnTo>
                      <a:lnTo>
                        <a:pt x="34" y="26"/>
                      </a:lnTo>
                      <a:lnTo>
                        <a:pt x="33" y="23"/>
                      </a:lnTo>
                      <a:lnTo>
                        <a:pt x="31" y="19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" name="Freeform 171"/>
                <p:cNvSpPr>
                  <a:spLocks/>
                </p:cNvSpPr>
                <p:nvPr/>
              </p:nvSpPr>
              <p:spPr bwMode="auto">
                <a:xfrm>
                  <a:off x="4950" y="993"/>
                  <a:ext cx="38" cy="43"/>
                </a:xfrm>
                <a:custGeom>
                  <a:avLst/>
                  <a:gdLst/>
                  <a:ahLst/>
                  <a:cxnLst>
                    <a:cxn ang="0">
                      <a:pos x="36" y="40"/>
                    </a:cxn>
                    <a:cxn ang="0">
                      <a:pos x="40" y="45"/>
                    </a:cxn>
                    <a:cxn ang="0">
                      <a:pos x="38" y="46"/>
                    </a:cxn>
                    <a:cxn ang="0">
                      <a:pos x="36" y="48"/>
                    </a:cxn>
                    <a:cxn ang="0">
                      <a:pos x="33" y="49"/>
                    </a:cxn>
                    <a:cxn ang="0">
                      <a:pos x="30" y="50"/>
                    </a:cxn>
                    <a:cxn ang="0">
                      <a:pos x="28" y="50"/>
                    </a:cxn>
                    <a:cxn ang="0">
                      <a:pos x="26" y="49"/>
                    </a:cxn>
                    <a:cxn ang="0">
                      <a:pos x="24" y="46"/>
                    </a:cxn>
                    <a:cxn ang="0">
                      <a:pos x="21" y="42"/>
                    </a:cxn>
                    <a:cxn ang="0">
                      <a:pos x="8" y="21"/>
                    </a:cxn>
                    <a:cxn ang="0">
                      <a:pos x="4" y="24"/>
                    </a:cxn>
                    <a:cxn ang="0">
                      <a:pos x="1" y="19"/>
                    </a:cxn>
                    <a:cxn ang="0">
                      <a:pos x="5" y="16"/>
                    </a:cxn>
                    <a:cxn ang="0">
                      <a:pos x="0" y="7"/>
                    </a:cxn>
                    <a:cxn ang="0">
                      <a:pos x="4" y="0"/>
                    </a:cxn>
                    <a:cxn ang="0">
                      <a:pos x="11" y="13"/>
                    </a:cxn>
                    <a:cxn ang="0">
                      <a:pos x="17" y="9"/>
                    </a:cxn>
                    <a:cxn ang="0">
                      <a:pos x="20" y="14"/>
                    </a:cxn>
                    <a:cxn ang="0">
                      <a:pos x="14" y="17"/>
                    </a:cxn>
                    <a:cxn ang="0">
                      <a:pos x="27" y="38"/>
                    </a:cxn>
                    <a:cxn ang="0">
                      <a:pos x="29" y="42"/>
                    </a:cxn>
                    <a:cxn ang="0">
                      <a:pos x="31" y="42"/>
                    </a:cxn>
                    <a:cxn ang="0">
                      <a:pos x="33" y="41"/>
                    </a:cxn>
                    <a:cxn ang="0">
                      <a:pos x="36" y="40"/>
                    </a:cxn>
                  </a:cxnLst>
                  <a:rect l="0" t="0" r="r" b="b"/>
                  <a:pathLst>
                    <a:path w="40" h="50">
                      <a:moveTo>
                        <a:pt x="36" y="40"/>
                      </a:moveTo>
                      <a:lnTo>
                        <a:pt x="40" y="45"/>
                      </a:lnTo>
                      <a:lnTo>
                        <a:pt x="38" y="46"/>
                      </a:lnTo>
                      <a:lnTo>
                        <a:pt x="36" y="48"/>
                      </a:lnTo>
                      <a:lnTo>
                        <a:pt x="33" y="49"/>
                      </a:lnTo>
                      <a:lnTo>
                        <a:pt x="30" y="50"/>
                      </a:lnTo>
                      <a:lnTo>
                        <a:pt x="28" y="50"/>
                      </a:lnTo>
                      <a:lnTo>
                        <a:pt x="26" y="49"/>
                      </a:lnTo>
                      <a:lnTo>
                        <a:pt x="24" y="46"/>
                      </a:lnTo>
                      <a:lnTo>
                        <a:pt x="21" y="42"/>
                      </a:lnTo>
                      <a:lnTo>
                        <a:pt x="8" y="21"/>
                      </a:lnTo>
                      <a:lnTo>
                        <a:pt x="4" y="24"/>
                      </a:lnTo>
                      <a:lnTo>
                        <a:pt x="1" y="19"/>
                      </a:lnTo>
                      <a:lnTo>
                        <a:pt x="5" y="16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1" y="13"/>
                      </a:lnTo>
                      <a:lnTo>
                        <a:pt x="17" y="9"/>
                      </a:lnTo>
                      <a:lnTo>
                        <a:pt x="20" y="14"/>
                      </a:lnTo>
                      <a:lnTo>
                        <a:pt x="14" y="17"/>
                      </a:lnTo>
                      <a:lnTo>
                        <a:pt x="27" y="38"/>
                      </a:lnTo>
                      <a:lnTo>
                        <a:pt x="29" y="42"/>
                      </a:lnTo>
                      <a:lnTo>
                        <a:pt x="31" y="42"/>
                      </a:lnTo>
                      <a:lnTo>
                        <a:pt x="33" y="41"/>
                      </a:lnTo>
                      <a:lnTo>
                        <a:pt x="36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" name="Freeform 172"/>
                <p:cNvSpPr>
                  <a:spLocks noEditPoints="1"/>
                </p:cNvSpPr>
                <p:nvPr/>
              </p:nvSpPr>
              <p:spPr bwMode="auto">
                <a:xfrm>
                  <a:off x="4965" y="982"/>
                  <a:ext cx="34" cy="46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0" y="3"/>
                    </a:cxn>
                    <a:cxn ang="0">
                      <a:pos x="6" y="0"/>
                    </a:cxn>
                    <a:cxn ang="0">
                      <a:pos x="10" y="7"/>
                    </a:cxn>
                    <a:cxn ang="0">
                      <a:pos x="4" y="10"/>
                    </a:cxn>
                    <a:cxn ang="0">
                      <a:pos x="29" y="53"/>
                    </a:cxn>
                    <a:cxn ang="0">
                      <a:pos x="8" y="17"/>
                    </a:cxn>
                    <a:cxn ang="0">
                      <a:pos x="14" y="13"/>
                    </a:cxn>
                    <a:cxn ang="0">
                      <a:pos x="35" y="50"/>
                    </a:cxn>
                    <a:cxn ang="0">
                      <a:pos x="29" y="53"/>
                    </a:cxn>
                  </a:cxnLst>
                  <a:rect l="0" t="0" r="r" b="b"/>
                  <a:pathLst>
                    <a:path w="35" h="53">
                      <a:moveTo>
                        <a:pt x="4" y="10"/>
                      </a:moveTo>
                      <a:lnTo>
                        <a:pt x="0" y="3"/>
                      </a:lnTo>
                      <a:lnTo>
                        <a:pt x="6" y="0"/>
                      </a:lnTo>
                      <a:lnTo>
                        <a:pt x="10" y="7"/>
                      </a:lnTo>
                      <a:lnTo>
                        <a:pt x="4" y="10"/>
                      </a:lnTo>
                      <a:close/>
                      <a:moveTo>
                        <a:pt x="29" y="53"/>
                      </a:moveTo>
                      <a:lnTo>
                        <a:pt x="8" y="17"/>
                      </a:lnTo>
                      <a:lnTo>
                        <a:pt x="14" y="13"/>
                      </a:lnTo>
                      <a:lnTo>
                        <a:pt x="35" y="50"/>
                      </a:lnTo>
                      <a:lnTo>
                        <a:pt x="29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" name="Freeform 173"/>
                <p:cNvSpPr>
                  <a:spLocks noEditPoints="1"/>
                </p:cNvSpPr>
                <p:nvPr/>
              </p:nvSpPr>
              <p:spPr bwMode="auto">
                <a:xfrm>
                  <a:off x="4992" y="979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0" y="17"/>
                    </a:cxn>
                    <a:cxn ang="0">
                      <a:pos x="1" y="13"/>
                    </a:cxn>
                    <a:cxn ang="0">
                      <a:pos x="4" y="7"/>
                    </a:cxn>
                    <a:cxn ang="0">
                      <a:pos x="10" y="3"/>
                    </a:cxn>
                    <a:cxn ang="0">
                      <a:pos x="17" y="0"/>
                    </a:cxn>
                    <a:cxn ang="0">
                      <a:pos x="25" y="1"/>
                    </a:cxn>
                    <a:cxn ang="0">
                      <a:pos x="32" y="5"/>
                    </a:cxn>
                    <a:cxn ang="0">
                      <a:pos x="37" y="12"/>
                    </a:cxn>
                    <a:cxn ang="0">
                      <a:pos x="41" y="22"/>
                    </a:cxn>
                    <a:cxn ang="0">
                      <a:pos x="41" y="29"/>
                    </a:cxn>
                    <a:cxn ang="0">
                      <a:pos x="39" y="34"/>
                    </a:cxn>
                    <a:cxn ang="0">
                      <a:pos x="33" y="40"/>
                    </a:cxn>
                    <a:cxn ang="0">
                      <a:pos x="27" y="43"/>
                    </a:cxn>
                    <a:cxn ang="0">
                      <a:pos x="20" y="44"/>
                    </a:cxn>
                    <a:cxn ang="0">
                      <a:pos x="13" y="41"/>
                    </a:cxn>
                    <a:cxn ang="0">
                      <a:pos x="7" y="35"/>
                    </a:cxn>
                    <a:cxn ang="0">
                      <a:pos x="10" y="28"/>
                    </a:cxn>
                    <a:cxn ang="0">
                      <a:pos x="14" y="33"/>
                    </a:cxn>
                    <a:cxn ang="0">
                      <a:pos x="19" y="37"/>
                    </a:cxn>
                    <a:cxn ang="0">
                      <a:pos x="26" y="37"/>
                    </a:cxn>
                    <a:cxn ang="0">
                      <a:pos x="30" y="34"/>
                    </a:cxn>
                    <a:cxn ang="0">
                      <a:pos x="32" y="33"/>
                    </a:cxn>
                    <a:cxn ang="0">
                      <a:pos x="34" y="28"/>
                    </a:cxn>
                    <a:cxn ang="0">
                      <a:pos x="34" y="22"/>
                    </a:cxn>
                    <a:cxn ang="0">
                      <a:pos x="31" y="16"/>
                    </a:cxn>
                    <a:cxn ang="0">
                      <a:pos x="27" y="10"/>
                    </a:cxn>
                    <a:cxn ang="0">
                      <a:pos x="22" y="7"/>
                    </a:cxn>
                    <a:cxn ang="0">
                      <a:pos x="15" y="7"/>
                    </a:cxn>
                    <a:cxn ang="0">
                      <a:pos x="11" y="9"/>
                    </a:cxn>
                    <a:cxn ang="0">
                      <a:pos x="9" y="11"/>
                    </a:cxn>
                    <a:cxn ang="0">
                      <a:pos x="7" y="16"/>
                    </a:cxn>
                    <a:cxn ang="0">
                      <a:pos x="7" y="21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41" h="44">
                      <a:moveTo>
                        <a:pt x="4" y="31"/>
                      </a:move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32" y="5"/>
                      </a:lnTo>
                      <a:lnTo>
                        <a:pt x="35" y="8"/>
                      </a:lnTo>
                      <a:lnTo>
                        <a:pt x="37" y="12"/>
                      </a:lnTo>
                      <a:lnTo>
                        <a:pt x="40" y="19"/>
                      </a:lnTo>
                      <a:lnTo>
                        <a:pt x="41" y="22"/>
                      </a:lnTo>
                      <a:lnTo>
                        <a:pt x="41" y="24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5" y="38"/>
                      </a:lnTo>
                      <a:lnTo>
                        <a:pt x="33" y="40"/>
                      </a:lnTo>
                      <a:lnTo>
                        <a:pt x="31" y="41"/>
                      </a:lnTo>
                      <a:lnTo>
                        <a:pt x="27" y="43"/>
                      </a:lnTo>
                      <a:lnTo>
                        <a:pt x="24" y="44"/>
                      </a:lnTo>
                      <a:lnTo>
                        <a:pt x="20" y="44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7" y="35"/>
                      </a:lnTo>
                      <a:lnTo>
                        <a:pt x="4" y="31"/>
                      </a:lnTo>
                      <a:close/>
                      <a:moveTo>
                        <a:pt x="10" y="28"/>
                      </a:moveTo>
                      <a:lnTo>
                        <a:pt x="12" y="31"/>
                      </a:lnTo>
                      <a:lnTo>
                        <a:pt x="14" y="33"/>
                      </a:lnTo>
                      <a:lnTo>
                        <a:pt x="16" y="35"/>
                      </a:lnTo>
                      <a:lnTo>
                        <a:pt x="19" y="37"/>
                      </a:lnTo>
                      <a:lnTo>
                        <a:pt x="24" y="37"/>
                      </a:lnTo>
                      <a:lnTo>
                        <a:pt x="26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2" y="33"/>
                      </a:lnTo>
                      <a:lnTo>
                        <a:pt x="33" y="31"/>
                      </a:lnTo>
                      <a:lnTo>
                        <a:pt x="34" y="28"/>
                      </a:lnTo>
                      <a:lnTo>
                        <a:pt x="34" y="25"/>
                      </a:lnTo>
                      <a:lnTo>
                        <a:pt x="34" y="22"/>
                      </a:lnTo>
                      <a:lnTo>
                        <a:pt x="33" y="19"/>
                      </a:lnTo>
                      <a:lnTo>
                        <a:pt x="31" y="16"/>
                      </a:lnTo>
                      <a:lnTo>
                        <a:pt x="29" y="13"/>
                      </a:lnTo>
                      <a:lnTo>
                        <a:pt x="27" y="10"/>
                      </a:lnTo>
                      <a:lnTo>
                        <a:pt x="25" y="8"/>
                      </a:lnTo>
                      <a:lnTo>
                        <a:pt x="22" y="7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8" y="13"/>
                      </a:lnTo>
                      <a:lnTo>
                        <a:pt x="7" y="16"/>
                      </a:lnTo>
                      <a:lnTo>
                        <a:pt x="7" y="18"/>
                      </a:lnTo>
                      <a:lnTo>
                        <a:pt x="7" y="21"/>
                      </a:lnTo>
                      <a:lnTo>
                        <a:pt x="8" y="24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" name="Freeform 174"/>
                <p:cNvSpPr>
                  <a:spLocks/>
                </p:cNvSpPr>
                <p:nvPr/>
              </p:nvSpPr>
              <p:spPr bwMode="auto">
                <a:xfrm>
                  <a:off x="5027" y="960"/>
                  <a:ext cx="47" cy="41"/>
                </a:xfrm>
                <a:custGeom>
                  <a:avLst/>
                  <a:gdLst/>
                  <a:ahLst/>
                  <a:cxnLst>
                    <a:cxn ang="0">
                      <a:pos x="19" y="48"/>
                    </a:cxn>
                    <a:cxn ang="0">
                      <a:pos x="0" y="11"/>
                    </a:cxn>
                    <a:cxn ang="0">
                      <a:pos x="5" y="8"/>
                    </a:cxn>
                    <a:cxn ang="0">
                      <a:pos x="8" y="13"/>
                    </a:cxn>
                    <a:cxn ang="0">
                      <a:pos x="9" y="10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6" y="1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6" y="0"/>
                    </a:cxn>
                    <a:cxn ang="0">
                      <a:pos x="29" y="1"/>
                    </a:cxn>
                    <a:cxn ang="0">
                      <a:pos x="31" y="2"/>
                    </a:cxn>
                    <a:cxn ang="0">
                      <a:pos x="33" y="4"/>
                    </a:cxn>
                    <a:cxn ang="0">
                      <a:pos x="36" y="10"/>
                    </a:cxn>
                    <a:cxn ang="0">
                      <a:pos x="48" y="33"/>
                    </a:cxn>
                    <a:cxn ang="0">
                      <a:pos x="42" y="36"/>
                    </a:cxn>
                    <a:cxn ang="0">
                      <a:pos x="30" y="14"/>
                    </a:cxn>
                    <a:cxn ang="0">
                      <a:pos x="28" y="10"/>
                    </a:cxn>
                    <a:cxn ang="0">
                      <a:pos x="27" y="9"/>
                    </a:cxn>
                    <a:cxn ang="0">
                      <a:pos x="27" y="8"/>
                    </a:cxn>
                    <a:cxn ang="0">
                      <a:pos x="25" y="7"/>
                    </a:cxn>
                    <a:cxn ang="0">
                      <a:pos x="22" y="7"/>
                    </a:cxn>
                    <a:cxn ang="0">
                      <a:pos x="20" y="7"/>
                    </a:cxn>
                    <a:cxn ang="0">
                      <a:pos x="18" y="8"/>
                    </a:cxn>
                    <a:cxn ang="0">
                      <a:pos x="15" y="10"/>
                    </a:cxn>
                    <a:cxn ang="0">
                      <a:pos x="13" y="14"/>
                    </a:cxn>
                    <a:cxn ang="0">
                      <a:pos x="12" y="16"/>
                    </a:cxn>
                    <a:cxn ang="0">
                      <a:pos x="12" y="19"/>
                    </a:cxn>
                    <a:cxn ang="0">
                      <a:pos x="13" y="21"/>
                    </a:cxn>
                    <a:cxn ang="0">
                      <a:pos x="15" y="25"/>
                    </a:cxn>
                    <a:cxn ang="0">
                      <a:pos x="26" y="45"/>
                    </a:cxn>
                    <a:cxn ang="0">
                      <a:pos x="19" y="48"/>
                    </a:cxn>
                  </a:cxnLst>
                  <a:rect l="0" t="0" r="r" b="b"/>
                  <a:pathLst>
                    <a:path w="48" h="48">
                      <a:moveTo>
                        <a:pt x="19" y="48"/>
                      </a:move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13"/>
                      </a:lnTo>
                      <a:lnTo>
                        <a:pt x="9" y="10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0"/>
                      </a:lnTo>
                      <a:lnTo>
                        <a:pt x="29" y="1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6" y="10"/>
                      </a:lnTo>
                      <a:lnTo>
                        <a:pt x="48" y="33"/>
                      </a:lnTo>
                      <a:lnTo>
                        <a:pt x="42" y="36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7" y="9"/>
                      </a:lnTo>
                      <a:lnTo>
                        <a:pt x="27" y="8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7"/>
                      </a:lnTo>
                      <a:lnTo>
                        <a:pt x="18" y="8"/>
                      </a:lnTo>
                      <a:lnTo>
                        <a:pt x="15" y="10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2" y="19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26" y="45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89"/>
              <p:cNvGrpSpPr>
                <a:grpSpLocks/>
              </p:cNvGrpSpPr>
              <p:nvPr/>
            </p:nvGrpSpPr>
            <p:grpSpPr bwMode="auto">
              <a:xfrm>
                <a:off x="3924" y="1236"/>
                <a:ext cx="952" cy="1737"/>
                <a:chOff x="3924" y="1236"/>
                <a:chExt cx="952" cy="1737"/>
              </a:xfrm>
            </p:grpSpPr>
            <p:sp>
              <p:nvSpPr>
                <p:cNvPr id="11" name="Rectangle 176"/>
                <p:cNvSpPr>
                  <a:spLocks noChangeArrowheads="1"/>
                </p:cNvSpPr>
                <p:nvPr/>
              </p:nvSpPr>
              <p:spPr bwMode="auto">
                <a:xfrm>
                  <a:off x="4379" y="1781"/>
                  <a:ext cx="261" cy="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2800">
                      <a:solidFill>
                        <a:srgbClr val="000000"/>
                      </a:solidFill>
                    </a:rPr>
                    <a:t>3</a:t>
                  </a:r>
                  <a:r>
                    <a:rPr lang="en-GB" sz="2800">
                      <a:solidFill>
                        <a:srgbClr val="000000"/>
                      </a:solidFill>
                    </a:rPr>
                    <a:t>D</a:t>
                  </a:r>
                  <a:endParaRPr lang="en-US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4" y="2633"/>
                  <a:ext cx="262" cy="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US" sz="2800" dirty="0">
                      <a:solidFill>
                        <a:srgbClr val="000000"/>
                      </a:solidFill>
                    </a:rPr>
                    <a:t>2</a:t>
                  </a:r>
                  <a:r>
                    <a:rPr lang="en-GB" sz="2800" dirty="0">
                      <a:solidFill>
                        <a:srgbClr val="000000"/>
                      </a:solidFill>
                    </a:rPr>
                    <a:t>D</a:t>
                  </a:r>
                  <a:endParaRPr lang="en-US" sz="2800" dirty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" name="Rectangle 184"/>
                <p:cNvSpPr>
                  <a:spLocks noChangeArrowheads="1"/>
                </p:cNvSpPr>
                <p:nvPr/>
              </p:nvSpPr>
              <p:spPr bwMode="auto">
                <a:xfrm>
                  <a:off x="4614" y="1236"/>
                  <a:ext cx="262" cy="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762000"/>
                  <a:r>
                    <a:rPr lang="en-GB" sz="2800">
                      <a:solidFill>
                        <a:srgbClr val="000000"/>
                      </a:solidFill>
                    </a:rPr>
                    <a:t>4D</a:t>
                  </a:r>
                  <a:endParaRPr lang="en-US" sz="28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91" name="Rectangle 187"/>
          <p:cNvSpPr>
            <a:spLocks noChangeArrowheads="1"/>
          </p:cNvSpPr>
          <p:nvPr/>
        </p:nvSpPr>
        <p:spPr bwMode="auto">
          <a:xfrm>
            <a:off x="541338" y="5424035"/>
            <a:ext cx="7376290" cy="13070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l">
              <a:lnSpc>
                <a:spcPct val="80000"/>
              </a:lnSpc>
              <a:spcBef>
                <a:spcPts val="4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evolution </a:t>
            </a:r>
            <a:r>
              <a:rPr lang="en-GB" sz="1600" dirty="0">
                <a:solidFill>
                  <a:srgbClr val="002060"/>
                </a:solidFill>
              </a:rPr>
              <a:t>from deterministic to probabilistic approach </a:t>
            </a:r>
          </a:p>
          <a:p>
            <a:pPr marL="187325" indent="-187325" algn="l">
              <a:lnSpc>
                <a:spcPct val="80000"/>
              </a:lnSpc>
              <a:spcBef>
                <a:spcPts val="4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powered by explosive growth in computing power</a:t>
            </a:r>
          </a:p>
          <a:p>
            <a:pPr marL="187325" indent="-187325" algn="l">
              <a:lnSpc>
                <a:spcPct val="80000"/>
              </a:lnSpc>
              <a:spcBef>
                <a:spcPts val="4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4D visualisation enabled by new software and computing </a:t>
            </a:r>
            <a:r>
              <a:rPr lang="en-GB" sz="1600" dirty="0" smtClean="0">
                <a:solidFill>
                  <a:srgbClr val="002060"/>
                </a:solidFill>
              </a:rPr>
              <a:t>power</a:t>
            </a:r>
          </a:p>
          <a:p>
            <a:pPr marL="187325" indent="-187325" algn="l">
              <a:lnSpc>
                <a:spcPct val="80000"/>
              </a:lnSpc>
              <a:spcBef>
                <a:spcPts val="4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Predictive capability from complex algorithms and data</a:t>
            </a:r>
          </a:p>
          <a:p>
            <a:pPr marL="187325" indent="-187325" algn="l">
              <a:lnSpc>
                <a:spcPct val="80000"/>
              </a:lnSpc>
              <a:spcBef>
                <a:spcPts val="4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You must control your data – invest in a national data repository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92" name="Picture 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2" y="1863674"/>
            <a:ext cx="4380707" cy="29614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3" name="Rectangle 187"/>
          <p:cNvSpPr>
            <a:spLocks noChangeArrowheads="1"/>
          </p:cNvSpPr>
          <p:nvPr/>
        </p:nvSpPr>
        <p:spPr bwMode="auto">
          <a:xfrm>
            <a:off x="2964006" y="2109019"/>
            <a:ext cx="2096964" cy="28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l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tabLst>
                <a:tab pos="482600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Many Terabytes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94" name="Rectangle 187"/>
          <p:cNvSpPr>
            <a:spLocks noChangeArrowheads="1"/>
          </p:cNvSpPr>
          <p:nvPr/>
        </p:nvSpPr>
        <p:spPr bwMode="auto">
          <a:xfrm>
            <a:off x="6902555" y="5384449"/>
            <a:ext cx="2096964" cy="28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r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tabLst>
                <a:tab pos="482600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Time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95" name="Rectangle 187"/>
          <p:cNvSpPr>
            <a:spLocks noChangeArrowheads="1"/>
          </p:cNvSpPr>
          <p:nvPr/>
        </p:nvSpPr>
        <p:spPr bwMode="auto">
          <a:xfrm rot="16200000">
            <a:off x="8268216" y="2237489"/>
            <a:ext cx="2096964" cy="289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r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tabLst>
                <a:tab pos="482600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Computing Power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9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230" y="1442442"/>
            <a:ext cx="342593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7325" indent="-187325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Ø"/>
              <a:tabLst>
                <a:tab pos="482600" algn="l"/>
              </a:tabLst>
            </a:pPr>
            <a:r>
              <a:rPr lang="en-GB" dirty="0">
                <a:solidFill>
                  <a:srgbClr val="002060"/>
                </a:solidFill>
              </a:rPr>
              <a:t>enormous proliferation in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1115615" y="1631851"/>
            <a:ext cx="5166431" cy="2880772"/>
          </a:xfrm>
          <a:custGeom>
            <a:avLst/>
            <a:gdLst>
              <a:gd name="connsiteX0" fmla="*/ 0 w 4759569"/>
              <a:gd name="connsiteY0" fmla="*/ 3645877 h 3659554"/>
              <a:gd name="connsiteX1" fmla="*/ 1559169 w 4759569"/>
              <a:gd name="connsiteY1" fmla="*/ 3493477 h 3659554"/>
              <a:gd name="connsiteX2" fmla="*/ 3212123 w 4759569"/>
              <a:gd name="connsiteY2" fmla="*/ 2649415 h 3659554"/>
              <a:gd name="connsiteX3" fmla="*/ 4114800 w 4759569"/>
              <a:gd name="connsiteY3" fmla="*/ 1735015 h 3659554"/>
              <a:gd name="connsiteX4" fmla="*/ 4607169 w 4759569"/>
              <a:gd name="connsiteY4" fmla="*/ 820615 h 3659554"/>
              <a:gd name="connsiteX5" fmla="*/ 4759569 w 4759569"/>
              <a:gd name="connsiteY5" fmla="*/ 0 h 3659554"/>
              <a:gd name="connsiteX6" fmla="*/ 4759569 w 4759569"/>
              <a:gd name="connsiteY6" fmla="*/ 0 h 365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9569" h="3659554">
                <a:moveTo>
                  <a:pt x="0" y="3645877"/>
                </a:moveTo>
                <a:cubicBezTo>
                  <a:pt x="511907" y="3652715"/>
                  <a:pt x="1023815" y="3659554"/>
                  <a:pt x="1559169" y="3493477"/>
                </a:cubicBezTo>
                <a:cubicBezTo>
                  <a:pt x="2094523" y="3327400"/>
                  <a:pt x="2786185" y="2942492"/>
                  <a:pt x="3212123" y="2649415"/>
                </a:cubicBezTo>
                <a:cubicBezTo>
                  <a:pt x="3638061" y="2356338"/>
                  <a:pt x="3882292" y="2039815"/>
                  <a:pt x="4114800" y="1735015"/>
                </a:cubicBezTo>
                <a:cubicBezTo>
                  <a:pt x="4347308" y="1430215"/>
                  <a:pt x="4499708" y="1109784"/>
                  <a:pt x="4607169" y="820615"/>
                </a:cubicBezTo>
                <a:cubicBezTo>
                  <a:pt x="4714630" y="531446"/>
                  <a:pt x="4759569" y="0"/>
                  <a:pt x="4759569" y="0"/>
                </a:cubicBezTo>
                <a:lnTo>
                  <a:pt x="4759569" y="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246" y="1696183"/>
            <a:ext cx="3188677" cy="2250830"/>
          </a:xfrm>
          <a:custGeom>
            <a:avLst/>
            <a:gdLst>
              <a:gd name="connsiteX0" fmla="*/ 0 w 3188677"/>
              <a:gd name="connsiteY0" fmla="*/ 0 h 2250830"/>
              <a:gd name="connsiteX1" fmla="*/ 3188677 w 3188677"/>
              <a:gd name="connsiteY1" fmla="*/ 11723 h 2250830"/>
              <a:gd name="connsiteX2" fmla="*/ 3130062 w 3188677"/>
              <a:gd name="connsiteY2" fmla="*/ 140677 h 2250830"/>
              <a:gd name="connsiteX3" fmla="*/ 11723 w 3188677"/>
              <a:gd name="connsiteY3" fmla="*/ 2250830 h 2250830"/>
              <a:gd name="connsiteX4" fmla="*/ 0 w 3188677"/>
              <a:gd name="connsiteY4" fmla="*/ 0 h 22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8677" h="2250830">
                <a:moveTo>
                  <a:pt x="0" y="0"/>
                </a:moveTo>
                <a:lnTo>
                  <a:pt x="3188677" y="11723"/>
                </a:lnTo>
                <a:lnTo>
                  <a:pt x="3130062" y="140677"/>
                </a:lnTo>
                <a:lnTo>
                  <a:pt x="11723" y="2250830"/>
                </a:lnTo>
                <a:cubicBezTo>
                  <a:pt x="7815" y="1500553"/>
                  <a:pt x="3908" y="750277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71538" y="1719249"/>
            <a:ext cx="3214710" cy="2214578"/>
          </a:xfrm>
          <a:custGeom>
            <a:avLst/>
            <a:gdLst>
              <a:gd name="connsiteX0" fmla="*/ 0 w 2368062"/>
              <a:gd name="connsiteY0" fmla="*/ 984738 h 984738"/>
              <a:gd name="connsiteX1" fmla="*/ 1113693 w 2368062"/>
              <a:gd name="connsiteY1" fmla="*/ 926123 h 984738"/>
              <a:gd name="connsiteX2" fmla="*/ 1957754 w 2368062"/>
              <a:gd name="connsiteY2" fmla="*/ 656492 h 984738"/>
              <a:gd name="connsiteX3" fmla="*/ 2344616 w 2368062"/>
              <a:gd name="connsiteY3" fmla="*/ 0 h 984738"/>
              <a:gd name="connsiteX4" fmla="*/ 2344616 w 2368062"/>
              <a:gd name="connsiteY4" fmla="*/ 0 h 984738"/>
              <a:gd name="connsiteX5" fmla="*/ 2368062 w 2368062"/>
              <a:gd name="connsiteY5" fmla="*/ 11723 h 9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8062" h="984738">
                <a:moveTo>
                  <a:pt x="0" y="984738"/>
                </a:moveTo>
                <a:cubicBezTo>
                  <a:pt x="393700" y="982784"/>
                  <a:pt x="787401" y="980831"/>
                  <a:pt x="1113693" y="926123"/>
                </a:cubicBezTo>
                <a:cubicBezTo>
                  <a:pt x="1439985" y="871415"/>
                  <a:pt x="1752600" y="810846"/>
                  <a:pt x="1957754" y="656492"/>
                </a:cubicBezTo>
                <a:cubicBezTo>
                  <a:pt x="2162908" y="502138"/>
                  <a:pt x="2344616" y="0"/>
                  <a:pt x="2344616" y="0"/>
                </a:cubicBezTo>
                <a:lnTo>
                  <a:pt x="2344616" y="0"/>
                </a:lnTo>
                <a:lnTo>
                  <a:pt x="2368062" y="11723"/>
                </a:lnTo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903288" y="1619250"/>
            <a:ext cx="301625" cy="4198938"/>
          </a:xfrm>
          <a:prstGeom prst="downArrow">
            <a:avLst>
              <a:gd name="adj1" fmla="val 29472"/>
              <a:gd name="adj2" fmla="val 53686"/>
            </a:avLst>
          </a:prstGeom>
          <a:solidFill>
            <a:srgbClr val="CCECFF"/>
          </a:solidFill>
          <a:ln w="19050">
            <a:solidFill>
              <a:srgbClr val="77777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>
              <a:latin typeface="+mj-lt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-5400000">
            <a:off x="4575969" y="-2053431"/>
            <a:ext cx="301625" cy="7440613"/>
          </a:xfrm>
          <a:prstGeom prst="downArrow">
            <a:avLst>
              <a:gd name="adj1" fmla="val 28426"/>
              <a:gd name="adj2" fmla="val 70922"/>
            </a:avLst>
          </a:prstGeom>
          <a:solidFill>
            <a:srgbClr val="CCECFF"/>
          </a:solidFill>
          <a:ln w="19050">
            <a:solidFill>
              <a:srgbClr val="77777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>
              <a:latin typeface="+mj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71888" y="1279525"/>
            <a:ext cx="28730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Difficult </a:t>
            </a:r>
            <a:r>
              <a:rPr lang="en-GB" sz="2000" dirty="0" smtClean="0">
                <a:solidFill>
                  <a:srgbClr val="002060"/>
                </a:solidFill>
              </a:rPr>
              <a:t>rocks and fluids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-448125" y="3658364"/>
            <a:ext cx="250280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Difficult environment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9632" y="1863264"/>
            <a:ext cx="1627188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en-GB" sz="1200" dirty="0" smtClean="0">
                <a:latin typeface="+mj-lt"/>
              </a:rPr>
              <a:t>“Easy </a:t>
            </a:r>
            <a:r>
              <a:rPr lang="en-GB" sz="1200" dirty="0">
                <a:latin typeface="+mj-lt"/>
              </a:rPr>
              <a:t>oil and gas”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820056" y="3348923"/>
            <a:ext cx="920144" cy="31976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400" dirty="0" smtClean="0">
                <a:latin typeface="+mj-lt"/>
              </a:rPr>
              <a:t>HPHT</a:t>
            </a:r>
            <a:endParaRPr lang="en-GB" sz="1400" dirty="0">
              <a:latin typeface="+mj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54927" y="2568711"/>
            <a:ext cx="92869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Small fields</a:t>
            </a:r>
            <a:endParaRPr lang="en-GB" sz="1400" dirty="0">
              <a:latin typeface="+mj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0" y="3405275"/>
            <a:ext cx="1468438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en-GB" sz="1400" dirty="0">
                <a:latin typeface="+mj-lt"/>
              </a:rPr>
              <a:t>Oil Sands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10618" y="2795854"/>
            <a:ext cx="1214446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Offshore</a:t>
            </a:r>
            <a:endParaRPr lang="en-GB" sz="1400" dirty="0">
              <a:latin typeface="+mj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74991" y="4569639"/>
            <a:ext cx="131324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>
                <a:latin typeface="+mj-lt"/>
              </a:rPr>
              <a:t>Border issues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74991" y="5304259"/>
            <a:ext cx="107791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Offshore Arctic </a:t>
            </a:r>
            <a:endParaRPr lang="en-GB" sz="1400" dirty="0">
              <a:latin typeface="+mj-lt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131177" y="4005265"/>
            <a:ext cx="214314" cy="5000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87977" y="6140204"/>
            <a:ext cx="9258300" cy="46247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tIns="82800" bIns="82800"/>
          <a:lstStyle/>
          <a:p>
            <a:r>
              <a:rPr lang="en-GB" dirty="0" smtClean="0">
                <a:solidFill>
                  <a:srgbClr val="002060"/>
                </a:solidFill>
                <a:latin typeface="+mj-lt"/>
              </a:rPr>
              <a:t>Technology helps !   (1) choose strategy,  (2) enable the plays..... </a:t>
            </a:r>
            <a:r>
              <a:rPr lang="en-GB" i="1" dirty="0" smtClean="0">
                <a:solidFill>
                  <a:srgbClr val="002060"/>
                </a:solidFill>
                <a:latin typeface="+mj-lt"/>
              </a:rPr>
              <a:t>sometimes both</a:t>
            </a:r>
            <a:endParaRPr lang="en-GB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660232" y="2063899"/>
            <a:ext cx="1468438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en-GB" sz="1400" dirty="0">
                <a:latin typeface="+mj-lt"/>
              </a:rPr>
              <a:t>Oil </a:t>
            </a:r>
            <a:r>
              <a:rPr lang="en-GB" sz="1400" dirty="0" err="1" smtClean="0">
                <a:latin typeface="+mj-lt"/>
              </a:rPr>
              <a:t>Shales</a:t>
            </a:r>
            <a:endParaRPr lang="en-GB" sz="1400" dirty="0">
              <a:latin typeface="+mj-lt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788024" y="2172202"/>
            <a:ext cx="1214446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err="1" smtClean="0">
                <a:latin typeface="+mj-lt"/>
              </a:rPr>
              <a:t>Strat</a:t>
            </a:r>
            <a:r>
              <a:rPr lang="en-GB" sz="1400" dirty="0" smtClean="0">
                <a:latin typeface="+mj-lt"/>
              </a:rPr>
              <a:t> traps offshore</a:t>
            </a:r>
            <a:endParaRPr lang="en-GB" sz="1400" dirty="0">
              <a:latin typeface="+mj-lt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174991" y="3360043"/>
            <a:ext cx="1214446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Deep water</a:t>
            </a:r>
            <a:endParaRPr lang="en-GB" sz="1400" dirty="0">
              <a:latin typeface="+mj-lt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238108" y="3897544"/>
            <a:ext cx="1591586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Ultra- Deep water</a:t>
            </a:r>
            <a:endParaRPr lang="en-GB" sz="1400" dirty="0">
              <a:latin typeface="+mj-lt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283968" y="3972402"/>
            <a:ext cx="1857388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Remote offshore gas (FLNG)</a:t>
            </a:r>
            <a:endParaRPr lang="en-GB" sz="1400" dirty="0">
              <a:latin typeface="+mj-lt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255698" y="1788498"/>
            <a:ext cx="1214446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Gas </a:t>
            </a:r>
            <a:r>
              <a:rPr lang="en-GB" sz="1400" dirty="0" err="1" smtClean="0">
                <a:latin typeface="+mj-lt"/>
              </a:rPr>
              <a:t>Shales</a:t>
            </a:r>
            <a:endParaRPr lang="en-GB" sz="1400" dirty="0">
              <a:latin typeface="+mj-lt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769549" y="1751273"/>
            <a:ext cx="92869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Tight gas</a:t>
            </a:r>
            <a:endParaRPr lang="en-GB" sz="1400" dirty="0">
              <a:latin typeface="+mj-lt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516216" y="5196537"/>
            <a:ext cx="1643074" cy="7386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Offshore Methane Hydrates</a:t>
            </a:r>
            <a:endParaRPr lang="en-GB" sz="1400" dirty="0">
              <a:latin typeface="+mj-lt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614395" y="4499452"/>
            <a:ext cx="1080120" cy="7386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Continental Interiors</a:t>
            </a:r>
            <a:endParaRPr lang="en-GB" sz="1400" dirty="0">
              <a:latin typeface="+mj-lt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987839" y="2806973"/>
            <a:ext cx="928694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Tight oil</a:t>
            </a:r>
            <a:endParaRPr lang="en-GB" sz="1400" dirty="0">
              <a:latin typeface="+mj-lt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814779" y="4620473"/>
            <a:ext cx="1357322" cy="7386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Large Igneous Provinces</a:t>
            </a:r>
            <a:endParaRPr lang="en-GB" sz="1400" dirty="0">
              <a:latin typeface="+mj-lt"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202351" y="3826670"/>
            <a:ext cx="90817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Onshore Arctic</a:t>
            </a:r>
            <a:endParaRPr lang="en-GB" sz="1400" dirty="0">
              <a:latin typeface="+mj-lt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5485865" y="2780955"/>
            <a:ext cx="1214446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err="1" smtClean="0">
                <a:latin typeface="+mj-lt"/>
              </a:rPr>
              <a:t>Strat</a:t>
            </a:r>
            <a:r>
              <a:rPr lang="en-GB" sz="1400" dirty="0" smtClean="0">
                <a:latin typeface="+mj-lt"/>
              </a:rPr>
              <a:t> traps onshore</a:t>
            </a:r>
            <a:endParaRPr lang="en-GB" sz="1400" dirty="0">
              <a:latin typeface="+mj-lt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380654" y="2233178"/>
            <a:ext cx="1214446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GB" sz="1400" dirty="0" smtClean="0">
                <a:latin typeface="+mj-lt"/>
              </a:rPr>
              <a:t>Onshore</a:t>
            </a:r>
            <a:endParaRPr lang="en-GB" sz="1400" dirty="0">
              <a:latin typeface="+mj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230825" y="371476"/>
            <a:ext cx="7583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 in Exploration and Production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Technology is an enabler………access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niche where you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specialise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880" y="435307"/>
            <a:ext cx="7340600" cy="652463"/>
          </a:xfrm>
        </p:spPr>
        <p:txBody>
          <a:bodyPr/>
          <a:lstStyle/>
          <a:p>
            <a:r>
              <a:rPr lang="en-US" dirty="0" smtClean="0"/>
              <a:t>Improved Seismic Interpretation Techniques</a:t>
            </a:r>
            <a:br>
              <a:rPr lang="en-US" dirty="0" smtClean="0"/>
            </a:br>
            <a:r>
              <a:rPr lang="en-US" sz="2000" dirty="0" smtClean="0">
                <a:solidFill>
                  <a:srgbClr val="FFFF00"/>
                </a:solidFill>
              </a:rPr>
              <a:t>Working in 3D – thinking and interpreting at the basin scale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V:\Srinivas_MS\Presentationmaterials to Nicholas\meeting-1.jpg"/>
          <p:cNvPicPr>
            <a:picLocks noChangeAspect="1" noChangeArrowheads="1"/>
          </p:cNvPicPr>
          <p:nvPr/>
        </p:nvPicPr>
        <p:blipFill>
          <a:blip r:embed="rId3" cstate="print"/>
          <a:srcRect b="34"/>
          <a:stretch>
            <a:fillRect/>
          </a:stretch>
        </p:blipFill>
        <p:spPr bwMode="auto">
          <a:xfrm>
            <a:off x="175503" y="1347565"/>
            <a:ext cx="6545932" cy="5359037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684770" y="1409553"/>
            <a:ext cx="303122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>
              <a:lnSpc>
                <a:spcPct val="120000"/>
              </a:lnSpc>
              <a:buClr>
                <a:srgbClr val="000066"/>
              </a:buClr>
              <a:tabLst>
                <a:tab pos="261938" algn="l"/>
              </a:tabLst>
            </a:pPr>
            <a:r>
              <a:rPr lang="en-US" b="1" dirty="0" smtClean="0">
                <a:solidFill>
                  <a:srgbClr val="000066"/>
                </a:solidFill>
              </a:rPr>
              <a:t>3D interpretation</a:t>
            </a:r>
            <a:endParaRPr lang="en-US" b="1" dirty="0">
              <a:solidFill>
                <a:srgbClr val="000066"/>
              </a:solidFill>
            </a:endParaRPr>
          </a:p>
          <a:p>
            <a:pPr marL="363538" lvl="2" indent="-276225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Structure and horizons</a:t>
            </a:r>
          </a:p>
          <a:p>
            <a:pPr marL="363538" lvl="2" indent="-276225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Attributes and AVO</a:t>
            </a:r>
          </a:p>
          <a:p>
            <a:pPr marL="363538" lvl="2" indent="-276225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Coherency</a:t>
            </a:r>
          </a:p>
          <a:p>
            <a:pPr marL="363538" lvl="2" indent="-276225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Output to basin models</a:t>
            </a:r>
          </a:p>
          <a:p>
            <a:pPr marL="363538" lvl="2" indent="-276225">
              <a:lnSpc>
                <a:spcPct val="120000"/>
              </a:lnSpc>
              <a:buClr>
                <a:srgbClr val="000066"/>
              </a:buClr>
              <a:buFont typeface="Wingdings" pitchFamily="2" charset="2"/>
              <a:buChar char="Ø"/>
              <a:tabLst>
                <a:tab pos="536575" algn="l"/>
              </a:tabLst>
            </a:pPr>
            <a:r>
              <a:rPr lang="en-US" dirty="0" smtClean="0">
                <a:solidFill>
                  <a:srgbClr val="000066"/>
                </a:solidFill>
              </a:rPr>
              <a:t>True multi-disciplinary asset teams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contrast="13000"/>
          </a:blip>
          <a:stretch>
            <a:fillRect/>
          </a:stretch>
        </p:blipFill>
        <p:spPr bwMode="auto">
          <a:xfrm>
            <a:off x="6412572" y="3895292"/>
            <a:ext cx="333904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032" y="6198321"/>
            <a:ext cx="3754554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Seismic – the Subsurface ‘Hubble’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42901"/>
            <a:ext cx="8153400" cy="914400"/>
          </a:xfrm>
        </p:spPr>
        <p:txBody>
          <a:bodyPr/>
          <a:lstStyle/>
          <a:p>
            <a:r>
              <a:rPr lang="en-US" sz="2400" dirty="0" smtClean="0"/>
              <a:t>How do we reduce exploration risk 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>
                <a:solidFill>
                  <a:srgbClr val="FFFF00"/>
                </a:solidFill>
              </a:rPr>
              <a:t>Modelling</a:t>
            </a:r>
            <a:r>
              <a:rPr lang="en-US" sz="1800" dirty="0" smtClean="0">
                <a:solidFill>
                  <a:srgbClr val="FFFF00"/>
                </a:solidFill>
              </a:rPr>
              <a:t> the subsurface……in 4D, real time and predictive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23038" y="5963495"/>
            <a:ext cx="82994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Clr>
                <a:srgbClr val="0F2570"/>
              </a:buClr>
              <a:buFont typeface="Wingdings" pitchFamily="2" charset="2"/>
              <a:buChar char="Ø"/>
            </a:pPr>
            <a:r>
              <a:rPr lang="en-GB" sz="1600" dirty="0"/>
              <a:t> </a:t>
            </a:r>
            <a:r>
              <a:rPr lang="en-GB" sz="2000" dirty="0">
                <a:solidFill>
                  <a:srgbClr val="002060"/>
                </a:solidFill>
              </a:rPr>
              <a:t>gas saturations in Jurassic carrier leaking to Palaeocene carrier</a:t>
            </a:r>
          </a:p>
          <a:p>
            <a:pPr algn="l" eaLnBrk="1" hangingPunct="1">
              <a:buClr>
                <a:srgbClr val="0F257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 understanding of hydrocarbon migration </a:t>
            </a:r>
            <a:r>
              <a:rPr lang="en-GB" sz="2000" dirty="0" smtClean="0">
                <a:solidFill>
                  <a:srgbClr val="002060"/>
                </a:solidFill>
              </a:rPr>
              <a:t>and fill history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328037" y="1401762"/>
          <a:ext cx="9222465" cy="45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rawing" r:id="rId3" imgW="2466000" imgH="1476000" progId="FLW3Drawing">
                  <p:embed/>
                </p:oleObj>
              </mc:Choice>
              <mc:Fallback>
                <p:oleObj name="Drawing" r:id="rId3" imgW="2466000" imgH="1476000" progId="FLW3Drawing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37" y="1401762"/>
                        <a:ext cx="9222465" cy="45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44" y="472789"/>
            <a:ext cx="7340600" cy="650875"/>
          </a:xfrm>
        </p:spPr>
        <p:txBody>
          <a:bodyPr/>
          <a:lstStyle/>
          <a:p>
            <a:pPr lvl="0"/>
            <a:r>
              <a:rPr lang="en-US" dirty="0" smtClean="0"/>
              <a:t>Managing our business – data integration</a:t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Technology aids integration</a:t>
            </a:r>
            <a:endParaRPr lang="en-US" sz="1800" dirty="0"/>
          </a:p>
        </p:txBody>
      </p:sp>
      <p:pic>
        <p:nvPicPr>
          <p:cNvPr id="7" name="Picture 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382713"/>
            <a:ext cx="9144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23" descr="50_full_mod_por_3D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33350" y="4197350"/>
            <a:ext cx="43211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8175" y="4194175"/>
            <a:ext cx="4816475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81351" y="3699601"/>
            <a:ext cx="570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Seismic to simulator – people make models with data</a:t>
            </a:r>
            <a:endParaRPr lang="en-GB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508414"/>
            <a:ext cx="7912100" cy="650875"/>
          </a:xfrm>
        </p:spPr>
        <p:txBody>
          <a:bodyPr/>
          <a:lstStyle/>
          <a:p>
            <a:pPr lvl="0"/>
            <a:r>
              <a:rPr lang="en-US" dirty="0" smtClean="0"/>
              <a:t>Growing our business – enabling technologies</a:t>
            </a:r>
            <a:br>
              <a:rPr lang="en-US" dirty="0" smtClean="0"/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What will make a difference ?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8494" y="1606327"/>
            <a:ext cx="41601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</a:rPr>
              <a:t>Computing / IT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Computational power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Data </a:t>
            </a:r>
            <a:r>
              <a:rPr lang="en-US" sz="1800" b="0" i="1" dirty="0" err="1" smtClean="0">
                <a:solidFill>
                  <a:srgbClr val="002060"/>
                </a:solidFill>
              </a:rPr>
              <a:t>vs</a:t>
            </a:r>
            <a:r>
              <a:rPr lang="en-US" sz="1800" b="0" dirty="0" smtClean="0">
                <a:solidFill>
                  <a:srgbClr val="002060"/>
                </a:solidFill>
              </a:rPr>
              <a:t> information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Data/Information Management</a:t>
            </a:r>
          </a:p>
          <a:p>
            <a:r>
              <a:rPr lang="en-US" sz="1800" b="0" dirty="0" err="1" smtClean="0">
                <a:solidFill>
                  <a:srgbClr val="002060"/>
                </a:solidFill>
              </a:rPr>
              <a:t>Modelling</a:t>
            </a:r>
            <a:endParaRPr lang="en-US" sz="1800" b="0" dirty="0" smtClean="0">
              <a:solidFill>
                <a:srgbClr val="002060"/>
              </a:solidFill>
            </a:endParaRPr>
          </a:p>
          <a:p>
            <a:r>
              <a:rPr lang="en-US" sz="1800" b="0" dirty="0" smtClean="0">
                <a:solidFill>
                  <a:srgbClr val="002060"/>
                </a:solidFill>
              </a:rPr>
              <a:t>Remote operations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Robotics, automation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Materials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Sensors - acoustic, optical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Nano-scale technologies</a:t>
            </a:r>
            <a:endParaRPr lang="en-US" sz="1800" b="0" dirty="0" smtClean="0">
              <a:solidFill>
                <a:srgbClr val="002060"/>
              </a:solidFill>
            </a:endParaRPr>
          </a:p>
          <a:p>
            <a:r>
              <a:rPr lang="en-US" sz="1800" b="0" dirty="0" smtClean="0">
                <a:solidFill>
                  <a:srgbClr val="002060"/>
                </a:solidFill>
              </a:rPr>
              <a:t>Metallurgy- 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en-US" sz="1800" b="0" dirty="0" smtClean="0">
                <a:solidFill>
                  <a:srgbClr val="002060"/>
                </a:solidFill>
              </a:rPr>
              <a:t>rilling, facilities, pipelines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Analysis 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Analytical techniques - rocks and fluids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Communications</a:t>
            </a:r>
            <a:endParaRPr lang="en-US" sz="1800" b="0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7340" y="1641944"/>
            <a:ext cx="33522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</a:rPr>
              <a:t>Earth Systems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Event prediction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Tectonics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“Google Earth”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Geo-mechanics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Fluids, pressures and fractures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Geochemistry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Remote sensing and detection</a:t>
            </a:r>
            <a:endParaRPr lang="en-US" sz="1800" b="0" dirty="0" smtClean="0">
              <a:solidFill>
                <a:srgbClr val="002060"/>
              </a:solidFill>
            </a:endParaRPr>
          </a:p>
          <a:p>
            <a:r>
              <a:rPr lang="en-US" sz="1800" b="0" dirty="0" smtClean="0">
                <a:solidFill>
                  <a:srgbClr val="002060"/>
                </a:solidFill>
              </a:rPr>
              <a:t>“Hydrocarbon Forensics”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Geophysics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Land seismic quality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Imaging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Reservoir inversion</a:t>
            </a:r>
          </a:p>
          <a:p>
            <a:r>
              <a:rPr lang="en-US" sz="1800" b="0" dirty="0" err="1" smtClean="0">
                <a:solidFill>
                  <a:srgbClr val="002060"/>
                </a:solidFill>
              </a:rPr>
              <a:t>Gradiometry</a:t>
            </a:r>
            <a:r>
              <a:rPr lang="en-US" sz="1800" b="0" dirty="0" smtClean="0">
                <a:solidFill>
                  <a:srgbClr val="002060"/>
                </a:solidFill>
              </a:rPr>
              <a:t> and CSEM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3" y="342901"/>
            <a:ext cx="8153400" cy="914400"/>
          </a:xfrm>
        </p:spPr>
        <p:txBody>
          <a:bodyPr/>
          <a:lstStyle/>
          <a:p>
            <a:r>
              <a:rPr lang="en-US" sz="2400" dirty="0" smtClean="0"/>
              <a:t>Data – the key to exploration success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Satellites and computing power have made data global…….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49385" y="5848596"/>
            <a:ext cx="6317670" cy="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F2570"/>
                </a:solidFill>
                <a:effectLst/>
                <a:uLnTx/>
                <a:uFillTx/>
                <a:latin typeface="+mn-lt"/>
              </a:rPr>
              <a:t>No longer the domain</a:t>
            </a:r>
            <a:r>
              <a:rPr kumimoji="0" lang="en-US" b="1" i="1" u="none" strike="noStrike" kern="0" cap="none" spc="0" normalizeH="0" noProof="0" dirty="0" smtClean="0">
                <a:ln>
                  <a:noFill/>
                </a:ln>
                <a:solidFill>
                  <a:srgbClr val="0F2570"/>
                </a:solidFill>
                <a:effectLst/>
                <a:uLnTx/>
                <a:uFillTx/>
                <a:latin typeface="+mn-lt"/>
              </a:rPr>
              <a:t> of the super majors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i="1" kern="0" baseline="0" dirty="0" smtClean="0">
                <a:solidFill>
                  <a:srgbClr val="0F2570"/>
                </a:solidFill>
                <a:latin typeface="+mn-lt"/>
              </a:rPr>
              <a:t>Make sure you have a data repository</a:t>
            </a:r>
            <a:r>
              <a:rPr lang="en-US" b="1" i="1" kern="0" dirty="0" smtClean="0">
                <a:solidFill>
                  <a:srgbClr val="0F2570"/>
                </a:solidFill>
                <a:latin typeface="+mn-lt"/>
              </a:rPr>
              <a:t> and control it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F257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064" y="3835730"/>
            <a:ext cx="2592417" cy="25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RJ_Gravity_stch_onoffshore_BG1VDUp1km"/>
          <p:cNvPicPr>
            <a:picLocks noChangeAspect="1" noChangeArrowheads="1"/>
          </p:cNvPicPr>
          <p:nvPr/>
        </p:nvPicPr>
        <p:blipFill>
          <a:blip r:embed="rId3" cstate="print"/>
          <a:srcRect r="98" b="5"/>
          <a:stretch>
            <a:fillRect/>
          </a:stretch>
        </p:blipFill>
        <p:spPr bwMode="auto">
          <a:xfrm rot="-432723">
            <a:off x="7690396" y="1406763"/>
            <a:ext cx="1804094" cy="23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60" y="1355405"/>
            <a:ext cx="5955640" cy="438037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3" y="342901"/>
            <a:ext cx="8153400" cy="914400"/>
          </a:xfrm>
        </p:spPr>
        <p:txBody>
          <a:bodyPr/>
          <a:lstStyle/>
          <a:p>
            <a:pPr lvl="0"/>
            <a:r>
              <a:rPr lang="en-GB" sz="2400" dirty="0" smtClean="0"/>
              <a:t>Geochemistry to </a:t>
            </a:r>
            <a:r>
              <a:rPr lang="en-GB" sz="2400" dirty="0" err="1" smtClean="0"/>
              <a:t>palaeo</a:t>
            </a:r>
            <a:r>
              <a:rPr lang="en-GB" sz="2400" dirty="0" smtClean="0"/>
              <a:t>-ecology - Biomarkers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Exploration at the molecular scale…….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/>
          <a:srcRect t="9375" r="65138" b="5859"/>
          <a:stretch>
            <a:fillRect/>
          </a:stretch>
        </p:blipFill>
        <p:spPr bwMode="auto">
          <a:xfrm>
            <a:off x="665018" y="1432269"/>
            <a:ext cx="5729251" cy="526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r="67199" b="42213"/>
          <a:stretch>
            <a:fillRect/>
          </a:stretch>
        </p:blipFill>
        <p:spPr bwMode="auto">
          <a:xfrm>
            <a:off x="6556945" y="1439590"/>
            <a:ext cx="2239505" cy="1497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 r="67079" b="36273"/>
          <a:stretch>
            <a:fillRect/>
          </a:stretch>
        </p:blipFill>
        <p:spPr bwMode="auto">
          <a:xfrm>
            <a:off x="6571929" y="3060836"/>
            <a:ext cx="2270680" cy="1720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 r="67367" b="37675"/>
          <a:stretch>
            <a:fillRect/>
          </a:stretch>
        </p:blipFill>
        <p:spPr bwMode="auto">
          <a:xfrm>
            <a:off x="6573171" y="4990241"/>
            <a:ext cx="2291860" cy="1689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225" y="472789"/>
            <a:ext cx="7912100" cy="650875"/>
          </a:xfrm>
        </p:spPr>
        <p:txBody>
          <a:bodyPr/>
          <a:lstStyle/>
          <a:p>
            <a:pPr lvl="0"/>
            <a:r>
              <a:rPr lang="en-US" dirty="0" smtClean="0"/>
              <a:t>Growing our business – enabling technologies</a:t>
            </a:r>
            <a:br>
              <a:rPr lang="en-US" dirty="0" smtClean="0"/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What will make a difference ?  Data acquisition………</a:t>
            </a:r>
            <a:endParaRPr lang="en-US" sz="1800" dirty="0"/>
          </a:p>
        </p:txBody>
      </p:sp>
      <p:grpSp>
        <p:nvGrpSpPr>
          <p:cNvPr id="10" name="Group 18"/>
          <p:cNvGrpSpPr/>
          <p:nvPr/>
        </p:nvGrpSpPr>
        <p:grpSpPr>
          <a:xfrm>
            <a:off x="4068865" y="1921862"/>
            <a:ext cx="5142132" cy="2004348"/>
            <a:chOff x="627257" y="2025256"/>
            <a:chExt cx="7364218" cy="3573857"/>
          </a:xfrm>
        </p:grpSpPr>
        <p:graphicFrame>
          <p:nvGraphicFramePr>
            <p:cNvPr id="11" name="Object 4"/>
            <p:cNvGraphicFramePr>
              <a:graphicFrameLocks/>
            </p:cNvGraphicFramePr>
            <p:nvPr/>
          </p:nvGraphicFramePr>
          <p:xfrm>
            <a:off x="900113" y="2268537"/>
            <a:ext cx="7091362" cy="3330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Feuille de calcul" r:id="rId4" imgW="6105240" imgH="2673360" progId="Excel.Sheet.8">
                    <p:embed/>
                  </p:oleObj>
                </mc:Choice>
                <mc:Fallback>
                  <p:oleObj name="Feuille de calcul" r:id="rId4" imgW="6105240" imgH="2673360" progId="Excel.Sheet.8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614" t="13615" r="3284" b="6807"/>
                        <a:stretch>
                          <a:fillRect/>
                        </a:stretch>
                      </p:blipFill>
                      <p:spPr bwMode="auto">
                        <a:xfrm>
                          <a:off x="900113" y="2268537"/>
                          <a:ext cx="7091362" cy="3330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6030828" y="2364120"/>
              <a:ext cx="470620" cy="598924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53022" y="2025256"/>
              <a:ext cx="646219" cy="4401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D42E12"/>
                  </a:solidFill>
                  <a:latin typeface="Futura Medium"/>
                  <a:cs typeface="Arial" charset="0"/>
                </a:rPr>
                <a:t>2015</a:t>
              </a:r>
              <a:endParaRPr lang="en-US" sz="1000" dirty="0">
                <a:solidFill>
                  <a:srgbClr val="D42E12"/>
                </a:solidFill>
                <a:latin typeface="Futura Medium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584" y="2204864"/>
              <a:ext cx="792088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257" y="2222540"/>
              <a:ext cx="1009070" cy="44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1,000,000</a:t>
              </a:r>
              <a:endParaRPr lang="en-US" sz="10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804" y="2652151"/>
              <a:ext cx="866522" cy="44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100,000</a:t>
              </a: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4837" y="3084199"/>
              <a:ext cx="771490" cy="44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10,000</a:t>
              </a: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4580" y="3518683"/>
              <a:ext cx="761747" cy="44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1,000</a:t>
              </a: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02419" y="3946921"/>
              <a:ext cx="533908" cy="44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7452" y="4376534"/>
              <a:ext cx="438876" cy="440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10</a:t>
              </a:r>
              <a:endParaRPr lang="en-US" sz="1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1" name="Picture 20" descr="HPIM666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3653" y="4324350"/>
            <a:ext cx="2617633" cy="19705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90039" y="1689949"/>
            <a:ext cx="3610063" cy="460126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Million Channel Sensor Network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      	(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MCSN) </a:t>
            </a:r>
            <a:endParaRPr lang="en-US" sz="1400" b="1" dirty="0" smtClean="0">
              <a:solidFill>
                <a:srgbClr val="002060"/>
              </a:solidFill>
              <a:latin typeface="+mn-lt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Opportunity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for land seismic</a:t>
            </a:r>
          </a:p>
          <a:p>
            <a:pPr marL="406400" lvl="2" indent="-17780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Decrease the unit cost and survey time by a factor of two</a:t>
            </a:r>
          </a:p>
          <a:p>
            <a:pPr marL="406400" lvl="2" indent="-1778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Increase the S/N ratio by a factor three</a:t>
            </a:r>
          </a:p>
          <a:p>
            <a:pPr marL="225425" indent="-2254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511175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Different concepts pursued using PGS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	and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HP sensor technologies</a:t>
            </a:r>
          </a:p>
          <a:p>
            <a:pPr marL="406400" lvl="1" indent="-177800">
              <a:spcBef>
                <a:spcPts val="300"/>
              </a:spcBef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Optical system requiring no power at nodes, using proven PGS’ </a:t>
            </a:r>
            <a:r>
              <a:rPr lang="en-US" sz="1400" dirty="0" err="1">
                <a:solidFill>
                  <a:srgbClr val="002060"/>
                </a:solidFill>
                <a:latin typeface="+mn-lt"/>
              </a:rPr>
              <a:t>OBC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technology</a:t>
            </a:r>
          </a:p>
          <a:p>
            <a:pPr marL="406400" lvl="1" indent="-177800"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Wireless system using low power, low weight, full frequency range MEMS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sensors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03225" algn="l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Low cost onshore high density large 	bandwidth (semi) permanent systems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" name="Picture 5" descr="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0702" y="4328145"/>
            <a:ext cx="2987824" cy="19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990084" y="1570137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Futura Medium"/>
                <a:cs typeface="Arial" charset="0"/>
              </a:rPr>
              <a:t>Source: Pierre </a:t>
            </a:r>
            <a:r>
              <a:rPr lang="en-US" sz="1400" dirty="0" err="1" smtClean="0">
                <a:solidFill>
                  <a:srgbClr val="595959"/>
                </a:solidFill>
                <a:latin typeface="Futura Medium"/>
                <a:cs typeface="Arial" charset="0"/>
              </a:rPr>
              <a:t>Baliguet</a:t>
            </a:r>
            <a:r>
              <a:rPr lang="en-US" sz="1400" dirty="0" smtClean="0">
                <a:solidFill>
                  <a:srgbClr val="595959"/>
                </a:solidFill>
                <a:latin typeface="Futura Medium"/>
                <a:cs typeface="Arial" charset="0"/>
              </a:rPr>
              <a:t>, CTO </a:t>
            </a:r>
            <a:r>
              <a:rPr lang="en-US" sz="1400" dirty="0" err="1" smtClean="0">
                <a:solidFill>
                  <a:srgbClr val="595959"/>
                </a:solidFill>
                <a:latin typeface="Futura Medium"/>
                <a:cs typeface="Arial" charset="0"/>
              </a:rPr>
              <a:t>Sercel</a:t>
            </a:r>
            <a:endParaRPr lang="en-US" sz="1400" dirty="0">
              <a:solidFill>
                <a:srgbClr val="595959"/>
              </a:solidFill>
              <a:latin typeface="Futura Medium"/>
              <a:cs typeface="Arial" charset="0"/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" y="508414"/>
            <a:ext cx="7912100" cy="650875"/>
          </a:xfrm>
        </p:spPr>
        <p:txBody>
          <a:bodyPr/>
          <a:lstStyle/>
          <a:p>
            <a:pPr lvl="0"/>
            <a:r>
              <a:rPr lang="en-US" dirty="0" smtClean="0"/>
              <a:t>Growing our business – enabling technologies</a:t>
            </a:r>
            <a:br>
              <a:rPr lang="en-US" dirty="0" smtClean="0"/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What will make a difference ?  Remote sensing…..</a:t>
            </a:r>
            <a:endParaRPr lang="en-US" sz="1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96934" y="1361055"/>
            <a:ext cx="4809508" cy="1815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82550" indent="-825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2060"/>
                </a:solidFill>
                <a:latin typeface="Calibri" pitchFamily="34" charset="0"/>
              </a:rPr>
              <a:t>TETHYS: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mass spectrometer- low 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molecular weight gases and volatile organics. </a:t>
            </a:r>
          </a:p>
          <a:p>
            <a:pPr marL="273050" indent="-9525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No 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moving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parts</a:t>
            </a:r>
          </a:p>
          <a:p>
            <a:pPr marL="273050" indent="-9525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Depth to 5000 m</a:t>
            </a:r>
          </a:p>
          <a:p>
            <a:pPr marL="273050" indent="-9525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Mass Range 2-200 AMU</a:t>
            </a:r>
          </a:p>
          <a:p>
            <a:pPr marL="273050" indent="-95250"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Detection Limit ~1 ppb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 marL="273050" indent="-95250">
              <a:buFont typeface="Arial" charset="0"/>
              <a:buChar char="•"/>
              <a:tabLst>
                <a:tab pos="1778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Sampling resolves chemical distributions to &lt; 1 m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88566" y="1500600"/>
            <a:ext cx="2100138" cy="1768351"/>
            <a:chOff x="3793" y="478"/>
            <a:chExt cx="1459" cy="125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057" y="835"/>
              <a:ext cx="978" cy="5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-14079" b="-6404"/>
            <a:stretch>
              <a:fillRect/>
            </a:stretch>
          </p:blipFill>
          <p:spPr bwMode="auto">
            <a:xfrm>
              <a:off x="3793" y="478"/>
              <a:ext cx="1460" cy="1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2288704" y="3317007"/>
            <a:ext cx="432048" cy="796007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96138" y="6578600"/>
            <a:ext cx="208597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7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i="1">
                <a:solidFill>
                  <a:schemeClr val="bg1"/>
                </a:solidFill>
                <a:latin typeface="Calibri" pitchFamily="34" charset="0"/>
              </a:rPr>
              <a:t>(Camilli and Duryea, 2009)</a:t>
            </a:r>
            <a:r>
              <a:rPr lang="x-none" sz="1200" i="1">
                <a:solidFill>
                  <a:schemeClr val="bg1"/>
                </a:solidFill>
                <a:latin typeface="Calibri" pitchFamily="34" charset="0"/>
              </a:rPr>
              <a:t>‏</a:t>
            </a:r>
            <a:endParaRPr lang="en-US" sz="1200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5" descr="Figure 3"/>
          <p:cNvPicPr>
            <a:picLocks noChangeAspect="1" noChangeArrowheads="1"/>
          </p:cNvPicPr>
          <p:nvPr/>
        </p:nvPicPr>
        <p:blipFill>
          <a:blip r:embed="rId3" cstate="print"/>
          <a:srcRect l="7954" t="48725" r="7954"/>
          <a:stretch>
            <a:fillRect/>
          </a:stretch>
        </p:blipFill>
        <p:spPr bwMode="auto">
          <a:xfrm>
            <a:off x="393188" y="3144464"/>
            <a:ext cx="5437595" cy="14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39225" y="3522964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</a:rPr>
              <a:t>Camilli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2010)</a:t>
            </a:r>
            <a:r>
              <a:rPr lang="x-none" smtClean="0">
                <a:solidFill>
                  <a:srgbClr val="002060"/>
                </a:solidFill>
                <a:latin typeface="Calibri" pitchFamily="34" charset="0"/>
              </a:rPr>
              <a:t>‏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 Wood’s Hole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9748" t="5901" b="15436"/>
          <a:stretch>
            <a:fillRect/>
          </a:stretch>
        </p:blipFill>
        <p:spPr bwMode="auto">
          <a:xfrm>
            <a:off x="6889912" y="1501734"/>
            <a:ext cx="2857500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032"/>
          <p:cNvPicPr>
            <a:picLocks noChangeAspect="1" noChangeArrowheads="1"/>
          </p:cNvPicPr>
          <p:nvPr/>
        </p:nvPicPr>
        <p:blipFill>
          <a:blip r:embed="rId5" cstate="print"/>
          <a:srcRect t="2691" r="15894"/>
          <a:stretch>
            <a:fillRect/>
          </a:stretch>
        </p:blipFill>
        <p:spPr bwMode="auto">
          <a:xfrm>
            <a:off x="2003958" y="4629150"/>
            <a:ext cx="2873116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 descr="Fig 4-11 Surface manifesta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3475" y="4602549"/>
            <a:ext cx="3699046" cy="20842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226" y="341830"/>
            <a:ext cx="9214644" cy="1108075"/>
          </a:xfrm>
        </p:spPr>
        <p:txBody>
          <a:bodyPr/>
          <a:lstStyle/>
          <a:p>
            <a:r>
              <a:rPr lang="en-US" sz="2400" dirty="0"/>
              <a:t>The Petroleum industry: </a:t>
            </a:r>
            <a:r>
              <a:rPr lang="en-US" sz="2400" dirty="0" smtClean="0"/>
              <a:t>Global Perspectives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>
                <a:solidFill>
                  <a:srgbClr val="FFFF00"/>
                </a:solidFill>
              </a:rPr>
              <a:t>Defining characteristics</a:t>
            </a:r>
            <a:endParaRPr lang="en-GB" sz="2400" dirty="0">
              <a:solidFill>
                <a:srgbClr val="00F000"/>
              </a:solidFill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392" y="1980125"/>
            <a:ext cx="8704613" cy="436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Hydrocarbons </a:t>
            </a:r>
            <a:r>
              <a:rPr lang="en-GB" sz="2000" dirty="0"/>
              <a:t>are the major global energy source for at least the next </a:t>
            </a:r>
            <a:r>
              <a:rPr lang="en-GB" sz="2000" dirty="0" smtClean="0"/>
              <a:t>generation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We have passed conventional ‘peak oil’,</a:t>
            </a:r>
            <a:r>
              <a:rPr lang="en-GB" sz="2000" dirty="0"/>
              <a:t> </a:t>
            </a:r>
            <a:r>
              <a:rPr lang="en-GB" sz="2000" dirty="0" smtClean="0"/>
              <a:t>gas is the hydrocarbon of the future, </a:t>
            </a:r>
            <a:r>
              <a:rPr lang="en-GB" sz="2000" dirty="0" err="1" smtClean="0"/>
              <a:t>unconventionals</a:t>
            </a:r>
            <a:r>
              <a:rPr lang="en-GB" sz="2000" dirty="0" smtClean="0"/>
              <a:t> exceed </a:t>
            </a:r>
            <a:r>
              <a:rPr lang="en-GB" sz="2000" dirty="0" err="1" smtClean="0"/>
              <a:t>conventionals</a:t>
            </a:r>
            <a:r>
              <a:rPr lang="en-GB" sz="2000" dirty="0" smtClean="0"/>
              <a:t> by order(s) of magnitude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E&amp;P is ‘high tech’ – the rate of change in G&amp;G+RE is exponential – in parallel with the explosion in data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Currently </a:t>
            </a:r>
            <a:r>
              <a:rPr lang="en-GB" sz="2000" dirty="0"/>
              <a:t>little or no government funding for E&amp;P research </a:t>
            </a:r>
            <a:r>
              <a:rPr lang="en-GB" sz="2000" i="1" dirty="0" smtClean="0"/>
              <a:t>-</a:t>
            </a:r>
            <a:r>
              <a:rPr lang="en-GB" sz="2000" dirty="0" smtClean="0"/>
              <a:t> </a:t>
            </a:r>
            <a:r>
              <a:rPr lang="en-GB" sz="2000" dirty="0"/>
              <a:t>f</a:t>
            </a:r>
            <a:r>
              <a:rPr lang="en-GB" sz="2000" dirty="0" smtClean="0"/>
              <a:t>unding </a:t>
            </a:r>
            <a:r>
              <a:rPr lang="en-GB" sz="2000" dirty="0"/>
              <a:t>for </a:t>
            </a:r>
            <a:r>
              <a:rPr lang="en-GB" sz="2000" dirty="0" smtClean="0"/>
              <a:t>E&amp;P innovation will rely almost exclusively on the E&amp;P industry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 smtClean="0"/>
              <a:t>Effective </a:t>
            </a:r>
            <a:r>
              <a:rPr lang="en-GB" sz="2000" dirty="0"/>
              <a:t>transfer of technology takes time, effort, planning, organisation and people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Industry needs to work closer with R&amp;D organisations to get better at transferring technology and skills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How independent E&amp;P </a:t>
            </a:r>
            <a:r>
              <a:rPr lang="en-GB" sz="2000" dirty="0"/>
              <a:t>companies </a:t>
            </a:r>
            <a:r>
              <a:rPr lang="en-GB" sz="2000" dirty="0" smtClean="0"/>
              <a:t>access and apply technology, </a:t>
            </a:r>
            <a:r>
              <a:rPr lang="en-GB" sz="2000" dirty="0"/>
              <a:t>with examples, but not being prescriptive, nor </a:t>
            </a:r>
            <a:r>
              <a:rPr lang="en-GB" sz="2000" dirty="0" smtClean="0"/>
              <a:t>critical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What technologies ?</a:t>
            </a:r>
            <a:endParaRPr lang="en-GB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438547" y="1445681"/>
            <a:ext cx="304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400" b="1" dirty="0">
                <a:solidFill>
                  <a:srgbClr val="0F2570"/>
                </a:solidFill>
              </a:rPr>
              <a:t>Presentation theme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74310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36" y="1484415"/>
            <a:ext cx="6923314" cy="3063834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The age of the individual is past…….</a:t>
            </a:r>
            <a:r>
              <a:rPr lang="en-US" sz="1800" i="1" dirty="0" smtClean="0">
                <a:solidFill>
                  <a:srgbClr val="002060"/>
                </a:solidFill>
              </a:rPr>
              <a:t>team working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2060"/>
                </a:solidFill>
              </a:rPr>
              <a:t>Accessing the right technology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FF0000"/>
                </a:solidFill>
              </a:rPr>
              <a:t>Partnerships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/>
              <a:t>Designer materials age . . . . 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/>
              <a:t>“If we haven’t got it, we can make it”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800" dirty="0" smtClean="0"/>
              <a:t>Molecular </a:t>
            </a:r>
            <a:r>
              <a:rPr lang="en-US" sz="1800" dirty="0" err="1" smtClean="0"/>
              <a:t>modelling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Integrated systems &amp; sensors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Information Systems for data management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Computing power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GB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600" y="508414"/>
            <a:ext cx="7912100" cy="650875"/>
          </a:xfrm>
        </p:spPr>
        <p:txBody>
          <a:bodyPr/>
          <a:lstStyle/>
          <a:p>
            <a:pPr lvl="0"/>
            <a:r>
              <a:rPr lang="en-US" dirty="0" smtClean="0"/>
              <a:t>Growing our business – enabling technologies</a:t>
            </a:r>
            <a:br>
              <a:rPr lang="en-US" dirty="0" smtClean="0"/>
            </a:b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What will make a difference ?  Collaboration and team working……</a:t>
            </a:r>
            <a:endParaRPr lang="en-US" sz="1800" dirty="0"/>
          </a:p>
        </p:txBody>
      </p:sp>
      <p:pic>
        <p:nvPicPr>
          <p:cNvPr id="7" name="Picture 4" descr="E:\Slide 18\Inf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1400"/>
            <a:ext cx="6478587" cy="2006600"/>
          </a:xfrm>
          <a:prstGeom prst="rect">
            <a:avLst/>
          </a:prstGeom>
          <a:noFill/>
        </p:spPr>
      </p:pic>
      <p:pic>
        <p:nvPicPr>
          <p:cNvPr id="9" name="Picture 5" descr="A:\nan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66" y="4868884"/>
            <a:ext cx="3444833" cy="198911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9" y="2079343"/>
            <a:ext cx="4134592" cy="250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 Box 2051"/>
          <p:cNvSpPr txBox="1">
            <a:spLocks noChangeArrowheads="1"/>
          </p:cNvSpPr>
          <p:nvPr/>
        </p:nvSpPr>
        <p:spPr bwMode="auto">
          <a:xfrm>
            <a:off x="6520936" y="1411264"/>
            <a:ext cx="3203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Early prediction of P90 please ! Barnett Shale</a:t>
            </a:r>
            <a:endParaRPr lang="en-US" sz="1600" b="0" dirty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86" y="510350"/>
            <a:ext cx="7340600" cy="652463"/>
          </a:xfrm>
        </p:spPr>
        <p:txBody>
          <a:bodyPr/>
          <a:lstStyle/>
          <a:p>
            <a:r>
              <a:rPr lang="en-US" sz="2400" dirty="0" smtClean="0"/>
              <a:t>Conclusions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You can make a difference  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21" y="1510516"/>
            <a:ext cx="5697847" cy="113780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Partnership and team - working, creativity and innovation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Global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2509" y="2695821"/>
            <a:ext cx="4678878" cy="3883109"/>
          </a:xfrm>
          <a:prstGeom prst="rect">
            <a:avLst/>
          </a:prstGeom>
        </p:spPr>
        <p:txBody>
          <a:bodyPr/>
          <a:lstStyle/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The E&amp;P </a:t>
            </a:r>
            <a:r>
              <a:rPr lang="en-GB" b="1" dirty="0">
                <a:solidFill>
                  <a:schemeClr val="tx2"/>
                </a:solidFill>
              </a:rPr>
              <a:t>business is ‘high tech’</a:t>
            </a: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>
                <a:solidFill>
                  <a:schemeClr val="tx2"/>
                </a:solidFill>
              </a:rPr>
              <a:t>E</a:t>
            </a:r>
            <a:r>
              <a:rPr lang="en-GB" b="1" dirty="0" smtClean="0">
                <a:solidFill>
                  <a:schemeClr val="tx2"/>
                </a:solidFill>
              </a:rPr>
              <a:t>normous </a:t>
            </a:r>
            <a:r>
              <a:rPr lang="en-GB" b="1" dirty="0">
                <a:solidFill>
                  <a:schemeClr val="tx2"/>
                </a:solidFill>
              </a:rPr>
              <a:t>business benefit from technology</a:t>
            </a: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Essential </a:t>
            </a:r>
            <a:r>
              <a:rPr lang="en-GB" b="1" dirty="0">
                <a:solidFill>
                  <a:schemeClr val="tx2"/>
                </a:solidFill>
              </a:rPr>
              <a:t>to have </a:t>
            </a:r>
            <a:r>
              <a:rPr lang="en-GB" b="1" dirty="0" smtClean="0">
                <a:solidFill>
                  <a:schemeClr val="tx2"/>
                </a:solidFill>
              </a:rPr>
              <a:t>government commitment</a:t>
            </a:r>
            <a:endParaRPr lang="en-GB" b="1" dirty="0">
              <a:solidFill>
                <a:schemeClr val="tx2"/>
              </a:solidFill>
            </a:endParaRP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But most </a:t>
            </a:r>
            <a:r>
              <a:rPr lang="en-GB" b="1" dirty="0">
                <a:solidFill>
                  <a:schemeClr val="tx2"/>
                </a:solidFill>
              </a:rPr>
              <a:t>funding will have to come from industry</a:t>
            </a: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Invest in best quality data collection and manage it – archive and access</a:t>
            </a:r>
            <a:endParaRPr lang="en-GB" b="1" dirty="0">
              <a:solidFill>
                <a:schemeClr val="tx2"/>
              </a:solidFill>
            </a:endParaRP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Partnerships </a:t>
            </a:r>
            <a:r>
              <a:rPr lang="en-GB" b="1" dirty="0">
                <a:solidFill>
                  <a:schemeClr val="tx2"/>
                </a:solidFill>
              </a:rPr>
              <a:t>are key – JIPs especially effective</a:t>
            </a: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Closer </a:t>
            </a:r>
            <a:r>
              <a:rPr lang="en-GB" b="1" dirty="0">
                <a:solidFill>
                  <a:schemeClr val="tx2"/>
                </a:solidFill>
              </a:rPr>
              <a:t>collaboration is essential</a:t>
            </a:r>
          </a:p>
          <a:p>
            <a:pPr marL="344488" indent="-344488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Think </a:t>
            </a:r>
            <a:r>
              <a:rPr lang="en-GB" b="1" dirty="0">
                <a:solidFill>
                  <a:schemeClr val="tx2"/>
                </a:solidFill>
              </a:rPr>
              <a:t>creatively for new partnerships</a:t>
            </a: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8" descr="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76" y="1397164"/>
            <a:ext cx="3536247" cy="278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9" descr="sn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13" y="4035446"/>
            <a:ext cx="335597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4932" y="0"/>
            <a:ext cx="9901068" cy="68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906000" cy="6870700"/>
          </a:xfrm>
          <a:prstGeom prst="rect">
            <a:avLst/>
          </a:prstGeom>
          <a:gradFill flip="none" rotWithShape="1">
            <a:gsLst>
              <a:gs pos="5000">
                <a:schemeClr val="bg1"/>
              </a:gs>
              <a:gs pos="54000">
                <a:schemeClr val="bg1">
                  <a:alpha val="6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" name="Rectangle 187"/>
          <p:cNvSpPr>
            <a:spLocks noChangeArrowheads="1"/>
          </p:cNvSpPr>
          <p:nvPr/>
        </p:nvSpPr>
        <p:spPr bwMode="auto">
          <a:xfrm>
            <a:off x="4050972" y="748303"/>
            <a:ext cx="4379643" cy="7571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l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tabLst>
                <a:tab pos="482600" algn="l"/>
              </a:tabLst>
            </a:pPr>
            <a:r>
              <a:rPr lang="en-GB" sz="5400" dirty="0" smtClean="0">
                <a:solidFill>
                  <a:schemeClr val="bg1"/>
                </a:solidFill>
              </a:rPr>
              <a:t>Thank you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3" name="Rectangle 187"/>
          <p:cNvSpPr>
            <a:spLocks noChangeArrowheads="1"/>
          </p:cNvSpPr>
          <p:nvPr/>
        </p:nvSpPr>
        <p:spPr bwMode="auto">
          <a:xfrm>
            <a:off x="4362511" y="6544068"/>
            <a:ext cx="5543489" cy="3139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7325" indent="-187325" algn="l">
              <a:lnSpc>
                <a:spcPct val="80000"/>
              </a:lnSpc>
              <a:spcBef>
                <a:spcPct val="20000"/>
              </a:spcBef>
              <a:buClr>
                <a:srgbClr val="002060"/>
              </a:buClr>
              <a:buSzPct val="60000"/>
              <a:tabLst>
                <a:tab pos="4826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Sri Lanka, depth to basement, 3D perspective view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342901"/>
            <a:ext cx="8153400" cy="914400"/>
          </a:xfrm>
        </p:spPr>
        <p:txBody>
          <a:bodyPr/>
          <a:lstStyle/>
          <a:p>
            <a:r>
              <a:rPr lang="en-US" sz="2400" dirty="0" smtClean="0"/>
              <a:t>The Petroleum industry: the future is here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FFFF00"/>
                </a:solidFill>
              </a:rPr>
              <a:t>Technology,  innovation and business…where would </a:t>
            </a:r>
            <a:r>
              <a:rPr lang="en-US" sz="1800" i="1" dirty="0" smtClean="0">
                <a:solidFill>
                  <a:srgbClr val="FFFF00"/>
                </a:solidFill>
              </a:rPr>
              <a:t>you</a:t>
            </a:r>
            <a:r>
              <a:rPr lang="en-US" sz="1800" dirty="0" smtClean="0">
                <a:solidFill>
                  <a:srgbClr val="FFFF00"/>
                </a:solidFill>
              </a:rPr>
              <a:t> like to go 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6134100"/>
            <a:ext cx="9328933" cy="723900"/>
          </a:xfrm>
        </p:spPr>
        <p:txBody>
          <a:bodyPr/>
          <a:lstStyle/>
          <a:p>
            <a:pPr>
              <a:buNone/>
            </a:pPr>
            <a:r>
              <a:rPr lang="en-US" sz="1400" i="1" dirty="0" smtClean="0"/>
              <a:t>There is no shortage of technology and data in the E&amp;P world, and collaboration has never been easier……</a:t>
            </a:r>
          </a:p>
          <a:p>
            <a:pPr>
              <a:buNone/>
            </a:pPr>
            <a:r>
              <a:rPr lang="en-US" sz="1400" i="1" dirty="0" smtClean="0"/>
              <a:t>We live in the age of the Global Village…….you can go anywhere, choose your partner and destination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5" y="1388310"/>
            <a:ext cx="8896350" cy="46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7348" y="1510536"/>
            <a:ext cx="2004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kern="0" dirty="0" smtClean="0">
                <a:solidFill>
                  <a:srgbClr val="0F2570"/>
                </a:solidFill>
                <a:latin typeface="Candara" pitchFamily="34" charset="0"/>
              </a:rPr>
              <a:t>Global depth to top basement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449" name="Rectangle 113"/>
          <p:cNvSpPr>
            <a:spLocks noGrp="1" noChangeArrowheads="1"/>
          </p:cNvSpPr>
          <p:nvPr>
            <p:ph type="title"/>
          </p:nvPr>
        </p:nvSpPr>
        <p:spPr>
          <a:xfrm>
            <a:off x="369755" y="393701"/>
            <a:ext cx="9214644" cy="838200"/>
          </a:xfrm>
          <a:noFill/>
          <a:ln/>
        </p:spPr>
        <p:txBody>
          <a:bodyPr/>
          <a:lstStyle/>
          <a:p>
            <a:r>
              <a:rPr lang="en-GB" sz="2400" dirty="0"/>
              <a:t>Context 1: Dominance of </a:t>
            </a:r>
            <a:r>
              <a:rPr lang="en-GB" sz="2400" dirty="0" smtClean="0"/>
              <a:t>hydrocarbons for energy 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>
                <a:solidFill>
                  <a:srgbClr val="FFFF00"/>
                </a:solidFill>
              </a:rPr>
              <a:t>Extending p</a:t>
            </a:r>
            <a:r>
              <a:rPr lang="en-GB" sz="1800" dirty="0" smtClean="0">
                <a:solidFill>
                  <a:srgbClr val="FFFF00"/>
                </a:solidFill>
              </a:rPr>
              <a:t>eak </a:t>
            </a:r>
            <a:r>
              <a:rPr lang="en-GB" sz="1800" dirty="0">
                <a:solidFill>
                  <a:srgbClr val="FFFF00"/>
                </a:solidFill>
              </a:rPr>
              <a:t>p</a:t>
            </a:r>
            <a:r>
              <a:rPr lang="en-GB" sz="1800" dirty="0" smtClean="0">
                <a:solidFill>
                  <a:srgbClr val="FFFF00"/>
                </a:solidFill>
              </a:rPr>
              <a:t>roduction, but we have passed peak finding</a:t>
            </a:r>
            <a:endParaRPr lang="en-GB" sz="180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72933"/>
              </p:ext>
            </p:extLst>
          </p:nvPr>
        </p:nvGraphicFramePr>
        <p:xfrm>
          <a:off x="6089" y="1759913"/>
          <a:ext cx="5111089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4454" name="Rectangle 118"/>
          <p:cNvSpPr>
            <a:spLocks noChangeArrowheads="1"/>
          </p:cNvSpPr>
          <p:nvPr/>
        </p:nvSpPr>
        <p:spPr bwMode="auto">
          <a:xfrm>
            <a:off x="369755" y="4779661"/>
            <a:ext cx="92492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F2570"/>
                </a:solidFill>
              </a:rPr>
              <a:t>Explosive use of hydrocarbons through the late 20</a:t>
            </a:r>
            <a:r>
              <a:rPr lang="en-GB" sz="2000" b="1" baseline="30000" dirty="0" smtClean="0">
                <a:solidFill>
                  <a:srgbClr val="0F2570"/>
                </a:solidFill>
              </a:rPr>
              <a:t>th</a:t>
            </a:r>
            <a:r>
              <a:rPr lang="en-GB" sz="2000" b="1" dirty="0" smtClean="0">
                <a:solidFill>
                  <a:srgbClr val="0F2570"/>
                </a:solidFill>
              </a:rPr>
              <a:t> Century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F2570"/>
                </a:solidFill>
              </a:rPr>
              <a:t>Hydrocarbons are a finite resource, we are producing more than we find 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F2570"/>
                </a:solidFill>
              </a:rPr>
              <a:t>At or close to peak production now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F2570"/>
                </a:solidFill>
              </a:rPr>
              <a:t>Technology extends the period of peak production…..</a:t>
            </a:r>
          </a:p>
          <a:p>
            <a:pPr marL="342900" indent="-342900" eaLnBrk="0" hangingPunct="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F2570"/>
                </a:solidFill>
              </a:rPr>
              <a:t>And coming over the horizon is global warming…….</a:t>
            </a:r>
          </a:p>
        </p:txBody>
      </p:sp>
      <p:graphicFrame>
        <p:nvGraphicFramePr>
          <p:cNvPr id="654460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62315"/>
              </p:ext>
            </p:extLst>
          </p:nvPr>
        </p:nvGraphicFramePr>
        <p:xfrm>
          <a:off x="5180013" y="1884363"/>
          <a:ext cx="44640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Worksheet" r:id="rId6" imgW="6562802" imgH="4229049" progId="Excel.Sheet.8">
                  <p:embed/>
                </p:oleObj>
              </mc:Choice>
              <mc:Fallback>
                <p:oleObj name="Worksheet" r:id="rId6" imgW="6562802" imgH="4229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1884363"/>
                        <a:ext cx="4464050" cy="24098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461" name="Rectangle 125"/>
          <p:cNvSpPr>
            <a:spLocks noChangeArrowheads="1"/>
          </p:cNvSpPr>
          <p:nvPr/>
        </p:nvSpPr>
        <p:spPr bwMode="auto">
          <a:xfrm>
            <a:off x="684250" y="1473276"/>
            <a:ext cx="4066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b="1" dirty="0" smtClean="0">
                <a:solidFill>
                  <a:srgbClr val="0F2570"/>
                </a:solidFill>
              </a:rPr>
              <a:t>Total hydrocarbon production, ever</a:t>
            </a:r>
          </a:p>
        </p:txBody>
      </p:sp>
      <p:sp>
        <p:nvSpPr>
          <p:cNvPr id="654462" name="Rectangle 126"/>
          <p:cNvSpPr>
            <a:spLocks noChangeArrowheads="1"/>
          </p:cNvSpPr>
          <p:nvPr/>
        </p:nvSpPr>
        <p:spPr bwMode="auto">
          <a:xfrm>
            <a:off x="5331464" y="1505026"/>
            <a:ext cx="41857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b="1" dirty="0" smtClean="0">
                <a:solidFill>
                  <a:srgbClr val="0F2570"/>
                </a:solidFill>
              </a:rPr>
              <a:t>Conventional oil and gas production</a:t>
            </a:r>
          </a:p>
        </p:txBody>
      </p:sp>
      <p:sp>
        <p:nvSpPr>
          <p:cNvPr id="654463" name="Line 127"/>
          <p:cNvSpPr>
            <a:spLocks noChangeShapeType="1"/>
          </p:cNvSpPr>
          <p:nvPr/>
        </p:nvSpPr>
        <p:spPr bwMode="auto">
          <a:xfrm flipV="1">
            <a:off x="7800975" y="2114625"/>
            <a:ext cx="797983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3200" b="1" smtClean="0">
              <a:solidFill>
                <a:srgbClr val="FFCC00"/>
              </a:solidFill>
            </a:endParaRPr>
          </a:p>
        </p:txBody>
      </p:sp>
      <p:sp>
        <p:nvSpPr>
          <p:cNvPr id="654465" name="Line 129"/>
          <p:cNvSpPr>
            <a:spLocks noChangeShapeType="1"/>
          </p:cNvSpPr>
          <p:nvPr/>
        </p:nvSpPr>
        <p:spPr bwMode="auto">
          <a:xfrm flipV="1">
            <a:off x="7856008" y="2648025"/>
            <a:ext cx="1100667" cy="3683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3200" b="1" smtClean="0">
              <a:solidFill>
                <a:srgbClr val="FFCC00"/>
              </a:solidFill>
            </a:endParaRPr>
          </a:p>
        </p:txBody>
      </p:sp>
      <p:sp>
        <p:nvSpPr>
          <p:cNvPr id="10" name="Rectangle 126"/>
          <p:cNvSpPr>
            <a:spLocks noChangeArrowheads="1"/>
          </p:cNvSpPr>
          <p:nvPr/>
        </p:nvSpPr>
        <p:spPr bwMode="auto">
          <a:xfrm>
            <a:off x="8606488" y="2185498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b="1" dirty="0" smtClean="0"/>
              <a:t>Intent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440468" y="4426788"/>
            <a:ext cx="4076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Source : Colin Campbell PESGB Lecture </a:t>
            </a:r>
            <a:r>
              <a:rPr lang="en-GB" sz="1400" b="1" dirty="0" smtClean="0"/>
              <a:t>2008</a:t>
            </a:r>
            <a:endParaRPr lang="en-GB" sz="1400" b="1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843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099" name="Group 3"/>
          <p:cNvGrpSpPr>
            <a:grpSpLocks/>
          </p:cNvGrpSpPr>
          <p:nvPr/>
        </p:nvGrpSpPr>
        <p:grpSpPr bwMode="auto">
          <a:xfrm>
            <a:off x="6238829" y="1670001"/>
            <a:ext cx="3274690" cy="2337010"/>
            <a:chOff x="226" y="1307"/>
            <a:chExt cx="2628" cy="2762"/>
          </a:xfrm>
        </p:grpSpPr>
        <p:sp>
          <p:nvSpPr>
            <p:cNvPr id="644100" name="Rectangle 4"/>
            <p:cNvSpPr>
              <a:spLocks noChangeArrowheads="1"/>
            </p:cNvSpPr>
            <p:nvPr/>
          </p:nvSpPr>
          <p:spPr bwMode="auto">
            <a:xfrm>
              <a:off x="494" y="1720"/>
              <a:ext cx="188" cy="18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1" name="Rectangle 5"/>
            <p:cNvSpPr>
              <a:spLocks noChangeArrowheads="1"/>
            </p:cNvSpPr>
            <p:nvPr/>
          </p:nvSpPr>
          <p:spPr bwMode="auto">
            <a:xfrm>
              <a:off x="955" y="2410"/>
              <a:ext cx="184" cy="11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2" name="Rectangle 6"/>
            <p:cNvSpPr>
              <a:spLocks noChangeArrowheads="1"/>
            </p:cNvSpPr>
            <p:nvPr/>
          </p:nvSpPr>
          <p:spPr bwMode="auto">
            <a:xfrm>
              <a:off x="1411" y="2529"/>
              <a:ext cx="188" cy="1035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3" name="Rectangle 7"/>
            <p:cNvSpPr>
              <a:spLocks noChangeArrowheads="1"/>
            </p:cNvSpPr>
            <p:nvPr/>
          </p:nvSpPr>
          <p:spPr bwMode="auto">
            <a:xfrm>
              <a:off x="1871" y="2911"/>
              <a:ext cx="200" cy="6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4" name="Rectangle 8"/>
            <p:cNvSpPr>
              <a:spLocks noChangeArrowheads="1"/>
            </p:cNvSpPr>
            <p:nvPr/>
          </p:nvSpPr>
          <p:spPr bwMode="auto">
            <a:xfrm>
              <a:off x="2328" y="3247"/>
              <a:ext cx="188" cy="331"/>
            </a:xfrm>
            <a:prstGeom prst="rect">
              <a:avLst/>
            </a:prstGeom>
            <a:solidFill>
              <a:srgbClr val="F2B800"/>
            </a:solidFill>
            <a:ln w="6350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2B800"/>
                </a:solidFill>
              </a:endParaRPr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358" y="1426"/>
              <a:ext cx="1" cy="21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>
              <a:off x="326" y="3564"/>
              <a:ext cx="32" cy="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7" name="Line 11"/>
            <p:cNvSpPr>
              <a:spLocks noChangeShapeType="1"/>
            </p:cNvSpPr>
            <p:nvPr/>
          </p:nvSpPr>
          <p:spPr bwMode="auto">
            <a:xfrm>
              <a:off x="326" y="3029"/>
              <a:ext cx="32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8" name="Line 12"/>
            <p:cNvSpPr>
              <a:spLocks noChangeShapeType="1"/>
            </p:cNvSpPr>
            <p:nvPr/>
          </p:nvSpPr>
          <p:spPr bwMode="auto">
            <a:xfrm>
              <a:off x="326" y="2495"/>
              <a:ext cx="32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09" name="Line 13"/>
            <p:cNvSpPr>
              <a:spLocks noChangeShapeType="1"/>
            </p:cNvSpPr>
            <p:nvPr/>
          </p:nvSpPr>
          <p:spPr bwMode="auto">
            <a:xfrm>
              <a:off x="326" y="1961"/>
              <a:ext cx="32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>
              <a:off x="326" y="1426"/>
              <a:ext cx="32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1" name="Line 15"/>
            <p:cNvSpPr>
              <a:spLocks noChangeShapeType="1"/>
            </p:cNvSpPr>
            <p:nvPr/>
          </p:nvSpPr>
          <p:spPr bwMode="auto">
            <a:xfrm>
              <a:off x="358" y="3564"/>
              <a:ext cx="2294" cy="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2" name="Line 16"/>
            <p:cNvSpPr>
              <a:spLocks noChangeShapeType="1"/>
            </p:cNvSpPr>
            <p:nvPr/>
          </p:nvSpPr>
          <p:spPr bwMode="auto">
            <a:xfrm flipV="1">
              <a:off x="358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3" name="Line 17"/>
            <p:cNvSpPr>
              <a:spLocks noChangeShapeType="1"/>
            </p:cNvSpPr>
            <p:nvPr/>
          </p:nvSpPr>
          <p:spPr bwMode="auto">
            <a:xfrm flipV="1">
              <a:off x="819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4" name="Line 18"/>
            <p:cNvSpPr>
              <a:spLocks noChangeShapeType="1"/>
            </p:cNvSpPr>
            <p:nvPr/>
          </p:nvSpPr>
          <p:spPr bwMode="auto">
            <a:xfrm flipV="1">
              <a:off x="1275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5" name="Line 19"/>
            <p:cNvSpPr>
              <a:spLocks noChangeShapeType="1"/>
            </p:cNvSpPr>
            <p:nvPr/>
          </p:nvSpPr>
          <p:spPr bwMode="auto">
            <a:xfrm flipV="1">
              <a:off x="1735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6" name="Line 20"/>
            <p:cNvSpPr>
              <a:spLocks noChangeShapeType="1"/>
            </p:cNvSpPr>
            <p:nvPr/>
          </p:nvSpPr>
          <p:spPr bwMode="auto">
            <a:xfrm flipV="1">
              <a:off x="2192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7" name="Line 21"/>
            <p:cNvSpPr>
              <a:spLocks noChangeShapeType="1"/>
            </p:cNvSpPr>
            <p:nvPr/>
          </p:nvSpPr>
          <p:spPr bwMode="auto">
            <a:xfrm flipV="1">
              <a:off x="2652" y="3564"/>
              <a:ext cx="1" cy="6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118" name="Rectangle 22"/>
            <p:cNvSpPr>
              <a:spLocks noChangeArrowheads="1"/>
            </p:cNvSpPr>
            <p:nvPr/>
          </p:nvSpPr>
          <p:spPr bwMode="auto">
            <a:xfrm>
              <a:off x="226" y="3444"/>
              <a:ext cx="9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0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19" name="Rectangle 23"/>
            <p:cNvSpPr>
              <a:spLocks noChangeArrowheads="1"/>
            </p:cNvSpPr>
            <p:nvPr/>
          </p:nvSpPr>
          <p:spPr bwMode="auto">
            <a:xfrm>
              <a:off x="226" y="2911"/>
              <a:ext cx="9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1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0" name="Rectangle 24"/>
            <p:cNvSpPr>
              <a:spLocks noChangeArrowheads="1"/>
            </p:cNvSpPr>
            <p:nvPr/>
          </p:nvSpPr>
          <p:spPr bwMode="auto">
            <a:xfrm>
              <a:off x="226" y="2378"/>
              <a:ext cx="9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2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1" name="Rectangle 25"/>
            <p:cNvSpPr>
              <a:spLocks noChangeArrowheads="1"/>
            </p:cNvSpPr>
            <p:nvPr/>
          </p:nvSpPr>
          <p:spPr bwMode="auto">
            <a:xfrm>
              <a:off x="226" y="1842"/>
              <a:ext cx="9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3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2" name="Rectangle 26"/>
            <p:cNvSpPr>
              <a:spLocks noChangeArrowheads="1"/>
            </p:cNvSpPr>
            <p:nvPr/>
          </p:nvSpPr>
          <p:spPr bwMode="auto">
            <a:xfrm>
              <a:off x="226" y="1307"/>
              <a:ext cx="9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4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3" name="Rectangle 27"/>
            <p:cNvSpPr>
              <a:spLocks noChangeArrowheads="1"/>
            </p:cNvSpPr>
            <p:nvPr/>
          </p:nvSpPr>
          <p:spPr bwMode="auto">
            <a:xfrm>
              <a:off x="448" y="3760"/>
              <a:ext cx="32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Gas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4" name="Rectangle 28"/>
            <p:cNvSpPr>
              <a:spLocks noChangeArrowheads="1"/>
            </p:cNvSpPr>
            <p:nvPr/>
          </p:nvSpPr>
          <p:spPr bwMode="auto">
            <a:xfrm>
              <a:off x="844" y="3760"/>
              <a:ext cx="48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Green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5" name="Rectangle 29"/>
            <p:cNvSpPr>
              <a:spLocks noChangeArrowheads="1"/>
            </p:cNvSpPr>
            <p:nvPr/>
          </p:nvSpPr>
          <p:spPr bwMode="auto">
            <a:xfrm>
              <a:off x="1413" y="3760"/>
              <a:ext cx="21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Oil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6" name="Rectangle 30"/>
            <p:cNvSpPr>
              <a:spLocks noChangeArrowheads="1"/>
            </p:cNvSpPr>
            <p:nvPr/>
          </p:nvSpPr>
          <p:spPr bwMode="auto">
            <a:xfrm>
              <a:off x="1820" y="3760"/>
              <a:ext cx="3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Coal</a:t>
              </a:r>
              <a:endParaRPr lang="en-GB" sz="2400" b="1" dirty="0" smtClean="0">
                <a:latin typeface="Humnst777 BT" pitchFamily="34" charset="0"/>
              </a:endParaRPr>
            </a:p>
          </p:txBody>
        </p:sp>
        <p:sp>
          <p:nvSpPr>
            <p:cNvPr id="644127" name="Rectangle 31"/>
            <p:cNvSpPr>
              <a:spLocks noChangeArrowheads="1"/>
            </p:cNvSpPr>
            <p:nvPr/>
          </p:nvSpPr>
          <p:spPr bwMode="auto">
            <a:xfrm>
              <a:off x="2251" y="3755"/>
              <a:ext cx="60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700" dirty="0" smtClean="0"/>
                <a:t>Nuclear</a:t>
              </a:r>
              <a:endParaRPr lang="en-GB" sz="1700" b="1" dirty="0" smtClean="0">
                <a:latin typeface="Humnst777 BT" pitchFamily="34" charset="0"/>
              </a:endParaRPr>
            </a:p>
          </p:txBody>
        </p:sp>
      </p:grpSp>
      <p:sp>
        <p:nvSpPr>
          <p:cNvPr id="644128" name="Text Box 32"/>
          <p:cNvSpPr txBox="1">
            <a:spLocks noChangeArrowheads="1"/>
          </p:cNvSpPr>
          <p:nvPr/>
        </p:nvSpPr>
        <p:spPr bwMode="auto">
          <a:xfrm>
            <a:off x="6413491" y="1416678"/>
            <a:ext cx="3373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b="1" dirty="0" smtClean="0"/>
              <a:t>Fuel Demand Growth pa (%)</a:t>
            </a:r>
            <a:endParaRPr lang="en-GB" dirty="0" smtClean="0"/>
          </a:p>
        </p:txBody>
      </p:sp>
      <p:sp>
        <p:nvSpPr>
          <p:cNvPr id="644129" name="Rectangle 33"/>
          <p:cNvSpPr>
            <a:spLocks noGrp="1" noChangeArrowheads="1"/>
          </p:cNvSpPr>
          <p:nvPr>
            <p:ph type="title"/>
          </p:nvPr>
        </p:nvSpPr>
        <p:spPr>
          <a:xfrm>
            <a:off x="292364" y="374525"/>
            <a:ext cx="9355667" cy="838200"/>
          </a:xfrm>
        </p:spPr>
        <p:txBody>
          <a:bodyPr/>
          <a:lstStyle/>
          <a:p>
            <a:r>
              <a:rPr lang="en-GB" dirty="0"/>
              <a:t>Context </a:t>
            </a:r>
            <a:r>
              <a:rPr lang="en-GB" dirty="0" smtClean="0"/>
              <a:t>2: </a:t>
            </a:r>
            <a:r>
              <a:rPr lang="en-GB" dirty="0"/>
              <a:t>Demand for </a:t>
            </a:r>
            <a:r>
              <a:rPr lang="en-GB" dirty="0" smtClean="0"/>
              <a:t>hydrocarbons 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>
                <a:solidFill>
                  <a:srgbClr val="FFFF00"/>
                </a:solidFill>
              </a:rPr>
              <a:t>Growth in fuel demand: 2000-2020</a:t>
            </a:r>
          </a:p>
        </p:txBody>
      </p:sp>
      <p:sp>
        <p:nvSpPr>
          <p:cNvPr id="644130" name="Text Box 34"/>
          <p:cNvSpPr txBox="1">
            <a:spLocks noChangeArrowheads="1"/>
          </p:cNvSpPr>
          <p:nvPr/>
        </p:nvSpPr>
        <p:spPr bwMode="auto">
          <a:xfrm>
            <a:off x="170262" y="4922845"/>
            <a:ext cx="64856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F2570"/>
                </a:solidFill>
              </a:rPr>
              <a:t>Demand for hydrocarbons predicted to grow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F2570"/>
                </a:solidFill>
              </a:rPr>
              <a:t>Growth equates to 120Gboe and 800TCF by 2050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F2570"/>
                </a:solidFill>
              </a:rPr>
              <a:t>Hydrocarbon demand outstrips other energy sources</a:t>
            </a:r>
          </a:p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F2570"/>
                </a:solidFill>
              </a:rPr>
              <a:t>At least for another generation – next 50 years</a:t>
            </a:r>
          </a:p>
          <a:p>
            <a:pPr eaLnBrk="0" hangingPunct="0">
              <a:spcBef>
                <a:spcPct val="50000"/>
              </a:spcBef>
            </a:pPr>
            <a:r>
              <a:rPr lang="en-GB" sz="1400" b="1" dirty="0" smtClean="0"/>
              <a:t>Source : IEA Energy Outlook - April 2010</a:t>
            </a:r>
            <a:endParaRPr lang="en-GB" sz="1600" b="1" dirty="0" smtClean="0"/>
          </a:p>
        </p:txBody>
      </p:sp>
      <p:grpSp>
        <p:nvGrpSpPr>
          <p:cNvPr id="644247" name="Group 151"/>
          <p:cNvGrpSpPr>
            <a:grpSpLocks/>
          </p:cNvGrpSpPr>
          <p:nvPr/>
        </p:nvGrpSpPr>
        <p:grpSpPr bwMode="auto">
          <a:xfrm>
            <a:off x="6352914" y="4312506"/>
            <a:ext cx="3410347" cy="1960563"/>
            <a:chOff x="3606" y="2462"/>
            <a:chExt cx="1983" cy="1235"/>
          </a:xfrm>
        </p:grpSpPr>
        <p:sp>
          <p:nvSpPr>
            <p:cNvPr id="644240" name="Rectangle 144"/>
            <p:cNvSpPr>
              <a:spLocks noChangeArrowheads="1"/>
            </p:cNvSpPr>
            <p:nvPr/>
          </p:nvSpPr>
          <p:spPr bwMode="blackWhite">
            <a:xfrm>
              <a:off x="3606" y="2929"/>
              <a:ext cx="1983" cy="36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endParaRPr lang="en-US" sz="3200" b="1" smtClean="0">
                <a:solidFill>
                  <a:srgbClr val="FFCC00"/>
                </a:solidFill>
              </a:endParaRPr>
            </a:p>
          </p:txBody>
        </p:sp>
        <p:sp>
          <p:nvSpPr>
            <p:cNvPr id="644241" name="Text Box 145"/>
            <p:cNvSpPr txBox="1">
              <a:spLocks noChangeArrowheads="1"/>
            </p:cNvSpPr>
            <p:nvPr/>
          </p:nvSpPr>
          <p:spPr bwMode="auto">
            <a:xfrm>
              <a:off x="3667" y="2657"/>
              <a:ext cx="148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b="1" dirty="0" smtClean="0">
                  <a:solidFill>
                    <a:srgbClr val="00B050"/>
                  </a:solidFill>
                </a:rPr>
                <a:t>Oil</a:t>
              </a:r>
              <a:r>
                <a:rPr lang="en-GB" b="1" dirty="0" smtClean="0">
                  <a:solidFill>
                    <a:srgbClr val="FFFFFF"/>
                  </a:solidFill>
                </a:rPr>
                <a:t>	    	</a:t>
              </a:r>
              <a:r>
                <a:rPr lang="en-GB" b="1" dirty="0" smtClean="0">
                  <a:solidFill>
                    <a:srgbClr val="00B050"/>
                  </a:solidFill>
                </a:rPr>
                <a:t>2.0%</a:t>
              </a:r>
            </a:p>
          </p:txBody>
        </p:sp>
        <p:sp>
          <p:nvSpPr>
            <p:cNvPr id="644242" name="Text Box 146"/>
            <p:cNvSpPr txBox="1">
              <a:spLocks noChangeArrowheads="1"/>
            </p:cNvSpPr>
            <p:nvPr/>
          </p:nvSpPr>
          <p:spPr bwMode="auto">
            <a:xfrm>
              <a:off x="3667" y="2878"/>
              <a:ext cx="148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b="1" dirty="0" smtClean="0">
                  <a:solidFill>
                    <a:srgbClr val="FF0000"/>
                  </a:solidFill>
                </a:rPr>
                <a:t>Gas		3.4%</a:t>
              </a:r>
            </a:p>
          </p:txBody>
        </p:sp>
        <p:sp>
          <p:nvSpPr>
            <p:cNvPr id="644243" name="Text Box 147"/>
            <p:cNvSpPr txBox="1">
              <a:spLocks noChangeArrowheads="1"/>
            </p:cNvSpPr>
            <p:nvPr/>
          </p:nvSpPr>
          <p:spPr bwMode="auto">
            <a:xfrm>
              <a:off x="3667" y="3084"/>
              <a:ext cx="148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Coal</a:t>
              </a:r>
              <a:r>
                <a:rPr lang="en-GB" b="1" dirty="0" smtClean="0">
                  <a:solidFill>
                    <a:srgbClr val="FFFFFF"/>
                  </a:solidFill>
                </a:rPr>
                <a:t>	    	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1.2%</a:t>
              </a:r>
            </a:p>
          </p:txBody>
        </p:sp>
        <p:sp>
          <p:nvSpPr>
            <p:cNvPr id="644244" name="Text Box 148"/>
            <p:cNvSpPr txBox="1">
              <a:spLocks noChangeArrowheads="1"/>
            </p:cNvSpPr>
            <p:nvPr/>
          </p:nvSpPr>
          <p:spPr bwMode="auto">
            <a:xfrm>
              <a:off x="3667" y="3265"/>
              <a:ext cx="148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b="1" dirty="0" smtClean="0">
                  <a:solidFill>
                    <a:srgbClr val="92D050"/>
                  </a:solidFill>
                </a:rPr>
                <a:t>Renewables    	2.2%</a:t>
              </a:r>
            </a:p>
          </p:txBody>
        </p:sp>
        <p:sp>
          <p:nvSpPr>
            <p:cNvPr id="644245" name="Text Box 149"/>
            <p:cNvSpPr txBox="1">
              <a:spLocks noChangeArrowheads="1"/>
            </p:cNvSpPr>
            <p:nvPr/>
          </p:nvSpPr>
          <p:spPr bwMode="auto">
            <a:xfrm>
              <a:off x="3667" y="3463"/>
              <a:ext cx="148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b="1" dirty="0" smtClean="0">
                  <a:solidFill>
                    <a:srgbClr val="F2B800"/>
                  </a:solidFill>
                </a:rPr>
                <a:t>Nuclear     	0.3%</a:t>
              </a:r>
            </a:p>
          </p:txBody>
        </p:sp>
        <p:sp>
          <p:nvSpPr>
            <p:cNvPr id="644246" name="Text Box 150"/>
            <p:cNvSpPr txBox="1">
              <a:spLocks noChangeArrowheads="1"/>
            </p:cNvSpPr>
            <p:nvPr/>
          </p:nvSpPr>
          <p:spPr bwMode="auto">
            <a:xfrm>
              <a:off x="4646" y="2462"/>
              <a:ext cx="61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GB" b="1" dirty="0" smtClean="0"/>
                <a:t>Growth</a:t>
              </a:r>
            </a:p>
          </p:txBody>
        </p:sp>
      </p:grpSp>
      <p:sp>
        <p:nvSpPr>
          <p:cNvPr id="644248" name="Text Box 152"/>
          <p:cNvSpPr txBox="1">
            <a:spLocks noChangeArrowheads="1"/>
          </p:cNvSpPr>
          <p:nvPr/>
        </p:nvSpPr>
        <p:spPr bwMode="auto">
          <a:xfrm>
            <a:off x="1467334" y="1464178"/>
            <a:ext cx="3533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b="1" dirty="0" smtClean="0"/>
              <a:t>World Energy Consumption</a:t>
            </a:r>
            <a:endParaRPr lang="en-GB" dirty="0" smtClean="0"/>
          </a:p>
        </p:txBody>
      </p:sp>
      <p:grpSp>
        <p:nvGrpSpPr>
          <p:cNvPr id="142" name="Group 43"/>
          <p:cNvGrpSpPr>
            <a:grpSpLocks/>
          </p:cNvGrpSpPr>
          <p:nvPr/>
        </p:nvGrpSpPr>
        <p:grpSpPr bwMode="auto">
          <a:xfrm>
            <a:off x="267150" y="1413928"/>
            <a:ext cx="5458779" cy="3365072"/>
            <a:chOff x="-55" y="877"/>
            <a:chExt cx="4033" cy="2666"/>
          </a:xfrm>
        </p:grpSpPr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V="1">
              <a:off x="2719" y="2073"/>
              <a:ext cx="49" cy="24"/>
            </a:xfrm>
            <a:prstGeom prst="line">
              <a:avLst/>
            </a:prstGeom>
            <a:noFill/>
            <a:ln w="2063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V="1">
              <a:off x="1916" y="2570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V="1">
              <a:off x="1965" y="2552"/>
              <a:ext cx="49" cy="18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50"/>
            <p:cNvSpPr>
              <a:spLocks noChangeShapeType="1"/>
            </p:cNvSpPr>
            <p:nvPr/>
          </p:nvSpPr>
          <p:spPr bwMode="auto">
            <a:xfrm flipV="1">
              <a:off x="2014" y="2540"/>
              <a:ext cx="53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51"/>
            <p:cNvSpPr>
              <a:spLocks noChangeShapeType="1"/>
            </p:cNvSpPr>
            <p:nvPr/>
          </p:nvSpPr>
          <p:spPr bwMode="auto">
            <a:xfrm flipV="1">
              <a:off x="2067" y="2528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 flipV="1">
              <a:off x="2116" y="2510"/>
              <a:ext cx="49" cy="18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 flipV="1">
              <a:off x="2165" y="2498"/>
              <a:ext cx="50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 flipV="1">
              <a:off x="2215" y="2486"/>
              <a:ext cx="53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 flipV="1">
              <a:off x="2268" y="2474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 flipV="1">
              <a:off x="2317" y="2456"/>
              <a:ext cx="49" cy="18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 flipV="1">
              <a:off x="2366" y="2450"/>
              <a:ext cx="49" cy="6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 flipV="1">
              <a:off x="2415" y="2438"/>
              <a:ext cx="54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 flipV="1">
              <a:off x="2469" y="2426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 flipV="1">
              <a:off x="2518" y="2414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 flipV="1">
              <a:off x="2567" y="2397"/>
              <a:ext cx="49" cy="17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62"/>
            <p:cNvSpPr>
              <a:spLocks noChangeShapeType="1"/>
            </p:cNvSpPr>
            <p:nvPr/>
          </p:nvSpPr>
          <p:spPr bwMode="auto">
            <a:xfrm>
              <a:off x="2616" y="2397"/>
              <a:ext cx="54" cy="6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63"/>
            <p:cNvSpPr>
              <a:spLocks noChangeShapeType="1"/>
            </p:cNvSpPr>
            <p:nvPr/>
          </p:nvSpPr>
          <p:spPr bwMode="auto">
            <a:xfrm flipV="1">
              <a:off x="2670" y="2385"/>
              <a:ext cx="49" cy="18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64"/>
            <p:cNvSpPr>
              <a:spLocks noChangeShapeType="1"/>
            </p:cNvSpPr>
            <p:nvPr/>
          </p:nvSpPr>
          <p:spPr bwMode="auto">
            <a:xfrm flipV="1">
              <a:off x="2719" y="2373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65"/>
            <p:cNvSpPr>
              <a:spLocks noChangeShapeType="1"/>
            </p:cNvSpPr>
            <p:nvPr/>
          </p:nvSpPr>
          <p:spPr bwMode="auto">
            <a:xfrm flipV="1">
              <a:off x="2768" y="2361"/>
              <a:ext cx="49" cy="12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66"/>
            <p:cNvSpPr>
              <a:spLocks noChangeShapeType="1"/>
            </p:cNvSpPr>
            <p:nvPr/>
          </p:nvSpPr>
          <p:spPr bwMode="auto">
            <a:xfrm flipV="1">
              <a:off x="2817" y="2343"/>
              <a:ext cx="53" cy="18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67"/>
            <p:cNvSpPr>
              <a:spLocks noChangeShapeType="1"/>
            </p:cNvSpPr>
            <p:nvPr/>
          </p:nvSpPr>
          <p:spPr bwMode="auto">
            <a:xfrm>
              <a:off x="2870" y="2343"/>
              <a:ext cx="49" cy="1"/>
            </a:xfrm>
            <a:prstGeom prst="line">
              <a:avLst/>
            </a:prstGeom>
            <a:noFill/>
            <a:ln w="20638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68"/>
            <p:cNvSpPr>
              <a:spLocks noChangeShapeType="1"/>
            </p:cNvSpPr>
            <p:nvPr/>
          </p:nvSpPr>
          <p:spPr bwMode="auto">
            <a:xfrm>
              <a:off x="1916" y="3037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69"/>
            <p:cNvSpPr>
              <a:spLocks noChangeShapeType="1"/>
            </p:cNvSpPr>
            <p:nvPr/>
          </p:nvSpPr>
          <p:spPr bwMode="auto">
            <a:xfrm>
              <a:off x="1965" y="3037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70"/>
            <p:cNvSpPr>
              <a:spLocks noChangeShapeType="1"/>
            </p:cNvSpPr>
            <p:nvPr/>
          </p:nvSpPr>
          <p:spPr bwMode="auto">
            <a:xfrm>
              <a:off x="2014" y="3037"/>
              <a:ext cx="53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71"/>
            <p:cNvSpPr>
              <a:spLocks noChangeShapeType="1"/>
            </p:cNvSpPr>
            <p:nvPr/>
          </p:nvSpPr>
          <p:spPr bwMode="auto">
            <a:xfrm flipV="1">
              <a:off x="2067" y="3031"/>
              <a:ext cx="49" cy="6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72"/>
            <p:cNvSpPr>
              <a:spLocks noChangeShapeType="1"/>
            </p:cNvSpPr>
            <p:nvPr/>
          </p:nvSpPr>
          <p:spPr bwMode="auto">
            <a:xfrm>
              <a:off x="2116" y="3031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73"/>
            <p:cNvSpPr>
              <a:spLocks noChangeShapeType="1"/>
            </p:cNvSpPr>
            <p:nvPr/>
          </p:nvSpPr>
          <p:spPr bwMode="auto">
            <a:xfrm>
              <a:off x="2165" y="3031"/>
              <a:ext cx="50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74"/>
            <p:cNvSpPr>
              <a:spLocks noChangeShapeType="1"/>
            </p:cNvSpPr>
            <p:nvPr/>
          </p:nvSpPr>
          <p:spPr bwMode="auto">
            <a:xfrm>
              <a:off x="2215" y="3031"/>
              <a:ext cx="53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75"/>
            <p:cNvSpPr>
              <a:spLocks noChangeShapeType="1"/>
            </p:cNvSpPr>
            <p:nvPr/>
          </p:nvSpPr>
          <p:spPr bwMode="auto">
            <a:xfrm flipV="1">
              <a:off x="2268" y="3025"/>
              <a:ext cx="49" cy="6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76"/>
            <p:cNvSpPr>
              <a:spLocks noChangeShapeType="1"/>
            </p:cNvSpPr>
            <p:nvPr/>
          </p:nvSpPr>
          <p:spPr bwMode="auto">
            <a:xfrm>
              <a:off x="2317" y="3025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77"/>
            <p:cNvSpPr>
              <a:spLocks noChangeShapeType="1"/>
            </p:cNvSpPr>
            <p:nvPr/>
          </p:nvSpPr>
          <p:spPr bwMode="auto">
            <a:xfrm>
              <a:off x="2366" y="3025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78"/>
            <p:cNvSpPr>
              <a:spLocks noChangeShapeType="1"/>
            </p:cNvSpPr>
            <p:nvPr/>
          </p:nvSpPr>
          <p:spPr bwMode="auto">
            <a:xfrm>
              <a:off x="2415" y="3025"/>
              <a:ext cx="54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79"/>
            <p:cNvSpPr>
              <a:spLocks noChangeShapeType="1"/>
            </p:cNvSpPr>
            <p:nvPr/>
          </p:nvSpPr>
          <p:spPr bwMode="auto">
            <a:xfrm>
              <a:off x="2469" y="3025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80"/>
            <p:cNvSpPr>
              <a:spLocks noChangeShapeType="1"/>
            </p:cNvSpPr>
            <p:nvPr/>
          </p:nvSpPr>
          <p:spPr bwMode="auto">
            <a:xfrm flipV="1">
              <a:off x="2518" y="3019"/>
              <a:ext cx="49" cy="6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81"/>
            <p:cNvSpPr>
              <a:spLocks noChangeShapeType="1"/>
            </p:cNvSpPr>
            <p:nvPr/>
          </p:nvSpPr>
          <p:spPr bwMode="auto">
            <a:xfrm>
              <a:off x="2567" y="3019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82"/>
            <p:cNvSpPr>
              <a:spLocks noChangeShapeType="1"/>
            </p:cNvSpPr>
            <p:nvPr/>
          </p:nvSpPr>
          <p:spPr bwMode="auto">
            <a:xfrm>
              <a:off x="2616" y="3019"/>
              <a:ext cx="54" cy="6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83"/>
            <p:cNvSpPr>
              <a:spLocks noChangeShapeType="1"/>
            </p:cNvSpPr>
            <p:nvPr/>
          </p:nvSpPr>
          <p:spPr bwMode="auto">
            <a:xfrm>
              <a:off x="2670" y="3025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84"/>
            <p:cNvSpPr>
              <a:spLocks noChangeShapeType="1"/>
            </p:cNvSpPr>
            <p:nvPr/>
          </p:nvSpPr>
          <p:spPr bwMode="auto">
            <a:xfrm flipV="1">
              <a:off x="2719" y="3019"/>
              <a:ext cx="49" cy="6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85"/>
            <p:cNvSpPr>
              <a:spLocks noChangeShapeType="1"/>
            </p:cNvSpPr>
            <p:nvPr/>
          </p:nvSpPr>
          <p:spPr bwMode="auto">
            <a:xfrm>
              <a:off x="2768" y="3019"/>
              <a:ext cx="49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86"/>
            <p:cNvSpPr>
              <a:spLocks noChangeShapeType="1"/>
            </p:cNvSpPr>
            <p:nvPr/>
          </p:nvSpPr>
          <p:spPr bwMode="auto">
            <a:xfrm>
              <a:off x="2817" y="3019"/>
              <a:ext cx="53" cy="1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87"/>
            <p:cNvSpPr>
              <a:spLocks noChangeShapeType="1"/>
            </p:cNvSpPr>
            <p:nvPr/>
          </p:nvSpPr>
          <p:spPr bwMode="auto">
            <a:xfrm>
              <a:off x="2870" y="3019"/>
              <a:ext cx="49" cy="12"/>
            </a:xfrm>
            <a:prstGeom prst="line">
              <a:avLst/>
            </a:prstGeom>
            <a:noFill/>
            <a:ln w="2063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88"/>
            <p:cNvSpPr>
              <a:spLocks noChangeShapeType="1"/>
            </p:cNvSpPr>
            <p:nvPr/>
          </p:nvSpPr>
          <p:spPr bwMode="auto">
            <a:xfrm flipV="1">
              <a:off x="1916" y="2971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89"/>
            <p:cNvSpPr>
              <a:spLocks noChangeShapeType="1"/>
            </p:cNvSpPr>
            <p:nvPr/>
          </p:nvSpPr>
          <p:spPr bwMode="auto">
            <a:xfrm flipV="1">
              <a:off x="1965" y="2965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90"/>
            <p:cNvSpPr>
              <a:spLocks noChangeShapeType="1"/>
            </p:cNvSpPr>
            <p:nvPr/>
          </p:nvSpPr>
          <p:spPr bwMode="auto">
            <a:xfrm flipV="1">
              <a:off x="2014" y="2959"/>
              <a:ext cx="53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91"/>
            <p:cNvSpPr>
              <a:spLocks noChangeShapeType="1"/>
            </p:cNvSpPr>
            <p:nvPr/>
          </p:nvSpPr>
          <p:spPr bwMode="auto">
            <a:xfrm flipV="1">
              <a:off x="2067" y="2953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92"/>
            <p:cNvSpPr>
              <a:spLocks noChangeShapeType="1"/>
            </p:cNvSpPr>
            <p:nvPr/>
          </p:nvSpPr>
          <p:spPr bwMode="auto">
            <a:xfrm flipV="1">
              <a:off x="2116" y="2947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93"/>
            <p:cNvSpPr>
              <a:spLocks noChangeShapeType="1"/>
            </p:cNvSpPr>
            <p:nvPr/>
          </p:nvSpPr>
          <p:spPr bwMode="auto">
            <a:xfrm flipV="1">
              <a:off x="2165" y="2941"/>
              <a:ext cx="50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94"/>
            <p:cNvSpPr>
              <a:spLocks noChangeShapeType="1"/>
            </p:cNvSpPr>
            <p:nvPr/>
          </p:nvSpPr>
          <p:spPr bwMode="auto">
            <a:xfrm flipV="1">
              <a:off x="2215" y="2929"/>
              <a:ext cx="53" cy="12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95"/>
            <p:cNvSpPr>
              <a:spLocks noChangeShapeType="1"/>
            </p:cNvSpPr>
            <p:nvPr/>
          </p:nvSpPr>
          <p:spPr bwMode="auto">
            <a:xfrm flipV="1">
              <a:off x="2268" y="2923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96"/>
            <p:cNvSpPr>
              <a:spLocks noChangeShapeType="1"/>
            </p:cNvSpPr>
            <p:nvPr/>
          </p:nvSpPr>
          <p:spPr bwMode="auto">
            <a:xfrm flipV="1">
              <a:off x="2317" y="2917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97"/>
            <p:cNvSpPr>
              <a:spLocks noChangeShapeType="1"/>
            </p:cNvSpPr>
            <p:nvPr/>
          </p:nvSpPr>
          <p:spPr bwMode="auto">
            <a:xfrm>
              <a:off x="2366" y="2917"/>
              <a:ext cx="49" cy="1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98"/>
            <p:cNvSpPr>
              <a:spLocks noChangeShapeType="1"/>
            </p:cNvSpPr>
            <p:nvPr/>
          </p:nvSpPr>
          <p:spPr bwMode="auto">
            <a:xfrm flipV="1">
              <a:off x="2415" y="2911"/>
              <a:ext cx="54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99"/>
            <p:cNvSpPr>
              <a:spLocks noChangeShapeType="1"/>
            </p:cNvSpPr>
            <p:nvPr/>
          </p:nvSpPr>
          <p:spPr bwMode="auto">
            <a:xfrm flipV="1">
              <a:off x="2469" y="2905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00"/>
            <p:cNvSpPr>
              <a:spLocks noChangeShapeType="1"/>
            </p:cNvSpPr>
            <p:nvPr/>
          </p:nvSpPr>
          <p:spPr bwMode="auto">
            <a:xfrm flipV="1">
              <a:off x="2518" y="2893"/>
              <a:ext cx="49" cy="12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01"/>
            <p:cNvSpPr>
              <a:spLocks noChangeShapeType="1"/>
            </p:cNvSpPr>
            <p:nvPr/>
          </p:nvSpPr>
          <p:spPr bwMode="auto">
            <a:xfrm flipV="1">
              <a:off x="2567" y="2887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02"/>
            <p:cNvSpPr>
              <a:spLocks noChangeShapeType="1"/>
            </p:cNvSpPr>
            <p:nvPr/>
          </p:nvSpPr>
          <p:spPr bwMode="auto">
            <a:xfrm>
              <a:off x="2616" y="2887"/>
              <a:ext cx="54" cy="1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03"/>
            <p:cNvSpPr>
              <a:spLocks noChangeShapeType="1"/>
            </p:cNvSpPr>
            <p:nvPr/>
          </p:nvSpPr>
          <p:spPr bwMode="auto">
            <a:xfrm flipV="1">
              <a:off x="2670" y="2881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04"/>
            <p:cNvSpPr>
              <a:spLocks noChangeShapeType="1"/>
            </p:cNvSpPr>
            <p:nvPr/>
          </p:nvSpPr>
          <p:spPr bwMode="auto">
            <a:xfrm flipV="1">
              <a:off x="2719" y="2869"/>
              <a:ext cx="49" cy="12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105"/>
            <p:cNvSpPr>
              <a:spLocks noChangeShapeType="1"/>
            </p:cNvSpPr>
            <p:nvPr/>
          </p:nvSpPr>
          <p:spPr bwMode="auto">
            <a:xfrm flipV="1">
              <a:off x="2768" y="2863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06"/>
            <p:cNvSpPr>
              <a:spLocks noChangeShapeType="1"/>
            </p:cNvSpPr>
            <p:nvPr/>
          </p:nvSpPr>
          <p:spPr bwMode="auto">
            <a:xfrm flipV="1">
              <a:off x="2817" y="2857"/>
              <a:ext cx="53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107"/>
            <p:cNvSpPr>
              <a:spLocks noChangeShapeType="1"/>
            </p:cNvSpPr>
            <p:nvPr/>
          </p:nvSpPr>
          <p:spPr bwMode="auto">
            <a:xfrm flipV="1">
              <a:off x="2870" y="2851"/>
              <a:ext cx="49" cy="6"/>
            </a:xfrm>
            <a:prstGeom prst="line">
              <a:avLst/>
            </a:prstGeom>
            <a:noFill/>
            <a:ln w="20638">
              <a:solidFill>
                <a:srgbClr val="33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08"/>
            <p:cNvSpPr>
              <a:spLocks noChangeArrowheads="1"/>
            </p:cNvSpPr>
            <p:nvPr/>
          </p:nvSpPr>
          <p:spPr bwMode="auto">
            <a:xfrm>
              <a:off x="210" y="3150"/>
              <a:ext cx="9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0</a:t>
              </a:r>
              <a:endParaRPr lang="en-GB" sz="3600" dirty="0"/>
            </a:p>
          </p:txBody>
        </p:sp>
        <p:sp>
          <p:nvSpPr>
            <p:cNvPr id="208" name="Rectangle 109"/>
            <p:cNvSpPr>
              <a:spLocks noChangeArrowheads="1"/>
            </p:cNvSpPr>
            <p:nvPr/>
          </p:nvSpPr>
          <p:spPr bwMode="auto">
            <a:xfrm>
              <a:off x="135" y="2769"/>
              <a:ext cx="18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50</a:t>
              </a:r>
              <a:endParaRPr lang="en-GB" sz="3600" dirty="0"/>
            </a:p>
          </p:txBody>
        </p:sp>
        <p:sp>
          <p:nvSpPr>
            <p:cNvPr id="209" name="Rectangle 110"/>
            <p:cNvSpPr>
              <a:spLocks noChangeArrowheads="1"/>
            </p:cNvSpPr>
            <p:nvPr/>
          </p:nvSpPr>
          <p:spPr bwMode="auto">
            <a:xfrm>
              <a:off x="60" y="2392"/>
              <a:ext cx="2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100</a:t>
              </a:r>
              <a:endParaRPr lang="en-GB" sz="3600" dirty="0"/>
            </a:p>
          </p:txBody>
        </p:sp>
        <p:sp>
          <p:nvSpPr>
            <p:cNvPr id="210" name="Rectangle 111"/>
            <p:cNvSpPr>
              <a:spLocks noChangeArrowheads="1"/>
            </p:cNvSpPr>
            <p:nvPr/>
          </p:nvSpPr>
          <p:spPr bwMode="auto">
            <a:xfrm>
              <a:off x="60" y="2008"/>
              <a:ext cx="2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150</a:t>
              </a:r>
              <a:endParaRPr lang="en-GB" sz="3600" dirty="0"/>
            </a:p>
          </p:txBody>
        </p:sp>
        <p:sp>
          <p:nvSpPr>
            <p:cNvPr id="211" name="Rectangle 112"/>
            <p:cNvSpPr>
              <a:spLocks noChangeArrowheads="1"/>
            </p:cNvSpPr>
            <p:nvPr/>
          </p:nvSpPr>
          <p:spPr bwMode="auto">
            <a:xfrm>
              <a:off x="60" y="1632"/>
              <a:ext cx="2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200</a:t>
              </a:r>
              <a:endParaRPr lang="en-GB" sz="3600" dirty="0"/>
            </a:p>
          </p:txBody>
        </p:sp>
        <p:sp>
          <p:nvSpPr>
            <p:cNvPr id="212" name="Rectangle 113"/>
            <p:cNvSpPr>
              <a:spLocks noChangeArrowheads="1"/>
            </p:cNvSpPr>
            <p:nvPr/>
          </p:nvSpPr>
          <p:spPr bwMode="auto">
            <a:xfrm>
              <a:off x="60" y="1247"/>
              <a:ext cx="28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250</a:t>
              </a:r>
              <a:endParaRPr lang="en-GB" sz="3600" dirty="0"/>
            </a:p>
          </p:txBody>
        </p:sp>
        <p:sp>
          <p:nvSpPr>
            <p:cNvPr id="213" name="Rectangle 114"/>
            <p:cNvSpPr>
              <a:spLocks noChangeArrowheads="1"/>
            </p:cNvSpPr>
            <p:nvPr/>
          </p:nvSpPr>
          <p:spPr bwMode="auto">
            <a:xfrm>
              <a:off x="251" y="3324"/>
              <a:ext cx="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1970</a:t>
              </a:r>
              <a:endParaRPr lang="en-GB" sz="3600" dirty="0"/>
            </a:p>
          </p:txBody>
        </p:sp>
        <p:sp>
          <p:nvSpPr>
            <p:cNvPr id="214" name="Rectangle 115"/>
            <p:cNvSpPr>
              <a:spLocks noChangeArrowheads="1"/>
            </p:cNvSpPr>
            <p:nvPr/>
          </p:nvSpPr>
          <p:spPr bwMode="auto">
            <a:xfrm>
              <a:off x="754" y="3324"/>
              <a:ext cx="37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1980</a:t>
              </a:r>
              <a:endParaRPr lang="en-GB" sz="3600" dirty="0"/>
            </a:p>
          </p:txBody>
        </p:sp>
        <p:sp>
          <p:nvSpPr>
            <p:cNvPr id="215" name="Rectangle 116"/>
            <p:cNvSpPr>
              <a:spLocks noChangeArrowheads="1"/>
            </p:cNvSpPr>
            <p:nvPr/>
          </p:nvSpPr>
          <p:spPr bwMode="auto">
            <a:xfrm>
              <a:off x="1255" y="3324"/>
              <a:ext cx="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1990</a:t>
              </a:r>
              <a:endParaRPr lang="en-GB" sz="3600" dirty="0"/>
            </a:p>
          </p:txBody>
        </p:sp>
        <p:sp>
          <p:nvSpPr>
            <p:cNvPr id="216" name="Rectangle 117"/>
            <p:cNvSpPr>
              <a:spLocks noChangeArrowheads="1"/>
            </p:cNvSpPr>
            <p:nvPr/>
          </p:nvSpPr>
          <p:spPr bwMode="auto">
            <a:xfrm>
              <a:off x="1757" y="3324"/>
              <a:ext cx="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2000</a:t>
              </a:r>
              <a:endParaRPr lang="en-GB" sz="3600" dirty="0"/>
            </a:p>
          </p:txBody>
        </p:sp>
        <p:sp>
          <p:nvSpPr>
            <p:cNvPr id="217" name="Rectangle 118"/>
            <p:cNvSpPr>
              <a:spLocks noChangeArrowheads="1"/>
            </p:cNvSpPr>
            <p:nvPr/>
          </p:nvSpPr>
          <p:spPr bwMode="auto">
            <a:xfrm>
              <a:off x="2258" y="3324"/>
              <a:ext cx="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2010</a:t>
              </a:r>
              <a:endParaRPr lang="en-GB" sz="3600" dirty="0"/>
            </a:p>
          </p:txBody>
        </p:sp>
        <p:sp>
          <p:nvSpPr>
            <p:cNvPr id="218" name="Rectangle 119"/>
            <p:cNvSpPr>
              <a:spLocks noChangeArrowheads="1"/>
            </p:cNvSpPr>
            <p:nvPr/>
          </p:nvSpPr>
          <p:spPr bwMode="auto">
            <a:xfrm>
              <a:off x="2761" y="3324"/>
              <a:ext cx="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800" dirty="0"/>
                <a:t>2020</a:t>
              </a:r>
              <a:endParaRPr lang="en-GB" sz="3600" dirty="0"/>
            </a:p>
          </p:txBody>
        </p:sp>
        <p:sp>
          <p:nvSpPr>
            <p:cNvPr id="219" name="Text Box 120"/>
            <p:cNvSpPr txBox="1">
              <a:spLocks noChangeArrowheads="1"/>
            </p:cNvSpPr>
            <p:nvPr/>
          </p:nvSpPr>
          <p:spPr bwMode="auto">
            <a:xfrm>
              <a:off x="-55" y="877"/>
              <a:ext cx="86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chemeClr val="tx1"/>
                  </a:solidFill>
                </a:rPr>
                <a:t>Quadrillion </a:t>
              </a:r>
            </a:p>
            <a:p>
              <a:r>
                <a:rPr lang="en-GB" sz="1400" dirty="0">
                  <a:solidFill>
                    <a:schemeClr val="tx1"/>
                  </a:solidFill>
                </a:rPr>
                <a:t>Btu</a:t>
              </a:r>
            </a:p>
          </p:txBody>
        </p:sp>
        <p:sp>
          <p:nvSpPr>
            <p:cNvPr id="220" name="Text Box 121"/>
            <p:cNvSpPr txBox="1">
              <a:spLocks noChangeArrowheads="1"/>
            </p:cNvSpPr>
            <p:nvPr/>
          </p:nvSpPr>
          <p:spPr bwMode="auto">
            <a:xfrm>
              <a:off x="2906" y="1343"/>
              <a:ext cx="3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GB" sz="1800">
                  <a:solidFill>
                    <a:srgbClr val="009900"/>
                  </a:solidFill>
                </a:rPr>
                <a:t>Oil</a:t>
              </a:r>
            </a:p>
          </p:txBody>
        </p:sp>
        <p:sp>
          <p:nvSpPr>
            <p:cNvPr id="221" name="Text Box 122"/>
            <p:cNvSpPr txBox="1">
              <a:spLocks noChangeArrowheads="1"/>
            </p:cNvSpPr>
            <p:nvPr/>
          </p:nvSpPr>
          <p:spPr bwMode="auto">
            <a:xfrm>
              <a:off x="2933" y="1653"/>
              <a:ext cx="447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GB" sz="1800" dirty="0">
                  <a:solidFill>
                    <a:srgbClr val="FF0000"/>
                  </a:solidFill>
                </a:rPr>
                <a:t>Gas</a:t>
              </a:r>
            </a:p>
          </p:txBody>
        </p:sp>
        <p:sp>
          <p:nvSpPr>
            <p:cNvPr id="222" name="Text Box 123"/>
            <p:cNvSpPr txBox="1">
              <a:spLocks noChangeArrowheads="1"/>
            </p:cNvSpPr>
            <p:nvPr/>
          </p:nvSpPr>
          <p:spPr bwMode="auto">
            <a:xfrm>
              <a:off x="2906" y="2160"/>
              <a:ext cx="50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GB" sz="1800">
                  <a:solidFill>
                    <a:srgbClr val="990000"/>
                  </a:solidFill>
                </a:rPr>
                <a:t>Coal</a:t>
              </a:r>
            </a:p>
          </p:txBody>
        </p:sp>
        <p:sp>
          <p:nvSpPr>
            <p:cNvPr id="223" name="Text Box 124"/>
            <p:cNvSpPr txBox="1">
              <a:spLocks noChangeArrowheads="1"/>
            </p:cNvSpPr>
            <p:nvPr/>
          </p:nvSpPr>
          <p:spPr bwMode="auto">
            <a:xfrm>
              <a:off x="2906" y="2712"/>
              <a:ext cx="1072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GB" sz="1800" dirty="0">
                  <a:solidFill>
                    <a:srgbClr val="92D050"/>
                  </a:solidFill>
                </a:rPr>
                <a:t>Renewables</a:t>
              </a:r>
            </a:p>
          </p:txBody>
        </p:sp>
        <p:sp>
          <p:nvSpPr>
            <p:cNvPr id="224" name="Text Box 125"/>
            <p:cNvSpPr txBox="1">
              <a:spLocks noChangeArrowheads="1"/>
            </p:cNvSpPr>
            <p:nvPr/>
          </p:nvSpPr>
          <p:spPr bwMode="auto">
            <a:xfrm>
              <a:off x="2906" y="2928"/>
              <a:ext cx="75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C2BB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GB" sz="1800">
                  <a:solidFill>
                    <a:srgbClr val="FF9933"/>
                  </a:solidFill>
                </a:rPr>
                <a:t>Nuclear</a:t>
              </a:r>
              <a:endParaRPr lang="en-GB" sz="1800">
                <a:solidFill>
                  <a:srgbClr val="0066CC"/>
                </a:solidFill>
              </a:endParaRPr>
            </a:p>
          </p:txBody>
        </p:sp>
        <p:sp>
          <p:nvSpPr>
            <p:cNvPr id="225" name="Freeform 126"/>
            <p:cNvSpPr>
              <a:spLocks/>
            </p:cNvSpPr>
            <p:nvPr/>
          </p:nvSpPr>
          <p:spPr bwMode="auto">
            <a:xfrm>
              <a:off x="408" y="1653"/>
              <a:ext cx="2516" cy="843"/>
            </a:xfrm>
            <a:custGeom>
              <a:avLst/>
              <a:gdLst>
                <a:gd name="T0" fmla="*/ 0 w 2516"/>
                <a:gd name="T1" fmla="*/ 1132 h 1132"/>
                <a:gd name="T2" fmla="*/ 104 w 2516"/>
                <a:gd name="T3" fmla="*/ 1032 h 1132"/>
                <a:gd name="T4" fmla="*/ 152 w 2516"/>
                <a:gd name="T5" fmla="*/ 960 h 1132"/>
                <a:gd name="T6" fmla="*/ 252 w 2516"/>
                <a:gd name="T7" fmla="*/ 976 h 1132"/>
                <a:gd name="T8" fmla="*/ 304 w 2516"/>
                <a:gd name="T9" fmla="*/ 924 h 1132"/>
                <a:gd name="T10" fmla="*/ 368 w 2516"/>
                <a:gd name="T11" fmla="*/ 876 h 1132"/>
                <a:gd name="T12" fmla="*/ 392 w 2516"/>
                <a:gd name="T13" fmla="*/ 860 h 1132"/>
                <a:gd name="T14" fmla="*/ 452 w 2516"/>
                <a:gd name="T15" fmla="*/ 844 h 1132"/>
                <a:gd name="T16" fmla="*/ 508 w 2516"/>
                <a:gd name="T17" fmla="*/ 876 h 1132"/>
                <a:gd name="T18" fmla="*/ 544 w 2516"/>
                <a:gd name="T19" fmla="*/ 912 h 1132"/>
                <a:gd name="T20" fmla="*/ 588 w 2516"/>
                <a:gd name="T21" fmla="*/ 932 h 1132"/>
                <a:gd name="T22" fmla="*/ 656 w 2516"/>
                <a:gd name="T23" fmla="*/ 948 h 1132"/>
                <a:gd name="T24" fmla="*/ 704 w 2516"/>
                <a:gd name="T25" fmla="*/ 936 h 1132"/>
                <a:gd name="T26" fmla="*/ 756 w 2516"/>
                <a:gd name="T27" fmla="*/ 932 h 1132"/>
                <a:gd name="T28" fmla="*/ 848 w 2516"/>
                <a:gd name="T29" fmla="*/ 888 h 1132"/>
                <a:gd name="T30" fmla="*/ 920 w 2516"/>
                <a:gd name="T31" fmla="*/ 856 h 1132"/>
                <a:gd name="T32" fmla="*/ 1124 w 2516"/>
                <a:gd name="T33" fmla="*/ 828 h 1132"/>
                <a:gd name="T34" fmla="*/ 1172 w 2516"/>
                <a:gd name="T35" fmla="*/ 828 h 1132"/>
                <a:gd name="T36" fmla="*/ 1384 w 2516"/>
                <a:gd name="T37" fmla="*/ 732 h 1132"/>
                <a:gd name="T38" fmla="*/ 1436 w 2516"/>
                <a:gd name="T39" fmla="*/ 720 h 1132"/>
                <a:gd name="T40" fmla="*/ 1684 w 2516"/>
                <a:gd name="T41" fmla="*/ 596 h 1132"/>
                <a:gd name="T42" fmla="*/ 1972 w 2516"/>
                <a:gd name="T43" fmla="*/ 432 h 1132"/>
                <a:gd name="T44" fmla="*/ 2004 w 2516"/>
                <a:gd name="T45" fmla="*/ 396 h 1132"/>
                <a:gd name="T46" fmla="*/ 2200 w 2516"/>
                <a:gd name="T47" fmla="*/ 296 h 1132"/>
                <a:gd name="T48" fmla="*/ 2264 w 2516"/>
                <a:gd name="T49" fmla="*/ 204 h 1132"/>
                <a:gd name="T50" fmla="*/ 2324 w 2516"/>
                <a:gd name="T51" fmla="*/ 176 h 1132"/>
                <a:gd name="T52" fmla="*/ 2456 w 2516"/>
                <a:gd name="T53" fmla="*/ 104 h 1132"/>
                <a:gd name="T54" fmla="*/ 2516 w 2516"/>
                <a:gd name="T5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16" h="1132">
                  <a:moveTo>
                    <a:pt x="0" y="1132"/>
                  </a:moveTo>
                  <a:lnTo>
                    <a:pt x="104" y="1032"/>
                  </a:lnTo>
                  <a:lnTo>
                    <a:pt x="152" y="960"/>
                  </a:lnTo>
                  <a:lnTo>
                    <a:pt x="252" y="976"/>
                  </a:lnTo>
                  <a:lnTo>
                    <a:pt x="304" y="924"/>
                  </a:lnTo>
                  <a:lnTo>
                    <a:pt x="368" y="876"/>
                  </a:lnTo>
                  <a:lnTo>
                    <a:pt x="392" y="860"/>
                  </a:lnTo>
                  <a:lnTo>
                    <a:pt x="452" y="844"/>
                  </a:lnTo>
                  <a:lnTo>
                    <a:pt x="508" y="876"/>
                  </a:lnTo>
                  <a:lnTo>
                    <a:pt x="544" y="912"/>
                  </a:lnTo>
                  <a:lnTo>
                    <a:pt x="588" y="932"/>
                  </a:lnTo>
                  <a:lnTo>
                    <a:pt x="656" y="948"/>
                  </a:lnTo>
                  <a:lnTo>
                    <a:pt x="704" y="936"/>
                  </a:lnTo>
                  <a:lnTo>
                    <a:pt x="756" y="932"/>
                  </a:lnTo>
                  <a:lnTo>
                    <a:pt x="848" y="888"/>
                  </a:lnTo>
                  <a:lnTo>
                    <a:pt x="920" y="856"/>
                  </a:lnTo>
                  <a:lnTo>
                    <a:pt x="1124" y="828"/>
                  </a:lnTo>
                  <a:lnTo>
                    <a:pt x="1172" y="828"/>
                  </a:lnTo>
                  <a:lnTo>
                    <a:pt x="1384" y="732"/>
                  </a:lnTo>
                  <a:lnTo>
                    <a:pt x="1436" y="720"/>
                  </a:lnTo>
                  <a:lnTo>
                    <a:pt x="1684" y="596"/>
                  </a:lnTo>
                  <a:lnTo>
                    <a:pt x="1972" y="432"/>
                  </a:lnTo>
                  <a:lnTo>
                    <a:pt x="2004" y="396"/>
                  </a:lnTo>
                  <a:lnTo>
                    <a:pt x="2200" y="296"/>
                  </a:lnTo>
                  <a:lnTo>
                    <a:pt x="2264" y="204"/>
                  </a:lnTo>
                  <a:lnTo>
                    <a:pt x="2324" y="176"/>
                  </a:lnTo>
                  <a:lnTo>
                    <a:pt x="2456" y="104"/>
                  </a:lnTo>
                  <a:lnTo>
                    <a:pt x="2516" y="0"/>
                  </a:lnTo>
                </a:path>
              </a:pathLst>
            </a:custGeom>
            <a:noFill/>
            <a:ln w="38100" cap="flat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127"/>
            <p:cNvSpPr>
              <a:spLocks/>
            </p:cNvSpPr>
            <p:nvPr/>
          </p:nvSpPr>
          <p:spPr bwMode="auto">
            <a:xfrm>
              <a:off x="420" y="1741"/>
              <a:ext cx="2500" cy="1219"/>
            </a:xfrm>
            <a:custGeom>
              <a:avLst/>
              <a:gdLst>
                <a:gd name="T0" fmla="*/ 0 w 2500"/>
                <a:gd name="T1" fmla="*/ 1012 h 1012"/>
                <a:gd name="T2" fmla="*/ 64 w 2500"/>
                <a:gd name="T3" fmla="*/ 984 h 1012"/>
                <a:gd name="T4" fmla="*/ 180 w 2500"/>
                <a:gd name="T5" fmla="*/ 960 h 1012"/>
                <a:gd name="T6" fmla="*/ 248 w 2500"/>
                <a:gd name="T7" fmla="*/ 952 h 1012"/>
                <a:gd name="T8" fmla="*/ 336 w 2500"/>
                <a:gd name="T9" fmla="*/ 940 h 1012"/>
                <a:gd name="T10" fmla="*/ 484 w 2500"/>
                <a:gd name="T11" fmla="*/ 872 h 1012"/>
                <a:gd name="T12" fmla="*/ 636 w 2500"/>
                <a:gd name="T13" fmla="*/ 872 h 1012"/>
                <a:gd name="T14" fmla="*/ 688 w 2500"/>
                <a:gd name="T15" fmla="*/ 832 h 1012"/>
                <a:gd name="T16" fmla="*/ 748 w 2500"/>
                <a:gd name="T17" fmla="*/ 796 h 1012"/>
                <a:gd name="T18" fmla="*/ 788 w 2500"/>
                <a:gd name="T19" fmla="*/ 800 h 1012"/>
                <a:gd name="T20" fmla="*/ 920 w 2500"/>
                <a:gd name="T21" fmla="*/ 736 h 1012"/>
                <a:gd name="T22" fmla="*/ 988 w 2500"/>
                <a:gd name="T23" fmla="*/ 724 h 1012"/>
                <a:gd name="T24" fmla="*/ 1104 w 2500"/>
                <a:gd name="T25" fmla="*/ 704 h 1012"/>
                <a:gd name="T26" fmla="*/ 1148 w 2500"/>
                <a:gd name="T27" fmla="*/ 688 h 1012"/>
                <a:gd name="T28" fmla="*/ 1220 w 2500"/>
                <a:gd name="T29" fmla="*/ 684 h 1012"/>
                <a:gd name="T30" fmla="*/ 1296 w 2500"/>
                <a:gd name="T31" fmla="*/ 644 h 1012"/>
                <a:gd name="T32" fmla="*/ 1404 w 2500"/>
                <a:gd name="T33" fmla="*/ 640 h 1012"/>
                <a:gd name="T34" fmla="*/ 1788 w 2500"/>
                <a:gd name="T35" fmla="*/ 456 h 1012"/>
                <a:gd name="T36" fmla="*/ 1952 w 2500"/>
                <a:gd name="T37" fmla="*/ 376 h 1012"/>
                <a:gd name="T38" fmla="*/ 1980 w 2500"/>
                <a:gd name="T39" fmla="*/ 344 h 1012"/>
                <a:gd name="T40" fmla="*/ 2196 w 2500"/>
                <a:gd name="T41" fmla="*/ 244 h 1012"/>
                <a:gd name="T42" fmla="*/ 2244 w 2500"/>
                <a:gd name="T43" fmla="*/ 176 h 1012"/>
                <a:gd name="T44" fmla="*/ 2460 w 2500"/>
                <a:gd name="T45" fmla="*/ 68 h 1012"/>
                <a:gd name="T46" fmla="*/ 2500 w 2500"/>
                <a:gd name="T47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0" h="1012">
                  <a:moveTo>
                    <a:pt x="0" y="1012"/>
                  </a:moveTo>
                  <a:lnTo>
                    <a:pt x="64" y="984"/>
                  </a:lnTo>
                  <a:lnTo>
                    <a:pt x="180" y="960"/>
                  </a:lnTo>
                  <a:lnTo>
                    <a:pt x="248" y="952"/>
                  </a:lnTo>
                  <a:lnTo>
                    <a:pt x="336" y="940"/>
                  </a:lnTo>
                  <a:lnTo>
                    <a:pt x="484" y="872"/>
                  </a:lnTo>
                  <a:lnTo>
                    <a:pt x="636" y="872"/>
                  </a:lnTo>
                  <a:lnTo>
                    <a:pt x="688" y="832"/>
                  </a:lnTo>
                  <a:lnTo>
                    <a:pt x="748" y="796"/>
                  </a:lnTo>
                  <a:lnTo>
                    <a:pt x="788" y="800"/>
                  </a:lnTo>
                  <a:lnTo>
                    <a:pt x="920" y="736"/>
                  </a:lnTo>
                  <a:lnTo>
                    <a:pt x="988" y="724"/>
                  </a:lnTo>
                  <a:lnTo>
                    <a:pt x="1104" y="704"/>
                  </a:lnTo>
                  <a:lnTo>
                    <a:pt x="1148" y="688"/>
                  </a:lnTo>
                  <a:lnTo>
                    <a:pt x="1220" y="684"/>
                  </a:lnTo>
                  <a:lnTo>
                    <a:pt x="1296" y="644"/>
                  </a:lnTo>
                  <a:lnTo>
                    <a:pt x="1404" y="640"/>
                  </a:lnTo>
                  <a:lnTo>
                    <a:pt x="1788" y="456"/>
                  </a:lnTo>
                  <a:lnTo>
                    <a:pt x="1952" y="376"/>
                  </a:lnTo>
                  <a:lnTo>
                    <a:pt x="1980" y="344"/>
                  </a:lnTo>
                  <a:lnTo>
                    <a:pt x="2196" y="244"/>
                  </a:lnTo>
                  <a:lnTo>
                    <a:pt x="2244" y="176"/>
                  </a:lnTo>
                  <a:lnTo>
                    <a:pt x="2460" y="68"/>
                  </a:lnTo>
                  <a:lnTo>
                    <a:pt x="250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128"/>
            <p:cNvSpPr>
              <a:spLocks/>
            </p:cNvSpPr>
            <p:nvPr/>
          </p:nvSpPr>
          <p:spPr bwMode="auto">
            <a:xfrm>
              <a:off x="412" y="2852"/>
              <a:ext cx="2504" cy="280"/>
            </a:xfrm>
            <a:custGeom>
              <a:avLst/>
              <a:gdLst>
                <a:gd name="T0" fmla="*/ 0 w 2504"/>
                <a:gd name="T1" fmla="*/ 280 h 280"/>
                <a:gd name="T2" fmla="*/ 108 w 2504"/>
                <a:gd name="T3" fmla="*/ 280 h 280"/>
                <a:gd name="T4" fmla="*/ 204 w 2504"/>
                <a:gd name="T5" fmla="*/ 264 h 280"/>
                <a:gd name="T6" fmla="*/ 324 w 2504"/>
                <a:gd name="T7" fmla="*/ 264 h 280"/>
                <a:gd name="T8" fmla="*/ 424 w 2504"/>
                <a:gd name="T9" fmla="*/ 244 h 280"/>
                <a:gd name="T10" fmla="*/ 472 w 2504"/>
                <a:gd name="T11" fmla="*/ 232 h 280"/>
                <a:gd name="T12" fmla="*/ 524 w 2504"/>
                <a:gd name="T13" fmla="*/ 216 h 280"/>
                <a:gd name="T14" fmla="*/ 664 w 2504"/>
                <a:gd name="T15" fmla="*/ 200 h 280"/>
                <a:gd name="T16" fmla="*/ 864 w 2504"/>
                <a:gd name="T17" fmla="*/ 184 h 280"/>
                <a:gd name="T18" fmla="*/ 896 w 2504"/>
                <a:gd name="T19" fmla="*/ 176 h 280"/>
                <a:gd name="T20" fmla="*/ 1020 w 2504"/>
                <a:gd name="T21" fmla="*/ 184 h 280"/>
                <a:gd name="T22" fmla="*/ 1100 w 2504"/>
                <a:gd name="T23" fmla="*/ 172 h 280"/>
                <a:gd name="T24" fmla="*/ 1156 w 2504"/>
                <a:gd name="T25" fmla="*/ 156 h 280"/>
                <a:gd name="T26" fmla="*/ 1216 w 2504"/>
                <a:gd name="T27" fmla="*/ 160 h 280"/>
                <a:gd name="T28" fmla="*/ 1704 w 2504"/>
                <a:gd name="T29" fmla="*/ 108 h 280"/>
                <a:gd name="T30" fmla="*/ 1876 w 2504"/>
                <a:gd name="T31" fmla="*/ 76 h 280"/>
                <a:gd name="T32" fmla="*/ 1956 w 2504"/>
                <a:gd name="T33" fmla="*/ 60 h 280"/>
                <a:gd name="T34" fmla="*/ 2052 w 2504"/>
                <a:gd name="T35" fmla="*/ 64 h 280"/>
                <a:gd name="T36" fmla="*/ 2160 w 2504"/>
                <a:gd name="T37" fmla="*/ 40 h 280"/>
                <a:gd name="T38" fmla="*/ 2268 w 2504"/>
                <a:gd name="T39" fmla="*/ 36 h 280"/>
                <a:gd name="T40" fmla="*/ 2356 w 2504"/>
                <a:gd name="T41" fmla="*/ 16 h 280"/>
                <a:gd name="T42" fmla="*/ 2504 w 2504"/>
                <a:gd name="T4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04" h="280">
                  <a:moveTo>
                    <a:pt x="0" y="280"/>
                  </a:moveTo>
                  <a:lnTo>
                    <a:pt x="108" y="280"/>
                  </a:lnTo>
                  <a:lnTo>
                    <a:pt x="204" y="264"/>
                  </a:lnTo>
                  <a:lnTo>
                    <a:pt x="324" y="264"/>
                  </a:lnTo>
                  <a:lnTo>
                    <a:pt x="424" y="244"/>
                  </a:lnTo>
                  <a:lnTo>
                    <a:pt x="472" y="232"/>
                  </a:lnTo>
                  <a:lnTo>
                    <a:pt x="524" y="216"/>
                  </a:lnTo>
                  <a:lnTo>
                    <a:pt x="664" y="200"/>
                  </a:lnTo>
                  <a:lnTo>
                    <a:pt x="864" y="184"/>
                  </a:lnTo>
                  <a:lnTo>
                    <a:pt x="896" y="176"/>
                  </a:lnTo>
                  <a:lnTo>
                    <a:pt x="1020" y="184"/>
                  </a:lnTo>
                  <a:lnTo>
                    <a:pt x="1100" y="172"/>
                  </a:lnTo>
                  <a:lnTo>
                    <a:pt x="1156" y="156"/>
                  </a:lnTo>
                  <a:lnTo>
                    <a:pt x="1216" y="160"/>
                  </a:lnTo>
                  <a:lnTo>
                    <a:pt x="1704" y="108"/>
                  </a:lnTo>
                  <a:lnTo>
                    <a:pt x="1876" y="76"/>
                  </a:lnTo>
                  <a:lnTo>
                    <a:pt x="1956" y="60"/>
                  </a:lnTo>
                  <a:lnTo>
                    <a:pt x="2052" y="64"/>
                  </a:lnTo>
                  <a:lnTo>
                    <a:pt x="2160" y="40"/>
                  </a:lnTo>
                  <a:lnTo>
                    <a:pt x="2268" y="36"/>
                  </a:lnTo>
                  <a:lnTo>
                    <a:pt x="2356" y="16"/>
                  </a:lnTo>
                  <a:lnTo>
                    <a:pt x="2504" y="0"/>
                  </a:lnTo>
                </a:path>
              </a:pathLst>
            </a:custGeom>
            <a:noFill/>
            <a:ln w="3810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129"/>
            <p:cNvSpPr>
              <a:spLocks/>
            </p:cNvSpPr>
            <p:nvPr/>
          </p:nvSpPr>
          <p:spPr bwMode="auto">
            <a:xfrm>
              <a:off x="408" y="3008"/>
              <a:ext cx="2504" cy="220"/>
            </a:xfrm>
            <a:custGeom>
              <a:avLst/>
              <a:gdLst>
                <a:gd name="T0" fmla="*/ 0 w 2504"/>
                <a:gd name="T1" fmla="*/ 220 h 220"/>
                <a:gd name="T2" fmla="*/ 144 w 2504"/>
                <a:gd name="T3" fmla="*/ 204 h 220"/>
                <a:gd name="T4" fmla="*/ 344 w 2504"/>
                <a:gd name="T5" fmla="*/ 184 h 220"/>
                <a:gd name="T6" fmla="*/ 540 w 2504"/>
                <a:gd name="T7" fmla="*/ 164 h 220"/>
                <a:gd name="T8" fmla="*/ 612 w 2504"/>
                <a:gd name="T9" fmla="*/ 156 h 220"/>
                <a:gd name="T10" fmla="*/ 772 w 2504"/>
                <a:gd name="T11" fmla="*/ 100 h 220"/>
                <a:gd name="T12" fmla="*/ 816 w 2504"/>
                <a:gd name="T13" fmla="*/ 100 h 220"/>
                <a:gd name="T14" fmla="*/ 920 w 2504"/>
                <a:gd name="T15" fmla="*/ 72 h 220"/>
                <a:gd name="T16" fmla="*/ 1076 w 2504"/>
                <a:gd name="T17" fmla="*/ 64 h 220"/>
                <a:gd name="T18" fmla="*/ 1200 w 2504"/>
                <a:gd name="T19" fmla="*/ 56 h 220"/>
                <a:gd name="T20" fmla="*/ 1264 w 2504"/>
                <a:gd name="T21" fmla="*/ 44 h 220"/>
                <a:gd name="T22" fmla="*/ 1400 w 2504"/>
                <a:gd name="T23" fmla="*/ 44 h 220"/>
                <a:gd name="T24" fmla="*/ 1512 w 2504"/>
                <a:gd name="T25" fmla="*/ 24 h 220"/>
                <a:gd name="T26" fmla="*/ 1700 w 2504"/>
                <a:gd name="T27" fmla="*/ 24 h 220"/>
                <a:gd name="T28" fmla="*/ 2132 w 2504"/>
                <a:gd name="T29" fmla="*/ 12 h 220"/>
                <a:gd name="T30" fmla="*/ 2184 w 2504"/>
                <a:gd name="T31" fmla="*/ 0 h 220"/>
                <a:gd name="T32" fmla="*/ 2256 w 2504"/>
                <a:gd name="T33" fmla="*/ 20 h 220"/>
                <a:gd name="T34" fmla="*/ 2324 w 2504"/>
                <a:gd name="T35" fmla="*/ 16 h 220"/>
                <a:gd name="T36" fmla="*/ 2372 w 2504"/>
                <a:gd name="T37" fmla="*/ 12 h 220"/>
                <a:gd name="T38" fmla="*/ 2448 w 2504"/>
                <a:gd name="T39" fmla="*/ 4 h 220"/>
                <a:gd name="T40" fmla="*/ 2504 w 2504"/>
                <a:gd name="T41" fmla="*/ 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4" h="220">
                  <a:moveTo>
                    <a:pt x="0" y="220"/>
                  </a:moveTo>
                  <a:lnTo>
                    <a:pt x="144" y="204"/>
                  </a:lnTo>
                  <a:lnTo>
                    <a:pt x="344" y="184"/>
                  </a:lnTo>
                  <a:lnTo>
                    <a:pt x="540" y="164"/>
                  </a:lnTo>
                  <a:lnTo>
                    <a:pt x="612" y="156"/>
                  </a:lnTo>
                  <a:lnTo>
                    <a:pt x="772" y="100"/>
                  </a:lnTo>
                  <a:lnTo>
                    <a:pt x="816" y="100"/>
                  </a:lnTo>
                  <a:lnTo>
                    <a:pt x="920" y="72"/>
                  </a:lnTo>
                  <a:lnTo>
                    <a:pt x="1076" y="64"/>
                  </a:lnTo>
                  <a:lnTo>
                    <a:pt x="1200" y="56"/>
                  </a:lnTo>
                  <a:lnTo>
                    <a:pt x="1264" y="44"/>
                  </a:lnTo>
                  <a:lnTo>
                    <a:pt x="1400" y="44"/>
                  </a:lnTo>
                  <a:lnTo>
                    <a:pt x="1512" y="24"/>
                  </a:lnTo>
                  <a:lnTo>
                    <a:pt x="1700" y="24"/>
                  </a:lnTo>
                  <a:lnTo>
                    <a:pt x="2132" y="12"/>
                  </a:lnTo>
                  <a:lnTo>
                    <a:pt x="2184" y="0"/>
                  </a:lnTo>
                  <a:lnTo>
                    <a:pt x="2256" y="20"/>
                  </a:lnTo>
                  <a:lnTo>
                    <a:pt x="2324" y="16"/>
                  </a:lnTo>
                  <a:lnTo>
                    <a:pt x="2372" y="12"/>
                  </a:lnTo>
                  <a:lnTo>
                    <a:pt x="2448" y="4"/>
                  </a:lnTo>
                  <a:lnTo>
                    <a:pt x="2504" y="20"/>
                  </a:ln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130"/>
            <p:cNvSpPr>
              <a:spLocks/>
            </p:cNvSpPr>
            <p:nvPr/>
          </p:nvSpPr>
          <p:spPr bwMode="auto">
            <a:xfrm>
              <a:off x="414" y="2346"/>
              <a:ext cx="2504" cy="444"/>
            </a:xfrm>
            <a:custGeom>
              <a:avLst/>
              <a:gdLst>
                <a:gd name="T0" fmla="*/ 0 w 2504"/>
                <a:gd name="T1" fmla="*/ 444 h 444"/>
                <a:gd name="T2" fmla="*/ 56 w 2504"/>
                <a:gd name="T3" fmla="*/ 440 h 444"/>
                <a:gd name="T4" fmla="*/ 116 w 2504"/>
                <a:gd name="T5" fmla="*/ 432 h 444"/>
                <a:gd name="T6" fmla="*/ 196 w 2504"/>
                <a:gd name="T7" fmla="*/ 428 h 444"/>
                <a:gd name="T8" fmla="*/ 288 w 2504"/>
                <a:gd name="T9" fmla="*/ 400 h 444"/>
                <a:gd name="T10" fmla="*/ 384 w 2504"/>
                <a:gd name="T11" fmla="*/ 388 h 444"/>
                <a:gd name="T12" fmla="*/ 456 w 2504"/>
                <a:gd name="T13" fmla="*/ 348 h 444"/>
                <a:gd name="T14" fmla="*/ 552 w 2504"/>
                <a:gd name="T15" fmla="*/ 344 h 444"/>
                <a:gd name="T16" fmla="*/ 616 w 2504"/>
                <a:gd name="T17" fmla="*/ 324 h 444"/>
                <a:gd name="T18" fmla="*/ 712 w 2504"/>
                <a:gd name="T19" fmla="*/ 280 h 444"/>
                <a:gd name="T20" fmla="*/ 748 w 2504"/>
                <a:gd name="T21" fmla="*/ 248 h 444"/>
                <a:gd name="T22" fmla="*/ 788 w 2504"/>
                <a:gd name="T23" fmla="*/ 252 h 444"/>
                <a:gd name="T24" fmla="*/ 892 w 2504"/>
                <a:gd name="T25" fmla="*/ 204 h 444"/>
                <a:gd name="T26" fmla="*/ 996 w 2504"/>
                <a:gd name="T27" fmla="*/ 212 h 444"/>
                <a:gd name="T28" fmla="*/ 1032 w 2504"/>
                <a:gd name="T29" fmla="*/ 236 h 444"/>
                <a:gd name="T30" fmla="*/ 1144 w 2504"/>
                <a:gd name="T31" fmla="*/ 236 h 444"/>
                <a:gd name="T32" fmla="*/ 1192 w 2504"/>
                <a:gd name="T33" fmla="*/ 228 h 444"/>
                <a:gd name="T34" fmla="*/ 1272 w 2504"/>
                <a:gd name="T35" fmla="*/ 208 h 444"/>
                <a:gd name="T36" fmla="*/ 1344 w 2504"/>
                <a:gd name="T37" fmla="*/ 192 h 444"/>
                <a:gd name="T38" fmla="*/ 1452 w 2504"/>
                <a:gd name="T39" fmla="*/ 244 h 444"/>
                <a:gd name="T40" fmla="*/ 1532 w 2504"/>
                <a:gd name="T41" fmla="*/ 232 h 444"/>
                <a:gd name="T42" fmla="*/ 1656 w 2504"/>
                <a:gd name="T43" fmla="*/ 200 h 444"/>
                <a:gd name="T44" fmla="*/ 1740 w 2504"/>
                <a:gd name="T45" fmla="*/ 168 h 444"/>
                <a:gd name="T46" fmla="*/ 2164 w 2504"/>
                <a:gd name="T47" fmla="*/ 72 h 444"/>
                <a:gd name="T48" fmla="*/ 2204 w 2504"/>
                <a:gd name="T49" fmla="*/ 56 h 444"/>
                <a:gd name="T50" fmla="*/ 2260 w 2504"/>
                <a:gd name="T51" fmla="*/ 60 h 444"/>
                <a:gd name="T52" fmla="*/ 2400 w 2504"/>
                <a:gd name="T53" fmla="*/ 20 h 444"/>
                <a:gd name="T54" fmla="*/ 2464 w 2504"/>
                <a:gd name="T55" fmla="*/ 0 h 444"/>
                <a:gd name="T56" fmla="*/ 2504 w 2504"/>
                <a:gd name="T57" fmla="*/ 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4" h="444">
                  <a:moveTo>
                    <a:pt x="0" y="444"/>
                  </a:moveTo>
                  <a:lnTo>
                    <a:pt x="56" y="440"/>
                  </a:lnTo>
                  <a:lnTo>
                    <a:pt x="116" y="432"/>
                  </a:lnTo>
                  <a:lnTo>
                    <a:pt x="196" y="428"/>
                  </a:lnTo>
                  <a:lnTo>
                    <a:pt x="288" y="400"/>
                  </a:lnTo>
                  <a:lnTo>
                    <a:pt x="384" y="388"/>
                  </a:lnTo>
                  <a:lnTo>
                    <a:pt x="456" y="348"/>
                  </a:lnTo>
                  <a:lnTo>
                    <a:pt x="552" y="344"/>
                  </a:lnTo>
                  <a:lnTo>
                    <a:pt x="616" y="324"/>
                  </a:lnTo>
                  <a:lnTo>
                    <a:pt x="712" y="280"/>
                  </a:lnTo>
                  <a:lnTo>
                    <a:pt x="748" y="248"/>
                  </a:lnTo>
                  <a:lnTo>
                    <a:pt x="788" y="252"/>
                  </a:lnTo>
                  <a:lnTo>
                    <a:pt x="892" y="204"/>
                  </a:lnTo>
                  <a:lnTo>
                    <a:pt x="996" y="212"/>
                  </a:lnTo>
                  <a:lnTo>
                    <a:pt x="1032" y="236"/>
                  </a:lnTo>
                  <a:lnTo>
                    <a:pt x="1144" y="236"/>
                  </a:lnTo>
                  <a:lnTo>
                    <a:pt x="1192" y="228"/>
                  </a:lnTo>
                  <a:lnTo>
                    <a:pt x="1272" y="208"/>
                  </a:lnTo>
                  <a:lnTo>
                    <a:pt x="1344" y="192"/>
                  </a:lnTo>
                  <a:lnTo>
                    <a:pt x="1452" y="244"/>
                  </a:lnTo>
                  <a:lnTo>
                    <a:pt x="1532" y="232"/>
                  </a:lnTo>
                  <a:lnTo>
                    <a:pt x="1656" y="200"/>
                  </a:lnTo>
                  <a:lnTo>
                    <a:pt x="1740" y="168"/>
                  </a:lnTo>
                  <a:lnTo>
                    <a:pt x="2164" y="72"/>
                  </a:lnTo>
                  <a:lnTo>
                    <a:pt x="2204" y="56"/>
                  </a:lnTo>
                  <a:lnTo>
                    <a:pt x="2260" y="60"/>
                  </a:lnTo>
                  <a:lnTo>
                    <a:pt x="2400" y="20"/>
                  </a:lnTo>
                  <a:lnTo>
                    <a:pt x="2464" y="0"/>
                  </a:lnTo>
                  <a:lnTo>
                    <a:pt x="2504" y="4"/>
                  </a:ln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131"/>
            <p:cNvSpPr>
              <a:spLocks/>
            </p:cNvSpPr>
            <p:nvPr/>
          </p:nvSpPr>
          <p:spPr bwMode="auto">
            <a:xfrm>
              <a:off x="408" y="1271"/>
              <a:ext cx="2508" cy="1956"/>
            </a:xfrm>
            <a:custGeom>
              <a:avLst/>
              <a:gdLst>
                <a:gd name="T0" fmla="*/ 0 w 2508"/>
                <a:gd name="T1" fmla="*/ 0 h 1956"/>
                <a:gd name="T2" fmla="*/ 0 w 2508"/>
                <a:gd name="T3" fmla="*/ 1956 h 1956"/>
                <a:gd name="T4" fmla="*/ 2508 w 2508"/>
                <a:gd name="T5" fmla="*/ 195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8" h="1956">
                  <a:moveTo>
                    <a:pt x="0" y="0"/>
                  </a:moveTo>
                  <a:lnTo>
                    <a:pt x="0" y="1956"/>
                  </a:lnTo>
                  <a:lnTo>
                    <a:pt x="2508" y="195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1" name="Line 132"/>
            <p:cNvSpPr>
              <a:spLocks noChangeShapeType="1"/>
            </p:cNvSpPr>
            <p:nvPr/>
          </p:nvSpPr>
          <p:spPr bwMode="auto">
            <a:xfrm>
              <a:off x="370" y="1332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2" name="Line 133"/>
            <p:cNvSpPr>
              <a:spLocks noChangeShapeType="1"/>
            </p:cNvSpPr>
            <p:nvPr/>
          </p:nvSpPr>
          <p:spPr bwMode="auto">
            <a:xfrm>
              <a:off x="372" y="1716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" name="Line 134"/>
            <p:cNvSpPr>
              <a:spLocks noChangeShapeType="1"/>
            </p:cNvSpPr>
            <p:nvPr/>
          </p:nvSpPr>
          <p:spPr bwMode="auto">
            <a:xfrm>
              <a:off x="366" y="2088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4" name="Line 135"/>
            <p:cNvSpPr>
              <a:spLocks noChangeShapeType="1"/>
            </p:cNvSpPr>
            <p:nvPr/>
          </p:nvSpPr>
          <p:spPr bwMode="auto">
            <a:xfrm>
              <a:off x="364" y="2472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" name="Line 136"/>
            <p:cNvSpPr>
              <a:spLocks noChangeShapeType="1"/>
            </p:cNvSpPr>
            <p:nvPr/>
          </p:nvSpPr>
          <p:spPr bwMode="auto">
            <a:xfrm>
              <a:off x="364" y="2856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" name="Line 137"/>
            <p:cNvSpPr>
              <a:spLocks noChangeShapeType="1"/>
            </p:cNvSpPr>
            <p:nvPr/>
          </p:nvSpPr>
          <p:spPr bwMode="auto">
            <a:xfrm rot="-5400000">
              <a:off x="891" y="3261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7" name="Line 138"/>
            <p:cNvSpPr>
              <a:spLocks noChangeShapeType="1"/>
            </p:cNvSpPr>
            <p:nvPr/>
          </p:nvSpPr>
          <p:spPr bwMode="auto">
            <a:xfrm rot="-5400000">
              <a:off x="1395" y="3261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8" name="Line 139"/>
            <p:cNvSpPr>
              <a:spLocks noChangeShapeType="1"/>
            </p:cNvSpPr>
            <p:nvPr/>
          </p:nvSpPr>
          <p:spPr bwMode="auto">
            <a:xfrm rot="-5400000">
              <a:off x="1899" y="3255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9" name="Line 140"/>
            <p:cNvSpPr>
              <a:spLocks noChangeShapeType="1"/>
            </p:cNvSpPr>
            <p:nvPr/>
          </p:nvSpPr>
          <p:spPr bwMode="auto">
            <a:xfrm rot="-5400000">
              <a:off x="2391" y="3255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0" name="Line 141"/>
            <p:cNvSpPr>
              <a:spLocks noChangeShapeType="1"/>
            </p:cNvSpPr>
            <p:nvPr/>
          </p:nvSpPr>
          <p:spPr bwMode="auto">
            <a:xfrm rot="-5400000">
              <a:off x="2895" y="3255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41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83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8" y="1624091"/>
            <a:ext cx="4569486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263575" y="498475"/>
            <a:ext cx="7340600" cy="652463"/>
          </a:xfrm>
          <a:noFill/>
          <a:ln/>
        </p:spPr>
        <p:txBody>
          <a:bodyPr/>
          <a:lstStyle/>
          <a:p>
            <a:r>
              <a:rPr lang="en-GB" dirty="0"/>
              <a:t>Context 3</a:t>
            </a:r>
            <a:r>
              <a:rPr lang="en-GB" dirty="0" smtClean="0"/>
              <a:t>: </a:t>
            </a:r>
            <a:r>
              <a:rPr lang="en-GB" dirty="0"/>
              <a:t>Demand for Hydrocarbons </a:t>
            </a:r>
            <a:br>
              <a:rPr lang="en-GB" dirty="0"/>
            </a:br>
            <a:r>
              <a:rPr lang="en-GB" sz="1800" dirty="0">
                <a:solidFill>
                  <a:srgbClr val="FFFF00"/>
                </a:solidFill>
              </a:rPr>
              <a:t>Oil Consumption per Capita vs. per Capita GDP</a:t>
            </a:r>
          </a:p>
        </p:txBody>
      </p:sp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17" y="1584401"/>
            <a:ext cx="513185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323723" y="5737226"/>
            <a:ext cx="8404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F2570"/>
                </a:solidFill>
              </a:rPr>
              <a:t>Countries consume more oil as they industrialise – expansion then plateau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29" name="Rectangle 33"/>
          <p:cNvSpPr>
            <a:spLocks noGrp="1" noChangeArrowheads="1"/>
          </p:cNvSpPr>
          <p:nvPr>
            <p:ph type="title"/>
          </p:nvPr>
        </p:nvSpPr>
        <p:spPr>
          <a:xfrm>
            <a:off x="292364" y="374525"/>
            <a:ext cx="9355667" cy="838200"/>
          </a:xfrm>
        </p:spPr>
        <p:txBody>
          <a:bodyPr/>
          <a:lstStyle/>
          <a:p>
            <a:r>
              <a:rPr lang="en-GB" dirty="0"/>
              <a:t>Context </a:t>
            </a:r>
            <a:r>
              <a:rPr lang="en-GB" dirty="0" smtClean="0"/>
              <a:t>4</a:t>
            </a:r>
            <a:r>
              <a:rPr lang="en-GB" dirty="0"/>
              <a:t>: Public </a:t>
            </a:r>
            <a:r>
              <a:rPr lang="en-GB" dirty="0" smtClean="0"/>
              <a:t>Perception of the E&amp;P industry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>
                <a:solidFill>
                  <a:srgbClr val="FFFF00"/>
                </a:solidFill>
              </a:rPr>
              <a:t>There is poor public understanding</a:t>
            </a:r>
          </a:p>
        </p:txBody>
      </p:sp>
      <p:pic>
        <p:nvPicPr>
          <p:cNvPr id="139" name="Picture 3" descr="economist_co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9375"/>
            <a:ext cx="591185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relative_pric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b="2884"/>
          <a:stretch>
            <a:fillRect/>
          </a:stretch>
        </p:blipFill>
        <p:spPr bwMode="auto">
          <a:xfrm>
            <a:off x="176213" y="3608388"/>
            <a:ext cx="5918200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6240462" y="1481243"/>
            <a:ext cx="353777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/>
              <a:t>Public information is short-</a:t>
            </a:r>
            <a:r>
              <a:rPr lang="en-GB" dirty="0" err="1"/>
              <a:t>termist</a:t>
            </a:r>
            <a:r>
              <a:rPr lang="en-GB" dirty="0"/>
              <a:t> and often misrepresented</a:t>
            </a:r>
          </a:p>
          <a:p>
            <a:pPr algn="l">
              <a:spcBef>
                <a:spcPct val="50000"/>
              </a:spcBef>
            </a:pPr>
            <a:r>
              <a:rPr lang="en-GB" dirty="0"/>
              <a:t>Oil is still cheap, even </a:t>
            </a:r>
            <a:r>
              <a:rPr lang="en-GB" dirty="0" smtClean="0"/>
              <a:t>at $100 </a:t>
            </a:r>
            <a:r>
              <a:rPr lang="en-GB" dirty="0"/>
              <a:t>per barrel</a:t>
            </a:r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600" dirty="0"/>
          </a:p>
          <a:p>
            <a:pPr algn="l">
              <a:spcBef>
                <a:spcPct val="50000"/>
              </a:spcBef>
            </a:pPr>
            <a:endParaRPr lang="en-GB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GB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Source </a:t>
            </a:r>
            <a:r>
              <a:rPr lang="en-GB" sz="1400" dirty="0">
                <a:solidFill>
                  <a:schemeClr val="tx1"/>
                </a:solidFill>
              </a:rPr>
              <a:t>: J S Herold</a:t>
            </a:r>
          </a:p>
          <a:p>
            <a:pPr algn="l">
              <a:spcBef>
                <a:spcPts val="0"/>
              </a:spcBef>
            </a:pPr>
            <a:r>
              <a:rPr lang="en-GB" sz="1400" dirty="0">
                <a:solidFill>
                  <a:schemeClr val="tx1"/>
                </a:solidFill>
              </a:rPr>
              <a:t>Price comparison per 42 gallon barrel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44" name="Picture 7" descr="cost_of_pe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082894"/>
            <a:ext cx="3531426" cy="267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662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98" y="540041"/>
            <a:ext cx="8329612" cy="582180"/>
          </a:xfrm>
        </p:spPr>
        <p:txBody>
          <a:bodyPr/>
          <a:lstStyle/>
          <a:p>
            <a:r>
              <a:rPr lang="en-US" sz="2400" dirty="0" smtClean="0"/>
              <a:t>So, how much oil have we got and where is it all?</a:t>
            </a: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1800" dirty="0" smtClean="0">
                <a:solidFill>
                  <a:srgbClr val="FFFF00"/>
                </a:solidFill>
              </a:rPr>
              <a:t>Global Proven Reserves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70" y="1437869"/>
            <a:ext cx="4228111" cy="2304801"/>
          </a:xfrm>
        </p:spPr>
        <p:txBody>
          <a:bodyPr/>
          <a:lstStyle/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We have good estimates of global conventional resources</a:t>
            </a:r>
          </a:p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Overall low proven reserves for Asia- Pacific region</a:t>
            </a:r>
          </a:p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Sri Lanka is a frontier province with little activity and at a nascent stage</a:t>
            </a:r>
          </a:p>
          <a:p>
            <a:pPr marL="225425" indent="-225425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ndara" pitchFamily="34" charset="0"/>
              </a:rPr>
              <a:t>These figures do not include unconventional hydrocarbon resources</a:t>
            </a:r>
            <a:endParaRPr lang="en-US" sz="1800" dirty="0"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31" y="1556623"/>
            <a:ext cx="5334000" cy="43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7"/>
          <a:stretch>
            <a:fillRect/>
          </a:stretch>
        </p:blipFill>
        <p:spPr bwMode="auto">
          <a:xfrm>
            <a:off x="475013" y="4790965"/>
            <a:ext cx="3681351" cy="18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7730" y="5986131"/>
            <a:ext cx="540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Source: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BP Statistical Review of World Energy, June 2008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479475" y="4010888"/>
            <a:ext cx="1149927" cy="24938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76" b="71608"/>
          <a:stretch/>
        </p:blipFill>
        <p:spPr bwMode="auto">
          <a:xfrm>
            <a:off x="475011" y="3802046"/>
            <a:ext cx="3681351" cy="109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1915380" y="5121335"/>
            <a:ext cx="156210" cy="369570"/>
          </a:xfrm>
          <a:custGeom>
            <a:avLst/>
            <a:gdLst>
              <a:gd name="connsiteX0" fmla="*/ 0 w 156210"/>
              <a:gd name="connsiteY0" fmla="*/ 19050 h 369570"/>
              <a:gd name="connsiteX1" fmla="*/ 156210 w 156210"/>
              <a:gd name="connsiteY1" fmla="*/ 0 h 369570"/>
              <a:gd name="connsiteX2" fmla="*/ 152400 w 156210"/>
              <a:gd name="connsiteY2" fmla="*/ 361950 h 369570"/>
              <a:gd name="connsiteX3" fmla="*/ 102870 w 156210"/>
              <a:gd name="connsiteY3" fmla="*/ 369570 h 369570"/>
              <a:gd name="connsiteX4" fmla="*/ 0 w 156210"/>
              <a:gd name="connsiteY4" fmla="*/ 19050 h 36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" h="369570">
                <a:moveTo>
                  <a:pt x="0" y="19050"/>
                </a:moveTo>
                <a:lnTo>
                  <a:pt x="156210" y="0"/>
                </a:lnTo>
                <a:lnTo>
                  <a:pt x="152400" y="361950"/>
                </a:lnTo>
                <a:lnTo>
                  <a:pt x="102870" y="369570"/>
                </a:lnTo>
                <a:lnTo>
                  <a:pt x="0" y="190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40032" y="4936751"/>
            <a:ext cx="159933" cy="385926"/>
          </a:xfrm>
          <a:custGeom>
            <a:avLst/>
            <a:gdLst>
              <a:gd name="connsiteX0" fmla="*/ 0 w 159933"/>
              <a:gd name="connsiteY0" fmla="*/ 20861 h 385926"/>
              <a:gd name="connsiteX1" fmla="*/ 152979 w 159933"/>
              <a:gd name="connsiteY1" fmla="*/ 0 h 385926"/>
              <a:gd name="connsiteX2" fmla="*/ 159933 w 159933"/>
              <a:gd name="connsiteY2" fmla="*/ 382449 h 385926"/>
              <a:gd name="connsiteX3" fmla="*/ 97350 w 159933"/>
              <a:gd name="connsiteY3" fmla="*/ 385926 h 385926"/>
              <a:gd name="connsiteX4" fmla="*/ 0 w 159933"/>
              <a:gd name="connsiteY4" fmla="*/ 20861 h 38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33" h="385926">
                <a:moveTo>
                  <a:pt x="0" y="20861"/>
                </a:moveTo>
                <a:lnTo>
                  <a:pt x="152979" y="0"/>
                </a:lnTo>
                <a:lnTo>
                  <a:pt x="159933" y="382449"/>
                </a:lnTo>
                <a:lnTo>
                  <a:pt x="97350" y="385926"/>
                </a:lnTo>
                <a:lnTo>
                  <a:pt x="0" y="2086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47879" y="5433935"/>
            <a:ext cx="132119" cy="257283"/>
          </a:xfrm>
          <a:custGeom>
            <a:avLst/>
            <a:gdLst>
              <a:gd name="connsiteX0" fmla="*/ 0 w 132119"/>
              <a:gd name="connsiteY0" fmla="*/ 24337 h 257283"/>
              <a:gd name="connsiteX1" fmla="*/ 132119 w 132119"/>
              <a:gd name="connsiteY1" fmla="*/ 0 h 257283"/>
              <a:gd name="connsiteX2" fmla="*/ 128642 w 132119"/>
              <a:gd name="connsiteY2" fmla="*/ 246853 h 257283"/>
              <a:gd name="connsiteX3" fmla="*/ 79966 w 132119"/>
              <a:gd name="connsiteY3" fmla="*/ 257283 h 257283"/>
              <a:gd name="connsiteX4" fmla="*/ 0 w 132119"/>
              <a:gd name="connsiteY4" fmla="*/ 24337 h 2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19" h="257283">
                <a:moveTo>
                  <a:pt x="0" y="24337"/>
                </a:moveTo>
                <a:lnTo>
                  <a:pt x="132119" y="0"/>
                </a:lnTo>
                <a:lnTo>
                  <a:pt x="128642" y="246853"/>
                </a:lnTo>
                <a:lnTo>
                  <a:pt x="79966" y="257283"/>
                </a:lnTo>
                <a:lnTo>
                  <a:pt x="0" y="2433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11091" y="4901413"/>
            <a:ext cx="642864" cy="1555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77841" y="1998617"/>
            <a:ext cx="1463040" cy="1554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3544" y="65316"/>
            <a:ext cx="7874084" cy="28302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Cairn </a:t>
            </a:r>
            <a:r>
              <a:rPr lang="en-US" sz="1100" i="1" dirty="0" smtClean="0">
                <a:solidFill>
                  <a:schemeClr val="bg1"/>
                </a:solidFill>
              </a:rPr>
              <a:t>Lanka, 2013 UGC-PRDS Developing E&amp;P Competency, Geo-Workshop, </a:t>
            </a:r>
            <a:r>
              <a:rPr lang="en-US" sz="1100" i="1" dirty="0" err="1" smtClean="0">
                <a:solidFill>
                  <a:schemeClr val="bg1"/>
                </a:solidFill>
              </a:rPr>
              <a:t>Negombo</a:t>
            </a:r>
            <a:r>
              <a:rPr lang="en-US" sz="1100" i="1" dirty="0" smtClean="0">
                <a:solidFill>
                  <a:schemeClr val="bg1"/>
                </a:solidFill>
              </a:rPr>
              <a:t>, Sri Lanka, January 2013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12493</TotalTime>
  <Words>2402</Words>
  <Application>Microsoft Office PowerPoint</Application>
  <PresentationFormat>A4 Paper (210x297 mm)</PresentationFormat>
  <Paragraphs>491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Default Design</vt:lpstr>
      <vt:lpstr>1_Default Design</vt:lpstr>
      <vt:lpstr>Worksheet</vt:lpstr>
      <vt:lpstr>Bitmap Image</vt:lpstr>
      <vt:lpstr>Drawing</vt:lpstr>
      <vt:lpstr>Feuille de calcul</vt:lpstr>
      <vt:lpstr>The Petroleum Industry: Global Perspectives and National Prospects in Sri Lanka A random wander through strategies for success in the Global E&amp;P Village</vt:lpstr>
      <vt:lpstr>ACKNOWLEDGEMENTS</vt:lpstr>
      <vt:lpstr>The Petroleum industry: Global Perspectives Defining characteristics</vt:lpstr>
      <vt:lpstr>The Petroleum industry: the future is here now Technology,  innovation and business…where would you like to go ?</vt:lpstr>
      <vt:lpstr>Context 1: Dominance of hydrocarbons for energy  Extending peak production, but we have passed peak finding</vt:lpstr>
      <vt:lpstr>Context 2: Demand for hydrocarbons  Growth in fuel demand: 2000-2020</vt:lpstr>
      <vt:lpstr>Context 3: Demand for Hydrocarbons  Oil Consumption per Capita vs. per Capita GDP</vt:lpstr>
      <vt:lpstr>Context 4: Public Perception of the E&amp;P industry There is poor public understanding</vt:lpstr>
      <vt:lpstr>So, how much oil have we got and where is it all? Global Proven Reserves</vt:lpstr>
      <vt:lpstr>We have reached ‘Peak Oil’ Conventional oil &amp; gas discovery rate peaked decades ago....</vt:lpstr>
      <vt:lpstr>We have reached ‘Peak Oil’ Most discoveries since 1990 dominated by National Oil Companies....</vt:lpstr>
      <vt:lpstr>Exploration is a risky business Most  wells drilled do not find any oil or gas !</vt:lpstr>
      <vt:lpstr>The future is here now – the rise of unconventionals Yet to find assessments ?</vt:lpstr>
      <vt:lpstr>The future is here now – the oil age will not last What global issues will drive new technology ?</vt:lpstr>
      <vt:lpstr>PowerPoint Presentation</vt:lpstr>
      <vt:lpstr>PowerPoint Presentation</vt:lpstr>
      <vt:lpstr>Why do Companies invest in and use Technology ? Competitive advantage to reduce risk or costs</vt:lpstr>
      <vt:lpstr>What has happened to our industry ? Innovation has moved from oil companies to niche service providers</vt:lpstr>
      <vt:lpstr>Technology Positioning : The Funnel Concept  Each oil company has a different approach and positioning</vt:lpstr>
      <vt:lpstr>The future is here now The explosion of subsurface data – type and volumes……</vt:lpstr>
      <vt:lpstr>PowerPoint Presentation</vt:lpstr>
      <vt:lpstr>Improved Seismic Interpretation Techniques Working in 3D – thinking and interpreting at the basin scale</vt:lpstr>
      <vt:lpstr>How do we reduce exploration risk ? Modelling the subsurface……in 4D, real time and predictive</vt:lpstr>
      <vt:lpstr>Managing our business – data integration Technology aids integration</vt:lpstr>
      <vt:lpstr>Growing our business – enabling technologies  What will make a difference ?</vt:lpstr>
      <vt:lpstr>Data – the key to exploration success Satellites and computing power have made data global…….</vt:lpstr>
      <vt:lpstr>Geochemistry to palaeo-ecology - Biomarkers Exploration at the molecular scale…….</vt:lpstr>
      <vt:lpstr>Growing our business – enabling technologies  What will make a difference ?  Data acquisition………</vt:lpstr>
      <vt:lpstr>Growing our business – enabling technologies  What will make a difference ?  Remote sensing…..</vt:lpstr>
      <vt:lpstr>Growing our business – enabling technologies  What will make a difference ?  Collaboration and team working……</vt:lpstr>
      <vt:lpstr>Conclusions You can make a difference  </vt:lpstr>
      <vt:lpstr>PowerPoint Presentation</vt:lpstr>
    </vt:vector>
  </TitlesOfParts>
  <Company> Cairn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Cairn India Template</dc:title>
  <dc:creator>Information Management</dc:creator>
  <cp:lastModifiedBy>Stuart Burley</cp:lastModifiedBy>
  <cp:revision>526</cp:revision>
  <dcterms:created xsi:type="dcterms:W3CDTF">2007-01-19T10:41:47Z</dcterms:created>
  <dcterms:modified xsi:type="dcterms:W3CDTF">2013-01-06T19:23:55Z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296409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000800ac11000000000001024000</vt:lpwstr>
  </property>
</Properties>
</file>