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7" r:id="rId3"/>
    <p:sldId id="268" r:id="rId4"/>
    <p:sldId id="269" r:id="rId5"/>
    <p:sldId id="262" r:id="rId6"/>
    <p:sldId id="270" r:id="rId7"/>
    <p:sldId id="284" r:id="rId8"/>
    <p:sldId id="285" r:id="rId9"/>
    <p:sldId id="259" r:id="rId10"/>
    <p:sldId id="271" r:id="rId11"/>
    <p:sldId id="272" r:id="rId12"/>
    <p:sldId id="264" r:id="rId13"/>
    <p:sldId id="260" r:id="rId14"/>
    <p:sldId id="273" r:id="rId15"/>
    <p:sldId id="257" r:id="rId16"/>
    <p:sldId id="258" r:id="rId17"/>
    <p:sldId id="274" r:id="rId18"/>
    <p:sldId id="283" r:id="rId19"/>
    <p:sldId id="265" r:id="rId20"/>
    <p:sldId id="266" r:id="rId21"/>
    <p:sldId id="275" r:id="rId22"/>
    <p:sldId id="276" r:id="rId23"/>
    <p:sldId id="278" r:id="rId24"/>
    <p:sldId id="277" r:id="rId25"/>
    <p:sldId id="263" r:id="rId26"/>
    <p:sldId id="279" r:id="rId27"/>
    <p:sldId id="281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K\Oil%20Procument\IMPORTS\Consumption\Petroleum%20Us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K\Oil%20Procument\IMPORTS\Consumption\Petroleum%20Us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K\Oil%20Procument\IMPORTS\Consumption\Petroleum%20Us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K\Oil%20Procument\IMPORTS\Consumption\Petroleum%20Us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ll\Desktop\Petroleum%20Sector\Copy%20of%20CrudeOilPriceVariations.xlsx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ell\Desktop\Petroleum%20Sector\Copy%20of%20CrudeOilPriceVariations.xlsx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l\Desktop\Petroleum%20Sector\Copy%20of%20CrudeOilPriceVariations.xlsx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ll\Desktop\Petroleum%20Sector\Copy%20of%20CrudeOilPriceVariations.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/>
            </a:pPr>
            <a:r>
              <a:rPr lang="en-US" sz="1600" dirty="0" smtClean="0"/>
              <a:t> </a:t>
            </a:r>
            <a:r>
              <a:rPr lang="en-US" sz="1600" dirty="0"/>
              <a:t>2000 </a:t>
            </a:r>
          </a:p>
        </c:rich>
      </c:tx>
      <c:layout>
        <c:manualLayout>
          <c:xMode val="edge"/>
          <c:yMode val="edge"/>
          <c:x val="0.4188674758196681"/>
          <c:y val="2.777777777777792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lang="en-GB"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Sheet3!$A$37:$A$40</c:f>
              <c:strCache>
                <c:ptCount val="4"/>
                <c:pt idx="0">
                  <c:v>Transport</c:v>
                </c:pt>
                <c:pt idx="1">
                  <c:v>Industrial</c:v>
                </c:pt>
                <c:pt idx="2">
                  <c:v>Power Generation</c:v>
                </c:pt>
                <c:pt idx="3">
                  <c:v>Other</c:v>
                </c:pt>
              </c:strCache>
            </c:strRef>
          </c:cat>
          <c:val>
            <c:numRef>
              <c:f>Sheet3!$B$37:$B$40</c:f>
              <c:numCache>
                <c:formatCode>General</c:formatCode>
                <c:ptCount val="4"/>
                <c:pt idx="0">
                  <c:v>1396377</c:v>
                </c:pt>
                <c:pt idx="1">
                  <c:v>296227</c:v>
                </c:pt>
                <c:pt idx="2">
                  <c:v>898523</c:v>
                </c:pt>
                <c:pt idx="3">
                  <c:v>282819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/>
            </a:pPr>
            <a:r>
              <a:rPr lang="en-US" sz="1600" dirty="0" smtClean="0"/>
              <a:t> </a:t>
            </a:r>
            <a:r>
              <a:rPr lang="en-US" sz="1600" dirty="0"/>
              <a:t>2010 </a:t>
            </a:r>
          </a:p>
        </c:rich>
      </c:tx>
      <c:layout>
        <c:manualLayout>
          <c:xMode val="edge"/>
          <c:yMode val="edge"/>
          <c:x val="0.24285421118509937"/>
          <c:y val="2.777777777777791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lang="en-GB"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Sheet3!$A$42:$A$45</c:f>
              <c:strCache>
                <c:ptCount val="4"/>
                <c:pt idx="0">
                  <c:v>Transport</c:v>
                </c:pt>
                <c:pt idx="1">
                  <c:v>Industrial</c:v>
                </c:pt>
                <c:pt idx="2">
                  <c:v>Power Generation</c:v>
                </c:pt>
                <c:pt idx="3">
                  <c:v>Other</c:v>
                </c:pt>
              </c:strCache>
            </c:strRef>
          </c:cat>
          <c:val>
            <c:numRef>
              <c:f>Sheet3!$B$42:$B$45</c:f>
              <c:numCache>
                <c:formatCode>General</c:formatCode>
                <c:ptCount val="4"/>
                <c:pt idx="0">
                  <c:v>1671571.7962085309</c:v>
                </c:pt>
                <c:pt idx="1">
                  <c:v>187816.4248883329</c:v>
                </c:pt>
                <c:pt idx="2">
                  <c:v>1015936.2226148949</c:v>
                </c:pt>
                <c:pt idx="3">
                  <c:v>190090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293963254593326"/>
          <c:y val="0.36455125400991545"/>
          <c:w val="0.31706036745406979"/>
          <c:h val="0.38446194225721886"/>
        </c:manualLayout>
      </c:layout>
      <c:overlay val="0"/>
      <c:txPr>
        <a:bodyPr/>
        <a:lstStyle/>
        <a:p>
          <a:pPr>
            <a:defRPr lang="en-GB" sz="1200">
              <a:latin typeface="Book Antiqua" pitchFamily="18" charset="0"/>
            </a:defRPr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77645133068045"/>
          <c:y val="0.14168583177677743"/>
          <c:w val="0.83168233003132652"/>
          <c:h val="0.61372046905750965"/>
        </c:manualLayout>
      </c:layout>
      <c:lineChart>
        <c:grouping val="stacked"/>
        <c:varyColors val="0"/>
        <c:ser>
          <c:idx val="0"/>
          <c:order val="0"/>
          <c:tx>
            <c:strRef>
              <c:f>'FO volume-Value'!$A$5</c:f>
              <c:strCache>
                <c:ptCount val="1"/>
                <c:pt idx="0">
                  <c:v>Volume/ MT</c:v>
                </c:pt>
              </c:strCache>
            </c:strRef>
          </c:tx>
          <c:cat>
            <c:strRef>
              <c:f>'FO volume-Value'!$B$4:$O$4</c:f>
              <c:strCache>
                <c:ptCount val="14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</c:strCache>
            </c:strRef>
          </c:cat>
          <c:val>
            <c:numRef>
              <c:f>'FO volume-Value'!$B$5:$O$5</c:f>
              <c:numCache>
                <c:formatCode>#,##0.00</c:formatCode>
                <c:ptCount val="14"/>
                <c:pt idx="0">
                  <c:v>142.78</c:v>
                </c:pt>
                <c:pt idx="1">
                  <c:v>157.76999999999998</c:v>
                </c:pt>
                <c:pt idx="2">
                  <c:v>241.14</c:v>
                </c:pt>
                <c:pt idx="3">
                  <c:v>736.7</c:v>
                </c:pt>
                <c:pt idx="4">
                  <c:v>748.8</c:v>
                </c:pt>
                <c:pt idx="5">
                  <c:v>757.64</c:v>
                </c:pt>
                <c:pt idx="6">
                  <c:v>705.19</c:v>
                </c:pt>
                <c:pt idx="7">
                  <c:v>737.23</c:v>
                </c:pt>
                <c:pt idx="8">
                  <c:v>972.79000000000053</c:v>
                </c:pt>
                <c:pt idx="9">
                  <c:v>911.16</c:v>
                </c:pt>
                <c:pt idx="10">
                  <c:v>985.25</c:v>
                </c:pt>
                <c:pt idx="11">
                  <c:v>994.53</c:v>
                </c:pt>
                <c:pt idx="12">
                  <c:v>1095.75</c:v>
                </c:pt>
                <c:pt idx="13">
                  <c:v>994.47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4963840"/>
        <c:axId val="34965760"/>
      </c:lineChart>
      <c:catAx>
        <c:axId val="349638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lang="en-GB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Year</a:t>
                </a:r>
              </a:p>
            </c:rich>
          </c:tx>
          <c:layout/>
          <c:overlay val="0"/>
        </c:title>
        <c:majorTickMark val="none"/>
        <c:minorTickMark val="none"/>
        <c:tickLblPos val="low"/>
        <c:txPr>
          <a:bodyPr rot="-5400000" vert="horz"/>
          <a:lstStyle/>
          <a:p>
            <a:pPr>
              <a:defRPr lang="en-GB"/>
            </a:pPr>
            <a:endParaRPr lang="en-US"/>
          </a:p>
        </c:txPr>
        <c:crossAx val="34965760"/>
        <c:crosses val="autoZero"/>
        <c:auto val="1"/>
        <c:lblAlgn val="ctr"/>
        <c:lblOffset val="100"/>
        <c:noMultiLvlLbl val="0"/>
      </c:catAx>
      <c:valAx>
        <c:axId val="34965760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lang="en-GB"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Volume /MT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4963840"/>
        <c:crosses val="autoZero"/>
        <c:crossBetween val="midCat"/>
      </c:valAx>
    </c:plotArea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'FO volume-Value'!$A$51</c:f>
              <c:strCache>
                <c:ptCount val="1"/>
                <c:pt idx="0">
                  <c:v>Value/(Rs. Million</c:v>
                </c:pt>
              </c:strCache>
            </c:strRef>
          </c:tx>
          <c:trendline>
            <c:spPr>
              <a:ln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'FO volume-Value'!$B$50:$O$50</c:f>
              <c:strCache>
                <c:ptCount val="14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</c:strCache>
            </c:strRef>
          </c:cat>
          <c:val>
            <c:numRef>
              <c:f>'FO volume-Value'!$B$51:$O$51</c:f>
              <c:numCache>
                <c:formatCode>#,##0.00</c:formatCode>
                <c:ptCount val="14"/>
                <c:pt idx="0">
                  <c:v>687.55499999999938</c:v>
                </c:pt>
                <c:pt idx="1">
                  <c:v>744.10199999999998</c:v>
                </c:pt>
                <c:pt idx="2">
                  <c:v>1626.348</c:v>
                </c:pt>
                <c:pt idx="3">
                  <c:v>6932.9049999999997</c:v>
                </c:pt>
                <c:pt idx="4">
                  <c:v>11836.009</c:v>
                </c:pt>
                <c:pt idx="5">
                  <c:v>15126.837</c:v>
                </c:pt>
                <c:pt idx="6">
                  <c:v>16238.837</c:v>
                </c:pt>
                <c:pt idx="7">
                  <c:v>19417.253000000001</c:v>
                </c:pt>
                <c:pt idx="8">
                  <c:v>30165.884999999998</c:v>
                </c:pt>
                <c:pt idx="9">
                  <c:v>36421.645000000004</c:v>
                </c:pt>
                <c:pt idx="10">
                  <c:v>43941.103999999999</c:v>
                </c:pt>
                <c:pt idx="11">
                  <c:v>66220.152000000002</c:v>
                </c:pt>
                <c:pt idx="12">
                  <c:v>33157.149000000005</c:v>
                </c:pt>
                <c:pt idx="13">
                  <c:v>35792.018171000003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30686208"/>
        <c:axId val="30708864"/>
      </c:lineChart>
      <c:catAx>
        <c:axId val="3068620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lang="en-GB"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Year</a:t>
                </a:r>
              </a:p>
            </c:rich>
          </c:tx>
          <c:layout/>
          <c:overlay val="0"/>
        </c:title>
        <c:majorTickMark val="none"/>
        <c:minorTickMark val="none"/>
        <c:tickLblPos val="low"/>
        <c:txPr>
          <a:bodyPr rot="-5400000" vert="horz"/>
          <a:lstStyle/>
          <a:p>
            <a:pPr>
              <a:defRPr lang="en-GB"/>
            </a:pPr>
            <a:endParaRPr lang="en-US"/>
          </a:p>
        </c:txPr>
        <c:crossAx val="30708864"/>
        <c:crosses val="autoZero"/>
        <c:auto val="1"/>
        <c:lblAlgn val="ctr"/>
        <c:lblOffset val="100"/>
        <c:noMultiLvlLbl val="0"/>
      </c:catAx>
      <c:valAx>
        <c:axId val="3070886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lang="en-GB"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Value/ Rs. Million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068620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 sz="3200" u="none">
                <a:latin typeface="Baskerville Old Face" pitchFamily="18" charset="0"/>
              </a:defRPr>
            </a:pPr>
            <a:r>
              <a:rPr lang="en-US" sz="3200" b="1" i="0" u="none" strike="noStrike" baseline="0" dirty="0">
                <a:latin typeface="Baskerville Old Face" pitchFamily="18" charset="0"/>
              </a:rPr>
              <a:t>Country’s Demand for Petroleum Products</a:t>
            </a:r>
            <a:endParaRPr lang="en-US" sz="3200" u="none" dirty="0">
              <a:latin typeface="Baskerville Old Face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cat>
            <c:numRef>
              <c:f>Sheet1!$A$4:$A$15</c:f>
              <c:numCache>
                <c:formatCode>General</c:formatCode>
                <c:ptCount val="12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Sheet1!$B$4:$B$15</c:f>
              <c:numCache>
                <c:formatCode>General</c:formatCode>
                <c:ptCount val="12"/>
                <c:pt idx="0">
                  <c:v>449</c:v>
                </c:pt>
                <c:pt idx="1">
                  <c:v>398</c:v>
                </c:pt>
                <c:pt idx="2">
                  <c:v>357</c:v>
                </c:pt>
                <c:pt idx="3">
                  <c:v>387</c:v>
                </c:pt>
                <c:pt idx="4">
                  <c:v>901</c:v>
                </c:pt>
                <c:pt idx="5">
                  <c:v>1655</c:v>
                </c:pt>
                <c:pt idx="6">
                  <c:v>2070</c:v>
                </c:pt>
                <c:pt idx="7">
                  <c:v>2516</c:v>
                </c:pt>
                <c:pt idx="8">
                  <c:v>3392</c:v>
                </c:pt>
                <c:pt idx="9">
                  <c:v>2184</c:v>
                </c:pt>
                <c:pt idx="10">
                  <c:v>3041</c:v>
                </c:pt>
                <c:pt idx="11">
                  <c:v>4795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45472"/>
        <c:axId val="30347264"/>
      </c:barChart>
      <c:catAx>
        <c:axId val="3034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0347264"/>
        <c:crosses val="autoZero"/>
        <c:auto val="1"/>
        <c:lblAlgn val="ctr"/>
        <c:lblOffset val="100"/>
        <c:noMultiLvlLbl val="0"/>
      </c:catAx>
      <c:valAx>
        <c:axId val="30347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Value (US$/Mn)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03454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 sz="2400" b="1" u="none">
                <a:latin typeface="Baskerville Old Face" pitchFamily="18" charset="0"/>
              </a:defRPr>
            </a:pPr>
            <a:r>
              <a:rPr lang="en-US" sz="2400" b="1" u="none" dirty="0">
                <a:latin typeface="Baskerville Old Face" pitchFamily="18" charset="0"/>
              </a:rPr>
              <a:t>Country's Demand </a:t>
            </a:r>
            <a:r>
              <a:rPr lang="en-US" sz="2400" b="1" u="none" dirty="0" smtClean="0">
                <a:latin typeface="Baskerville Old Face" pitchFamily="18" charset="0"/>
              </a:rPr>
              <a:t>– Relative Significance - </a:t>
            </a:r>
            <a:r>
              <a:rPr lang="en-US" sz="2400" b="1" u="none" baseline="0" dirty="0" smtClean="0">
                <a:latin typeface="Baskerville Old Face" pitchFamily="18" charset="0"/>
              </a:rPr>
              <a:t> </a:t>
            </a:r>
          </a:p>
          <a:p>
            <a:pPr>
              <a:defRPr lang="en-GB" sz="2400" b="1" u="none">
                <a:latin typeface="Baskerville Old Face" pitchFamily="18" charset="0"/>
              </a:defRPr>
            </a:pPr>
            <a:r>
              <a:rPr lang="en-US" sz="2400" b="1" u="none" baseline="0" dirty="0" smtClean="0">
                <a:latin typeface="Baskerville Old Face" pitchFamily="18" charset="0"/>
              </a:rPr>
              <a:t>%  of Exports </a:t>
            </a:r>
            <a:r>
              <a:rPr lang="en-US" sz="2400" b="1" u="none" baseline="0" dirty="0">
                <a:latin typeface="Baskerville Old Face" pitchFamily="18" charset="0"/>
              </a:rPr>
              <a:t>&amp; Imports</a:t>
            </a:r>
            <a:endParaRPr lang="en-US" sz="2400" b="1" u="none" dirty="0">
              <a:latin typeface="Baskerville Old Face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2"/>
          <c:order val="2"/>
          <c:tx>
            <c:strRef>
              <c:f>Sheet1!$C$2</c:f>
              <c:strCache>
                <c:ptCount val="1"/>
                <c:pt idx="0">
                  <c:v>% of Exports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</c:spPr>
          </c:marker>
          <c:cat>
            <c:numRef>
              <c:f>Sheet1!$A$4:$A$15</c:f>
              <c:numCache>
                <c:formatCode>General</c:formatCode>
                <c:ptCount val="12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Sheet1!$C$4:$C$15</c:f>
              <c:numCache>
                <c:formatCode>General</c:formatCode>
                <c:ptCount val="12"/>
                <c:pt idx="0">
                  <c:v>42.7</c:v>
                </c:pt>
                <c:pt idx="1">
                  <c:v>37.4</c:v>
                </c:pt>
                <c:pt idx="2">
                  <c:v>18</c:v>
                </c:pt>
                <c:pt idx="3">
                  <c:v>10.200000000000001</c:v>
                </c:pt>
                <c:pt idx="4">
                  <c:v>16.3</c:v>
                </c:pt>
                <c:pt idx="5">
                  <c:v>26.1</c:v>
                </c:pt>
                <c:pt idx="6">
                  <c:v>30.1</c:v>
                </c:pt>
                <c:pt idx="7">
                  <c:v>32.9</c:v>
                </c:pt>
                <c:pt idx="8">
                  <c:v>41.8</c:v>
                </c:pt>
                <c:pt idx="9">
                  <c:v>30.8</c:v>
                </c:pt>
                <c:pt idx="10">
                  <c:v>35.4</c:v>
                </c:pt>
                <c:pt idx="11">
                  <c:v>45.4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Sheet1!$D$2</c:f>
              <c:strCache>
                <c:ptCount val="1"/>
                <c:pt idx="0">
                  <c:v>% of Imports</c:v>
                </c:pt>
              </c:strCache>
            </c:strRef>
          </c:tx>
          <c:cat>
            <c:numRef>
              <c:f>Sheet1!$A$4:$A$15</c:f>
              <c:numCache>
                <c:formatCode>General</c:formatCode>
                <c:ptCount val="12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Sheet1!$D$4:$D$15</c:f>
              <c:numCache>
                <c:formatCode>General</c:formatCode>
                <c:ptCount val="12"/>
                <c:pt idx="0">
                  <c:v>21.9</c:v>
                </c:pt>
                <c:pt idx="1">
                  <c:v>20.399999999999999</c:v>
                </c:pt>
                <c:pt idx="2">
                  <c:v>13.2</c:v>
                </c:pt>
                <c:pt idx="3">
                  <c:v>7.3</c:v>
                </c:pt>
                <c:pt idx="4">
                  <c:v>12.3</c:v>
                </c:pt>
                <c:pt idx="5">
                  <c:v>18.7</c:v>
                </c:pt>
                <c:pt idx="6">
                  <c:v>20.2</c:v>
                </c:pt>
                <c:pt idx="7">
                  <c:v>22.3</c:v>
                </c:pt>
                <c:pt idx="8">
                  <c:v>24.1</c:v>
                </c:pt>
                <c:pt idx="9">
                  <c:v>21.4</c:v>
                </c:pt>
                <c:pt idx="10">
                  <c:v>22.6</c:v>
                </c:pt>
                <c:pt idx="11">
                  <c:v>23.7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Sheet1!$C$2</c:f>
              <c:strCache>
                <c:ptCount val="1"/>
                <c:pt idx="0">
                  <c:v>% of Exports</c:v>
                </c:pt>
              </c:strCache>
            </c:strRef>
          </c:tx>
          <c:cat>
            <c:numRef>
              <c:f>Sheet1!$A$4:$A$15</c:f>
              <c:numCache>
                <c:formatCode>General</c:formatCode>
                <c:ptCount val="12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Sheet1!$C$4:$C$15</c:f>
              <c:numCache>
                <c:formatCode>General</c:formatCode>
                <c:ptCount val="12"/>
                <c:pt idx="0">
                  <c:v>42.7</c:v>
                </c:pt>
                <c:pt idx="1">
                  <c:v>37.4</c:v>
                </c:pt>
                <c:pt idx="2">
                  <c:v>18</c:v>
                </c:pt>
                <c:pt idx="3">
                  <c:v>10.200000000000001</c:v>
                </c:pt>
                <c:pt idx="4">
                  <c:v>16.3</c:v>
                </c:pt>
                <c:pt idx="5">
                  <c:v>26.1</c:v>
                </c:pt>
                <c:pt idx="6">
                  <c:v>30.1</c:v>
                </c:pt>
                <c:pt idx="7">
                  <c:v>32.9</c:v>
                </c:pt>
                <c:pt idx="8">
                  <c:v>41.8</c:v>
                </c:pt>
                <c:pt idx="9">
                  <c:v>30.8</c:v>
                </c:pt>
                <c:pt idx="10">
                  <c:v>35.4</c:v>
                </c:pt>
                <c:pt idx="11">
                  <c:v>45.4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% of Imports</c:v>
                </c:pt>
              </c:strCache>
            </c:strRef>
          </c:tx>
          <c:cat>
            <c:numRef>
              <c:f>Sheet1!$A$4:$A$15</c:f>
              <c:numCache>
                <c:formatCode>General</c:formatCode>
                <c:ptCount val="12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Sheet1!$D$4:$D$15</c:f>
              <c:numCache>
                <c:formatCode>General</c:formatCode>
                <c:ptCount val="12"/>
                <c:pt idx="0">
                  <c:v>21.9</c:v>
                </c:pt>
                <c:pt idx="1">
                  <c:v>20.399999999999999</c:v>
                </c:pt>
                <c:pt idx="2">
                  <c:v>13.2</c:v>
                </c:pt>
                <c:pt idx="3">
                  <c:v>7.3</c:v>
                </c:pt>
                <c:pt idx="4">
                  <c:v>12.3</c:v>
                </c:pt>
                <c:pt idx="5">
                  <c:v>18.7</c:v>
                </c:pt>
                <c:pt idx="6">
                  <c:v>20.2</c:v>
                </c:pt>
                <c:pt idx="7">
                  <c:v>22.3</c:v>
                </c:pt>
                <c:pt idx="8">
                  <c:v>24.1</c:v>
                </c:pt>
                <c:pt idx="9">
                  <c:v>21.4</c:v>
                </c:pt>
                <c:pt idx="10">
                  <c:v>22.6</c:v>
                </c:pt>
                <c:pt idx="11">
                  <c:v>23.7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91680"/>
        <c:axId val="30405760"/>
      </c:lineChart>
      <c:catAx>
        <c:axId val="3039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lang="en-GB"/>
            </a:pPr>
            <a:endParaRPr lang="en-US"/>
          </a:p>
        </c:txPr>
        <c:crossAx val="30405760"/>
        <c:crosses val="autoZero"/>
        <c:auto val="0"/>
        <c:lblAlgn val="ctr"/>
        <c:lblOffset val="100"/>
        <c:noMultiLvlLbl val="0"/>
      </c:catAx>
      <c:valAx>
        <c:axId val="30405760"/>
        <c:scaling>
          <c:orientation val="minMax"/>
          <c:max val="5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Percentage of Exports &amp; Imports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0391680"/>
        <c:crosses val="autoZero"/>
        <c:crossBetween val="between"/>
        <c:minorUnit val="7.3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  <c:txPr>
        <a:bodyPr/>
        <a:lstStyle/>
        <a:p>
          <a:pPr>
            <a:defRPr lang="en-GB" sz="1100">
              <a:latin typeface="Book Antiqua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 sz="3200">
                <a:latin typeface="Baskerville Old Face" pitchFamily="18" charset="0"/>
              </a:defRPr>
            </a:pPr>
            <a:r>
              <a:rPr lang="en-US" sz="2400" b="1" i="0" baseline="0" dirty="0">
                <a:latin typeface="Times New Roman" pitchFamily="18" charset="0"/>
                <a:cs typeface="Times New Roman" pitchFamily="18" charset="0"/>
              </a:rPr>
              <a:t>Crude Oil Imports </a:t>
            </a:r>
            <a:r>
              <a:rPr lang="en-US" sz="2400" b="1" i="0" baseline="0" dirty="0" smtClean="0">
                <a:latin typeface="Times New Roman" pitchFamily="18" charset="0"/>
                <a:cs typeface="Times New Roman" pitchFamily="18" charset="0"/>
              </a:rPr>
              <a:t>- Unit </a:t>
            </a:r>
            <a:r>
              <a:rPr lang="en-US" sz="2400" b="1" i="0" baseline="0" dirty="0">
                <a:latin typeface="Times New Roman" pitchFamily="18" charset="0"/>
                <a:cs typeface="Times New Roman" pitchFamily="18" charset="0"/>
              </a:rPr>
              <a:t>Price Movements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180045699766241"/>
          <c:y val="0.12900859187473371"/>
          <c:w val="0.74597016950637363"/>
          <c:h val="0.72782143257734078"/>
        </c:manualLayout>
      </c:layout>
      <c:lineChart>
        <c:grouping val="stacked"/>
        <c:varyColors val="0"/>
        <c:ser>
          <c:idx val="0"/>
          <c:order val="0"/>
          <c:tx>
            <c:strRef>
              <c:f>Sheet3!$B$4:$B$5</c:f>
              <c:strCache>
                <c:ptCount val="1"/>
                <c:pt idx="0">
                  <c:v>C&amp;F Price US$/bbl</c:v>
                </c:pt>
              </c:strCache>
            </c:strRef>
          </c:tx>
          <c:dLbls>
            <c:dLbl>
              <c:idx val="6"/>
              <c:layout>
                <c:manualLayout>
                  <c:x val="-2.5806448699636032E-2"/>
                  <c:y val="-2.9629629629629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7347663776969576E-3"/>
                  <c:y val="-1.1396011396011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1.1396011396011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GB">
                    <a:latin typeface="Book Antiqua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Sheet3!$A$6:$A$23</c:f>
              <c:numCache>
                <c:formatCode>General</c:formatCode>
                <c:ptCount val="18"/>
                <c:pt idx="0">
                  <c:v>1970</c:v>
                </c:pt>
                <c:pt idx="1">
                  <c:v>1974</c:v>
                </c:pt>
                <c:pt idx="2">
                  <c:v>1979</c:v>
                </c:pt>
                <c:pt idx="3">
                  <c:v>1985</c:v>
                </c:pt>
                <c:pt idx="4">
                  <c:v>1990</c:v>
                </c:pt>
                <c:pt idx="5">
                  <c:v>1995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Sheet3!$B$6:$B$23</c:f>
              <c:numCache>
                <c:formatCode>General</c:formatCode>
                <c:ptCount val="18"/>
                <c:pt idx="0">
                  <c:v>1.6</c:v>
                </c:pt>
                <c:pt idx="1">
                  <c:v>11.6</c:v>
                </c:pt>
                <c:pt idx="2">
                  <c:v>18.899999999999999</c:v>
                </c:pt>
                <c:pt idx="3">
                  <c:v>28.5</c:v>
                </c:pt>
                <c:pt idx="4">
                  <c:v>23.6</c:v>
                </c:pt>
                <c:pt idx="5">
                  <c:v>17.399999999999999</c:v>
                </c:pt>
                <c:pt idx="6">
                  <c:v>28.3</c:v>
                </c:pt>
                <c:pt idx="7">
                  <c:v>28.7</c:v>
                </c:pt>
                <c:pt idx="8">
                  <c:v>25.1</c:v>
                </c:pt>
                <c:pt idx="9">
                  <c:v>29.3</c:v>
                </c:pt>
                <c:pt idx="10">
                  <c:v>37.4</c:v>
                </c:pt>
                <c:pt idx="11">
                  <c:v>51.9</c:v>
                </c:pt>
                <c:pt idx="12">
                  <c:v>65.099999999999994</c:v>
                </c:pt>
                <c:pt idx="13">
                  <c:v>72</c:v>
                </c:pt>
                <c:pt idx="14">
                  <c:v>97.6</c:v>
                </c:pt>
                <c:pt idx="15">
                  <c:v>62.6</c:v>
                </c:pt>
                <c:pt idx="16">
                  <c:v>79.3</c:v>
                </c:pt>
                <c:pt idx="17">
                  <c:v>110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hiLowLines>
        <c:marker val="1"/>
        <c:smooth val="0"/>
        <c:axId val="31486336"/>
        <c:axId val="31488256"/>
      </c:lineChart>
      <c:catAx>
        <c:axId val="314863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lang="en-GB" sz="1100">
                    <a:latin typeface="Book Antiqua" pitchFamily="18" charset="0"/>
                  </a:defRPr>
                </a:pPr>
                <a:r>
                  <a:rPr lang="en-US" sz="1100">
                    <a:latin typeface="Book Antiqua" pitchFamily="18" charset="0"/>
                  </a:rPr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lang="en-GB" sz="1100">
                <a:latin typeface="Tw Cen MT" pitchFamily="34" charset="0"/>
              </a:defRPr>
            </a:pPr>
            <a:endParaRPr lang="en-US"/>
          </a:p>
        </c:txPr>
        <c:crossAx val="31488256"/>
        <c:crosses val="autoZero"/>
        <c:auto val="1"/>
        <c:lblAlgn val="ctr"/>
        <c:lblOffset val="100"/>
        <c:noMultiLvlLbl val="0"/>
      </c:catAx>
      <c:valAx>
        <c:axId val="314882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100">
                    <a:latin typeface="Book Antiqua" pitchFamily="18" charset="0"/>
                  </a:defRPr>
                </a:pPr>
                <a:r>
                  <a:rPr lang="en-US" sz="1100" dirty="0">
                    <a:latin typeface="Book Antiqua" pitchFamily="18" charset="0"/>
                  </a:rPr>
                  <a:t>C &amp; F </a:t>
                </a:r>
                <a:r>
                  <a:rPr lang="en-US" sz="1100" dirty="0" smtClean="0">
                    <a:latin typeface="Book Antiqua" pitchFamily="18" charset="0"/>
                  </a:rPr>
                  <a:t>Price </a:t>
                </a:r>
                <a:r>
                  <a:rPr lang="en-US" sz="1100" dirty="0">
                    <a:latin typeface="Book Antiqua" pitchFamily="18" charset="0"/>
                  </a:rPr>
                  <a:t>(US$/ Bbl)
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100">
                <a:latin typeface="Tw Cen MT" pitchFamily="34" charset="0"/>
              </a:defRPr>
            </a:pPr>
            <a:endParaRPr lang="en-US"/>
          </a:p>
        </c:txPr>
        <c:crossAx val="314863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6093761535622015"/>
          <c:y val="0.52047486371895757"/>
          <c:w val="0.12724990771502437"/>
          <c:h val="0.10150041501222604"/>
        </c:manualLayout>
      </c:layout>
      <c:overlay val="0"/>
      <c:txPr>
        <a:bodyPr/>
        <a:lstStyle/>
        <a:p>
          <a:pPr>
            <a:defRPr lang="en-GB" sz="1100">
              <a:latin typeface="Book Antiqua" pitchFamily="18" charset="0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'Electrcity Generation'!$B$4</c:f>
              <c:strCache>
                <c:ptCount val="1"/>
                <c:pt idx="0">
                  <c:v>Thermal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58%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050" b="1">
                    <a:latin typeface="Book Antiqua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'Electrcity Generation'!$A$5:$A$10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'Electrcity Generation'!$B$5:$B$10</c:f>
              <c:numCache>
                <c:formatCode>General</c:formatCode>
                <c:ptCount val="6"/>
                <c:pt idx="0">
                  <c:v>4751</c:v>
                </c:pt>
                <c:pt idx="1">
                  <c:v>5865</c:v>
                </c:pt>
                <c:pt idx="2">
                  <c:v>5763</c:v>
                </c:pt>
                <c:pt idx="3">
                  <c:v>5975</c:v>
                </c:pt>
                <c:pt idx="4">
                  <c:v>4994</c:v>
                </c:pt>
                <c:pt idx="5">
                  <c:v>5748</c:v>
                </c:pt>
              </c:numCache>
            </c:numRef>
          </c:val>
        </c:ser>
        <c:ser>
          <c:idx val="1"/>
          <c:order val="1"/>
          <c:tx>
            <c:strRef>
              <c:f>'Electrcity Generation'!$C$4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316017316017331E-3"/>
                  <c:y val="-6.5420544700236782E-2"/>
                </c:manualLayout>
              </c:layout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49%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40%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42%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40%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53%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50" b="1">
                        <a:latin typeface="Book Antiqua" pitchFamily="18" charset="0"/>
                      </a:rPr>
                      <a:t>50%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 Antiqua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'Electrcity Generation'!$A$5:$A$10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'Electrcity Generation'!$C$5:$C$10</c:f>
              <c:numCache>
                <c:formatCode>General</c:formatCode>
                <c:ptCount val="6"/>
                <c:pt idx="0">
                  <c:v>4638</c:v>
                </c:pt>
                <c:pt idx="1">
                  <c:v>3950</c:v>
                </c:pt>
                <c:pt idx="2">
                  <c:v>4138</c:v>
                </c:pt>
                <c:pt idx="3">
                  <c:v>3908</c:v>
                </c:pt>
                <c:pt idx="4">
                  <c:v>5720</c:v>
                </c:pt>
                <c:pt idx="5">
                  <c:v>5781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overlap val="100"/>
        <c:serLines>
          <c:spPr>
            <a:ln w="0">
              <a:solidFill>
                <a:schemeClr val="bg1"/>
              </a:solidFill>
            </a:ln>
          </c:spPr>
        </c:serLines>
        <c:axId val="58877056"/>
        <c:axId val="58878976"/>
      </c:barChart>
      <c:catAx>
        <c:axId val="58877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Book Antiqua" pitchFamily="18" charset="0"/>
                  </a:defRPr>
                </a:pPr>
                <a:r>
                  <a:rPr lang="en-US" sz="1200">
                    <a:latin typeface="Book Antiqua" pitchFamily="18" charset="0"/>
                  </a:rPr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8878976"/>
        <c:crosses val="autoZero"/>
        <c:auto val="1"/>
        <c:lblAlgn val="ctr"/>
        <c:lblOffset val="100"/>
        <c:noMultiLvlLbl val="0"/>
      </c:catAx>
      <c:valAx>
        <c:axId val="588789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>
                    <a:latin typeface="Book Antiqua" pitchFamily="18" charset="0"/>
                  </a:defRPr>
                </a:pPr>
                <a:r>
                  <a:rPr lang="en-US" sz="1100">
                    <a:latin typeface="Book Antiqua" pitchFamily="18" charset="0"/>
                  </a:rPr>
                  <a:t>Electricity Generation/GWh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8877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>
              <a:latin typeface="Book Antiqua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2B79429-F484-4B8E-8C04-BB8025C388E5}" type="datetimeFigureOut">
              <a:rPr lang="en-US"/>
              <a:pPr>
                <a:defRPr/>
              </a:pPr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3AD5C7-C9BA-4B46-A362-2938E9550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41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68688D-ACDB-4CC9-9B73-5D0F85885D87}" type="datetimeFigureOut">
              <a:rPr lang="en-US"/>
              <a:pPr>
                <a:defRPr/>
              </a:pPr>
              <a:t>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F3CCC8-EB16-4301-81BE-74E11255D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62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A0D2C6-1EA9-4187-88ED-6D02020A87F7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3B00-328C-490F-8CF7-EA41BF94FAEB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7D8F-7303-43D4-8990-B2D92F4C2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7AC42-BA90-426E-ABD9-AA99575C51C0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8F8DA-6A71-4A63-A0A4-C5B34D3DD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8D3CB-B05C-43E0-9CCB-A9D004E27218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23912-3436-4356-8479-E18DD46B2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8E54-F6BB-4BCA-BFF7-AB29DA1BCEA7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93DC7-C292-4768-803C-5F03C3C5C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D5ED-17C5-4351-A442-36A840582418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48FF-9956-45AD-A7B7-2CA95DC88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C575C-0597-472D-9732-09B49A1ABD27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DA9A9-F209-4B1A-B031-85E2FEF76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7D7D3-E289-46BC-818A-1B03D0D6FAAD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B767-B6E9-4441-8FA6-927D88B7C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6CBB-A178-4668-9636-B694403CC760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A6883-44B7-4807-9AB5-1295E289A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A35A-23C0-4B50-849D-51B4AC0D78FC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A31E4-A583-4C54-A4A6-847A37ED8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C617-1FA1-44DC-8ED8-A2CEDB3866C3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7057E-BC48-48FA-BA65-978751CD5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25246-7E0D-4977-8564-2323CC2251FA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26482-25FC-4AA0-A7CE-33982B08D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0272EF-6E41-4675-8F8E-368F798E101D}" type="datetime1">
              <a:rPr lang="en-US" smtClean="0"/>
              <a:pPr>
                <a:defRPr/>
              </a:pPr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2B8D36-9C69-4DF8-B9AA-0B2639AF9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9718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Challenges of the Sri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anka’s Petroleum Industry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R. H. S.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Samaratunga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Secretary,  Ministry of Petroleum Industries</a:t>
            </a:r>
            <a:r>
              <a:rPr lang="en-US" sz="5400" b="1" dirty="0" smtClean="0">
                <a:latin typeface="Baskerville Old Face" pitchFamily="18" charset="0"/>
              </a:rPr>
              <a:t/>
            </a:r>
            <a:br>
              <a:rPr lang="en-US" sz="5400" b="1" dirty="0" smtClean="0">
                <a:latin typeface="Baskerville Old Face" pitchFamily="18" charset="0"/>
              </a:rPr>
            </a:br>
            <a:endParaRPr lang="en-US" sz="5400" b="1" dirty="0" smtClean="0">
              <a:latin typeface="Baskerville Old Face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B7D8F-7303-43D4-8990-B2D92F4C248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Demand, Supply and Challenges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Importer of refined products: beginning till late 1960s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refinery commissioned in 1969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Refinery met the country requirement in total for about a decade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then a larger part of  key products/total demand for kerosene from the refinery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Currently about third of the country requirements met from the refinery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Rising domestic demand:  petrol, diesel, fuel oil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Fuel oil demand: depends on the rain- inverse relationship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Declining demand: kerosene</a:t>
            </a:r>
          </a:p>
          <a:p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0" y="762000"/>
          <a:ext cx="5257801" cy="54263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742"/>
                <a:gridCol w="1044844"/>
                <a:gridCol w="1025913"/>
                <a:gridCol w="1154151"/>
                <a:gridCol w="1154151"/>
              </a:tblGrid>
              <a:tr h="2344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Growth Rate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Petrol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Diesel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Kerosene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Fuel Oil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1990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-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1995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-8.34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57.81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12.41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8.65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32.49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79.46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5.03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26.04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7.07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2.64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-3.67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-0.68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21.13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0.73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11.05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9.91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10.85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-6.46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-27.52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-14.76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12.52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21.43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28.38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-0.71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27.54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Baskerville Old Face" pitchFamily="18" charset="0"/>
                        </a:rPr>
                        <a:t>19.39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-6.71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68.68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-5.78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4.19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-3.23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-13.81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16.29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4.05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-34.91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-10.11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4.75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-9.59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-5.93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0.68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2009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0.05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-1.65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9.2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16.33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2010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18.21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4.21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-23.56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Baskerville Old Face" pitchFamily="18" charset="0"/>
                        </a:rPr>
                        <a:t>-6.84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79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2011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15.47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15.99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Baskerville Old Face" pitchFamily="18" charset="0"/>
                        </a:rPr>
                        <a:t>0.13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Baskerville Old Face" pitchFamily="18" charset="0"/>
                        </a:rPr>
                        <a:t>9.14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342" name="TextBox 14"/>
          <p:cNvSpPr txBox="1">
            <a:spLocks noChangeArrowheads="1"/>
          </p:cNvSpPr>
          <p:nvPr/>
        </p:nvSpPr>
        <p:spPr bwMode="auto">
          <a:xfrm>
            <a:off x="914400" y="1524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latin typeface="Baskerville Old Face" pitchFamily="18" charset="0"/>
              </a:rPr>
              <a:t>Growth Rates </a:t>
            </a:r>
            <a:r>
              <a:rPr lang="en-US" sz="2800" b="1" dirty="0" smtClean="0">
                <a:latin typeface="Baskerville Old Face" pitchFamily="18" charset="0"/>
              </a:rPr>
              <a:t>of </a:t>
            </a:r>
            <a:r>
              <a:rPr lang="en-US" sz="2800" b="1" dirty="0">
                <a:latin typeface="Baskerville Old Face" pitchFamily="18" charset="0"/>
              </a:rPr>
              <a:t>Refined Petroleum Products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1"/>
          <a:ext cx="5257800" cy="3790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3276600" y="3448050"/>
          <a:ext cx="5867400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105400" y="121920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Baskerville Old Face" pitchFamily="18" charset="0"/>
              </a:rPr>
              <a:t>Furnace Oil Annual Sales Volume (MT)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228600" y="4459288"/>
            <a:ext cx="266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Baskerville Old Face" pitchFamily="18" charset="0"/>
              </a:rPr>
              <a:t>Furnace Oil Annual Sales Value (Rs/Mn)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Rapidly rising overall demand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Petroleum accounts for 24% of import bill and 45% of exports (2011)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Demand doubled during last three years (in value terms)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on refined products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resources required for imports in absolute and relative terms in the future</a:t>
            </a:r>
          </a:p>
          <a:p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09600" y="381000"/>
          <a:ext cx="8001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886200" y="6019800"/>
            <a:ext cx="182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Book Antiqua" pitchFamily="18" charset="0"/>
              </a:rPr>
              <a:t>Year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09602" y="533400"/>
          <a:ext cx="78485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971800" y="60198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latin typeface="Book Antiqua" pitchFamily="18" charset="0"/>
              </a:rPr>
              <a:t>Year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Sri Lanka: price taker, import quantity being very small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Periodic price revisions from 2005: upward/downward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 international price trends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 subsidy levels for each product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 CPC’s financial status etc.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42874" y="642937"/>
          <a:ext cx="8858251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sela\Desktop\1234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Baskerville Old Face" pitchFamily="18" charset="0"/>
              </a:rPr>
              <a:t>International Market Prices and Government Subsidy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Global Scenario in Brief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Sri Lanka’s Petroleum Industry Structure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Demand, Supply and Challenges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sela\Desktop\1234\Untitled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75"/>
            <a:ext cx="914400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496888" y="0"/>
            <a:ext cx="8305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latin typeface="Baskerville Old Face" pitchFamily="18" charset="0"/>
              </a:rPr>
              <a:t>Import Prices Vs. Domestic Market Prices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control in pricing during the monopoly era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Price revision by LIOC on its own or LIOC can follow the government program of revision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largest share of market is with CPC, major price changes by the competitor becomes ineffective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2011		Petrol		 80%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Diesel 		 95%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Kerosene	100%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power supplies to be met from oil based electricity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generation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2010 -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Gwh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10714  of which thermal: 46.7% 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   2011 -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Gwh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11528 of which thermal: 49.9%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Fuel oil is also subsidized, affecting CPC financial status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Electricity consumption is subsidized and also regulated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(average unit cost: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15.59 against selling price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13.22)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Stable electricity supply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19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524000" y="2667000"/>
          <a:ext cx="6629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09800" y="1143000"/>
          <a:ext cx="4876799" cy="1390650"/>
        </p:xfrm>
        <a:graphic>
          <a:graphicData uri="http://schemas.openxmlformats.org/drawingml/2006/table">
            <a:tbl>
              <a:tblPr/>
              <a:tblGrid>
                <a:gridCol w="1816847"/>
                <a:gridCol w="1453477"/>
                <a:gridCol w="1606475"/>
              </a:tblGrid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Year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Thermal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Other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4751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4638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5865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3950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5763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4138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5975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3908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4994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5720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5748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5781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438400" y="533400"/>
          <a:ext cx="4876800" cy="457200"/>
        </p:xfrm>
        <a:graphic>
          <a:graphicData uri="http://schemas.openxmlformats.org/drawingml/2006/table">
            <a:tbl>
              <a:tblPr/>
              <a:tblGrid>
                <a:gridCol w="4876800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sng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Electricity Generation / </a:t>
                      </a:r>
                      <a:r>
                        <a:rPr lang="en-US" sz="2800" b="1" i="0" u="sng" strike="noStrike" dirty="0" err="1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Gwh</a:t>
                      </a:r>
                      <a:endParaRPr lang="en-US" sz="2800" b="1" i="0" u="sng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937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Industry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Refinery provided: entire requirement in 1970s 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1990s: about one half  met from refinery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2010: about 35 met from the refinery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Increasing demand met from imported refined products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(on expenditure basis)</a:t>
            </a:r>
          </a:p>
          <a:p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Change due to:  fixed processing capacity and increased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demand</a:t>
            </a:r>
            <a:endParaRPr lang="en-US" sz="2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11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90607"/>
              </p:ext>
            </p:extLst>
          </p:nvPr>
        </p:nvGraphicFramePr>
        <p:xfrm>
          <a:off x="1790700" y="1143000"/>
          <a:ext cx="5715000" cy="1267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914400"/>
                <a:gridCol w="838200"/>
                <a:gridCol w="914400"/>
              </a:tblGrid>
              <a:tr h="3709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Book Antiqua" pitchFamily="18" charset="0"/>
                        </a:rPr>
                        <a:t>Product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1990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2000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2010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</a:tr>
              <a:tr h="3709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Book Antiqua" pitchFamily="18" charset="0"/>
                        </a:rPr>
                        <a:t>Refinery</a:t>
                      </a:r>
                      <a:r>
                        <a:rPr lang="en-US" sz="1400" baseline="0" dirty="0" smtClean="0">
                          <a:latin typeface="Book Antiqua" pitchFamily="18" charset="0"/>
                        </a:rPr>
                        <a:t> Output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91.5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55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35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</a:tr>
              <a:tr h="52580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Book Antiqua" pitchFamily="18" charset="0"/>
                        </a:rPr>
                        <a:t>Imported Refined Petroleum Products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8.5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45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Book Antiqua" pitchFamily="18" charset="0"/>
                        </a:rPr>
                        <a:t>65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T="45733" marB="45733" anchor="ctr"/>
                </a:tc>
              </a:tr>
            </a:tbl>
          </a:graphicData>
        </a:graphic>
      </p:graphicFrame>
      <p:sp>
        <p:nvSpPr>
          <p:cNvPr id="9240" name="TextBox 3"/>
          <p:cNvSpPr txBox="1">
            <a:spLocks noChangeArrowheads="1"/>
          </p:cNvSpPr>
          <p:nvPr/>
        </p:nvSpPr>
        <p:spPr bwMode="auto">
          <a:xfrm>
            <a:off x="762000" y="3810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askerville Old Face" pitchFamily="18" charset="0"/>
              </a:rPr>
              <a:t>Crude Oil &amp; Refined Petroleum Product Import Ratio</a:t>
            </a:r>
          </a:p>
        </p:txBody>
      </p:sp>
      <p:pic>
        <p:nvPicPr>
          <p:cNvPr id="9241" name="Chart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438400"/>
            <a:ext cx="7388225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95400" y="2133601"/>
            <a:ext cx="369332" cy="415498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Book Antiqua" pitchFamily="18" charset="0"/>
                <a:cs typeface="+mn-cs"/>
              </a:rPr>
              <a:t>Percentage (%)</a:t>
            </a:r>
          </a:p>
        </p:txBody>
      </p:sp>
      <p:sp>
        <p:nvSpPr>
          <p:cNvPr id="9243" name="TextBox 5"/>
          <p:cNvSpPr txBox="1">
            <a:spLocks noChangeArrowheads="1"/>
          </p:cNvSpPr>
          <p:nvPr/>
        </p:nvSpPr>
        <p:spPr bwMode="auto">
          <a:xfrm>
            <a:off x="3332163" y="6400800"/>
            <a:ext cx="2438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latin typeface="Book Antiqua" pitchFamily="18" charset="0"/>
              </a:rPr>
              <a:t>Year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1800" y="2743200"/>
            <a:ext cx="457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8.5%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600" y="3733800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91.5%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Refinery’s technological limitations: 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built in 1960s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can accommodate limited  crude types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low yield and value addition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74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Current tension in the  Middle East/supply uncertainties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gulf region: 	20% of global petroleum exports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30% LNG exports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Diversification of sources of supply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crude oil (technological issues)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33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 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ou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5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Global Scenario</a:t>
            </a:r>
          </a:p>
          <a:p>
            <a:pPr>
              <a:buNone/>
            </a:pPr>
            <a:endParaRPr lang="en-US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Consumption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Global : 90/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/day (2011)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OECD : 50%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appox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North America: 24%</a:t>
            </a:r>
          </a:p>
          <a:p>
            <a:pPr>
              <a:buNone/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OPEC: 37%	North America: 15%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Russia: 11%	Saudi Arabia: 10%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Petroleum product prices: increasing trend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Short term demand: price inelastic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Current scenario:- Weaker demand in EU</a:t>
            </a:r>
          </a:p>
          <a:p>
            <a:pPr lvl="4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- Supply side uncertainties</a:t>
            </a:r>
          </a:p>
          <a:p>
            <a:pPr lvl="4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Additional supplies</a:t>
            </a:r>
          </a:p>
          <a:p>
            <a:pPr lvl="4"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 - Downward stock adjustment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hart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975" y="1066800"/>
            <a:ext cx="761365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1447800"/>
            <a:ext cx="369332" cy="415498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Book Antiqua" pitchFamily="18" charset="0"/>
                <a:cs typeface="+mn-cs"/>
              </a:rPr>
              <a:t>US$/</a:t>
            </a:r>
            <a:r>
              <a:rPr lang="en-US" sz="1200" b="1" dirty="0" err="1">
                <a:latin typeface="Book Antiqua" pitchFamily="18" charset="0"/>
                <a:cs typeface="+mn-cs"/>
              </a:rPr>
              <a:t>Bbl</a:t>
            </a:r>
            <a:endParaRPr lang="en-US" sz="1200" b="1" dirty="0">
              <a:latin typeface="Book Antiqua" pitchFamily="18" charset="0"/>
              <a:cs typeface="+mn-cs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1143000" y="304800"/>
            <a:ext cx="647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Brent Crude Oil Prices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1997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- 2012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Sri Lanka’s Petroleum Industry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 dependent petroleum consumer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Prior to nationalization: oligopoly of imports/distribution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1961 - creation of state monopoly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2003 - end of state monopoly and creation of duopoly (CPC and LIOC)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Island-wide presence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Many players in several petroleum product markets: bunkering, lubricants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 for regulating the market: products quality, services quality maintenance and enforcement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Employment 600-700 (1970s); now 6000-7000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3DC7-C292-4768-803C-5F03C3C5C8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7772400" cy="1219200"/>
          </a:xfrm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B7D8F-7303-43D4-8990-B2D92F4C248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18956"/>
              </p:ext>
            </p:extLst>
          </p:nvPr>
        </p:nvGraphicFramePr>
        <p:xfrm>
          <a:off x="914400" y="2819400"/>
          <a:ext cx="7924800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0331"/>
                <a:gridCol w="2204618"/>
                <a:gridCol w="1715678"/>
                <a:gridCol w="2124173"/>
              </a:tblGrid>
              <a:tr h="350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Products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 structure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 players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2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Prior to 1961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 products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Oligopoly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Caltex, Mobil, Shell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2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1961-2003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products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Monopoly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CPC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408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 to date</a:t>
                      </a:r>
                      <a:endParaRPr lang="en-US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Petrol, diesel, kerosene,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bitumen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Duopoly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CPC, LIOC</a:t>
                      </a:r>
                      <a:endParaRPr lang="en-US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09800" y="1752600"/>
            <a:ext cx="480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Market Structure of Petroleum Product Distribution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914400"/>
          </a:xfrm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Challenges of the Sri Lanka’s Petroleum Industry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14600"/>
            <a:ext cx="6858000" cy="3200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 was a  private monopoly, nationalized and again privatized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Presently a duopoly market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Litro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(govt.);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Lauhfs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(private)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Both are import dependent to a larger extent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B7D8F-7303-43D4-8990-B2D92F4C248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1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752600"/>
          <a:ext cx="398145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3962400" y="1752600"/>
          <a:ext cx="4876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1143000" y="533400"/>
            <a:ext cx="6858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Baskerville Old Face" pitchFamily="18" charset="0"/>
              </a:rPr>
              <a:t>Petroleum Products Consumption by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A31E4-A583-4C54-A4A6-847A37ED82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927</TotalTime>
  <Words>883</Words>
  <Application>Microsoft Office PowerPoint</Application>
  <PresentationFormat>On-screen Show (4:3)</PresentationFormat>
  <Paragraphs>333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Challenges of the Sri Lanka’s Petroleum Industry by R. H. S. Samaratunga Secretary,  Ministry of Petroleum Industries </vt:lpstr>
      <vt:lpstr>Challenges of the Sri Lanka’s Petroleum Industry</vt:lpstr>
      <vt:lpstr>Challenges of the Sri Lanka’s Petroleum Industry</vt:lpstr>
      <vt:lpstr>Challenges of the Sri Lanka’s Petroleum Industry</vt:lpstr>
      <vt:lpstr>PowerPoint Presentation</vt:lpstr>
      <vt:lpstr>Challenges of the Sri Lanka’s Petroleum Industry</vt:lpstr>
      <vt:lpstr>Challenges of the Sri Lanka’s Petroleum Industry</vt:lpstr>
      <vt:lpstr>Challenges of the Sri Lanka’s Petroleum Industry</vt:lpstr>
      <vt:lpstr>PowerPoint Presentation</vt:lpstr>
      <vt:lpstr>Challenges of the Sri Lanka’s Petroleum Industry</vt:lpstr>
      <vt:lpstr>Challenges of the Sri Lanka’s Petroleum Industry</vt:lpstr>
      <vt:lpstr>PowerPoint Presentation</vt:lpstr>
      <vt:lpstr>PowerPoint Presentation</vt:lpstr>
      <vt:lpstr>Challenges of the Sri Lanka’s Petroleum Industry</vt:lpstr>
      <vt:lpstr>PowerPoint Presentation</vt:lpstr>
      <vt:lpstr>PowerPoint Presentation</vt:lpstr>
      <vt:lpstr>Challenges of the Sri Lanka’s Petroleum Industry</vt:lpstr>
      <vt:lpstr>PowerPoint Presentation</vt:lpstr>
      <vt:lpstr>PowerPoint Presentation</vt:lpstr>
      <vt:lpstr>PowerPoint Presentation</vt:lpstr>
      <vt:lpstr>Challenges of the Sri Lanka’s Petroleum Industry</vt:lpstr>
      <vt:lpstr>Challenges of the Sri Lanka’s Petroleum Industry</vt:lpstr>
      <vt:lpstr>PowerPoint Presentation</vt:lpstr>
      <vt:lpstr>Challenges of the Sri Lanka’s Petroleum Industry</vt:lpstr>
      <vt:lpstr>PowerPoint Presentation</vt:lpstr>
      <vt:lpstr>Challenges of the Sri Lanka’s Petroleum Industry</vt:lpstr>
      <vt:lpstr>Challenges of the Sri Lanka’s Petroleum Industry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Challenges of the Petroleum Sector</dc:title>
  <dc:creator>Dell</dc:creator>
  <cp:lastModifiedBy>JKOA</cp:lastModifiedBy>
  <cp:revision>87</cp:revision>
  <dcterms:created xsi:type="dcterms:W3CDTF">2012-05-29T10:57:42Z</dcterms:created>
  <dcterms:modified xsi:type="dcterms:W3CDTF">2013-01-07T07:57:59Z</dcterms:modified>
</cp:coreProperties>
</file>