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charts/chart5.xml" ContentType="application/vnd.openxmlformats-officedocument.drawingml.chart+xml"/>
  <Override PartName="/ppt/theme/themeOverride5.xml" ContentType="application/vnd.openxmlformats-officedocument.themeOverride+xml"/>
  <Override PartName="/ppt/charts/chart6.xml" ContentType="application/vnd.openxmlformats-officedocument.drawingml.chart+xml"/>
  <Override PartName="/ppt/theme/themeOverride6.xml" ContentType="application/vnd.openxmlformats-officedocument.themeOverride+xml"/>
  <Override PartName="/ppt/charts/chart7.xml" ContentType="application/vnd.openxmlformats-officedocument.drawingml.chart+xml"/>
  <Override PartName="/ppt/notesSlides/notesSlide1.xml" ContentType="application/vnd.openxmlformats-officedocument.presentationml.notesSlide+xml"/>
  <Override PartName="/ppt/charts/chart8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handoutMasterIdLst>
    <p:handoutMasterId r:id="rId31"/>
  </p:handoutMasterIdLst>
  <p:sldIdLst>
    <p:sldId id="256" r:id="rId2"/>
    <p:sldId id="267" r:id="rId3"/>
    <p:sldId id="268" r:id="rId4"/>
    <p:sldId id="269" r:id="rId5"/>
    <p:sldId id="262" r:id="rId6"/>
    <p:sldId id="270" r:id="rId7"/>
    <p:sldId id="284" r:id="rId8"/>
    <p:sldId id="285" r:id="rId9"/>
    <p:sldId id="259" r:id="rId10"/>
    <p:sldId id="271" r:id="rId11"/>
    <p:sldId id="272" r:id="rId12"/>
    <p:sldId id="264" r:id="rId13"/>
    <p:sldId id="260" r:id="rId14"/>
    <p:sldId id="273" r:id="rId15"/>
    <p:sldId id="257" r:id="rId16"/>
    <p:sldId id="258" r:id="rId17"/>
    <p:sldId id="274" r:id="rId18"/>
    <p:sldId id="283" r:id="rId19"/>
    <p:sldId id="265" r:id="rId20"/>
    <p:sldId id="266" r:id="rId21"/>
    <p:sldId id="275" r:id="rId22"/>
    <p:sldId id="276" r:id="rId23"/>
    <p:sldId id="278" r:id="rId24"/>
    <p:sldId id="277" r:id="rId25"/>
    <p:sldId id="263" r:id="rId26"/>
    <p:sldId id="279" r:id="rId27"/>
    <p:sldId id="281" r:id="rId28"/>
    <p:sldId id="280" r:id="rId2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94" autoAdjust="0"/>
    <p:restoredTop sz="94660"/>
  </p:normalViewPr>
  <p:slideViewPr>
    <p:cSldViewPr>
      <p:cViewPr>
        <p:scale>
          <a:sx n="75" d="100"/>
          <a:sy n="75" d="100"/>
        </p:scale>
        <p:origin x="-124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D:\K\Oil%20Procument\IMPORTS\Consumption\Petroleum%20Use.xlsx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D:\K\Oil%20Procument\IMPORTS\Consumption\Petroleum%20Use.xlsx" TargetMode="External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file:///D:\K\Oil%20Procument\IMPORTS\Consumption\Petroleum%20Use.xlsx" TargetMode="External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file:///D:\K\Oil%20Procument\IMPORTS\Consumption\Petroleum%20Use.xlsx" TargetMode="External"/><Relationship Id="rId1" Type="http://schemas.openxmlformats.org/officeDocument/2006/relationships/themeOverride" Target="../theme/themeOverride4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oleObject" Target="file:///C:\Documents%20and%20Settings\Dell\Desktop\Petroleum%20Sector\Copy%20of%20CrudeOilPriceVariations.xlsx.xlsx" TargetMode="External"/><Relationship Id="rId1" Type="http://schemas.openxmlformats.org/officeDocument/2006/relationships/themeOverride" Target="../theme/themeOverride5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oleObject" Target="file:///C:\Documents%20and%20Settings\Dell\Desktop\Petroleum%20Sector\Copy%20of%20CrudeOilPriceVariations.xlsx.xlsx" TargetMode="External"/><Relationship Id="rId1" Type="http://schemas.openxmlformats.org/officeDocument/2006/relationships/themeOverride" Target="../theme/themeOverride6.xm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Dell\Desktop\Petroleum%20Sector\Copy%20of%20CrudeOilPriceVariations.xlsx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Dell\Desktop\Petroleum%20Sector\Copy%20of%20CrudeOilPriceVariations.xlsx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lang="en-GB"/>
            </a:pPr>
            <a:r>
              <a:rPr lang="en-US" sz="1600" dirty="0" smtClean="0"/>
              <a:t> </a:t>
            </a:r>
            <a:r>
              <a:rPr lang="en-US" sz="1600" dirty="0"/>
              <a:t>2000 </a:t>
            </a:r>
          </a:p>
        </c:rich>
      </c:tx>
      <c:layout>
        <c:manualLayout>
          <c:xMode val="edge"/>
          <c:yMode val="edge"/>
          <c:x val="0.4188674758196681"/>
          <c:y val="2.7777777777777925E-2"/>
        </c:manualLayout>
      </c:layout>
      <c:overlay val="0"/>
    </c:title>
    <c:autoTitleDeleted val="0"/>
    <c:plotArea>
      <c:layout/>
      <c:pieChart>
        <c:varyColors val="1"/>
        <c:ser>
          <c:idx val="0"/>
          <c:order val="0"/>
          <c:dLbls>
            <c:txPr>
              <a:bodyPr/>
              <a:lstStyle/>
              <a:p>
                <a:pPr>
                  <a:defRPr lang="en-GB" sz="1200" b="1"/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Sheet3!$A$37:$A$40</c:f>
              <c:strCache>
                <c:ptCount val="4"/>
                <c:pt idx="0">
                  <c:v>Transport</c:v>
                </c:pt>
                <c:pt idx="1">
                  <c:v>Industrial</c:v>
                </c:pt>
                <c:pt idx="2">
                  <c:v>Power Generation</c:v>
                </c:pt>
                <c:pt idx="3">
                  <c:v>Other</c:v>
                </c:pt>
              </c:strCache>
            </c:strRef>
          </c:cat>
          <c:val>
            <c:numRef>
              <c:f>Sheet3!$B$37:$B$40</c:f>
              <c:numCache>
                <c:formatCode>General</c:formatCode>
                <c:ptCount val="4"/>
                <c:pt idx="0">
                  <c:v>1396377</c:v>
                </c:pt>
                <c:pt idx="1">
                  <c:v>296227</c:v>
                </c:pt>
                <c:pt idx="2">
                  <c:v>898523</c:v>
                </c:pt>
                <c:pt idx="3">
                  <c:v>282819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zero"/>
    <c:showDLblsOverMax val="0"/>
  </c:chart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lang="en-GB"/>
            </a:pPr>
            <a:r>
              <a:rPr lang="en-US" sz="1600" dirty="0" smtClean="0"/>
              <a:t> </a:t>
            </a:r>
            <a:r>
              <a:rPr lang="en-US" sz="1600" dirty="0"/>
              <a:t>2010 </a:t>
            </a:r>
          </a:p>
        </c:rich>
      </c:tx>
      <c:layout>
        <c:manualLayout>
          <c:xMode val="edge"/>
          <c:yMode val="edge"/>
          <c:x val="0.24285421118509937"/>
          <c:y val="2.7777777777777912E-2"/>
        </c:manualLayout>
      </c:layout>
      <c:overlay val="0"/>
    </c:title>
    <c:autoTitleDeleted val="0"/>
    <c:plotArea>
      <c:layout/>
      <c:pieChart>
        <c:varyColors val="1"/>
        <c:ser>
          <c:idx val="0"/>
          <c:order val="0"/>
          <c:dLbls>
            <c:txPr>
              <a:bodyPr/>
              <a:lstStyle/>
              <a:p>
                <a:pPr>
                  <a:defRPr lang="en-GB" sz="1200" b="1"/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Sheet3!$A$42:$A$45</c:f>
              <c:strCache>
                <c:ptCount val="4"/>
                <c:pt idx="0">
                  <c:v>Transport</c:v>
                </c:pt>
                <c:pt idx="1">
                  <c:v>Industrial</c:v>
                </c:pt>
                <c:pt idx="2">
                  <c:v>Power Generation</c:v>
                </c:pt>
                <c:pt idx="3">
                  <c:v>Other</c:v>
                </c:pt>
              </c:strCache>
            </c:strRef>
          </c:cat>
          <c:val>
            <c:numRef>
              <c:f>Sheet3!$B$42:$B$45</c:f>
              <c:numCache>
                <c:formatCode>General</c:formatCode>
                <c:ptCount val="4"/>
                <c:pt idx="0">
                  <c:v>1671571.7962085309</c:v>
                </c:pt>
                <c:pt idx="1">
                  <c:v>187816.4248883329</c:v>
                </c:pt>
                <c:pt idx="2">
                  <c:v>1015936.2226148949</c:v>
                </c:pt>
                <c:pt idx="3">
                  <c:v>190090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8293963254593326"/>
          <c:y val="0.36455125400991545"/>
          <c:w val="0.31706036745406979"/>
          <c:h val="0.38446194225721886"/>
        </c:manualLayout>
      </c:layout>
      <c:overlay val="0"/>
      <c:txPr>
        <a:bodyPr/>
        <a:lstStyle/>
        <a:p>
          <a:pPr>
            <a:defRPr lang="en-GB" sz="1200">
              <a:latin typeface="Book Antiqua" pitchFamily="18" charset="0"/>
            </a:defRPr>
          </a:pPr>
          <a:endParaRPr lang="en-US"/>
        </a:p>
      </c:txPr>
    </c:legend>
    <c:plotVisOnly val="1"/>
    <c:dispBlanksAs val="zero"/>
    <c:showDLblsOverMax val="0"/>
  </c:chart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3677645133068045"/>
          <c:y val="0.14168583177677743"/>
          <c:w val="0.83168233003132652"/>
          <c:h val="0.61372046905750965"/>
        </c:manualLayout>
      </c:layout>
      <c:lineChart>
        <c:grouping val="stacked"/>
        <c:varyColors val="0"/>
        <c:ser>
          <c:idx val="0"/>
          <c:order val="0"/>
          <c:tx>
            <c:strRef>
              <c:f>'FO volume-Value'!$A$5</c:f>
              <c:strCache>
                <c:ptCount val="1"/>
                <c:pt idx="0">
                  <c:v>Volume/ MT</c:v>
                </c:pt>
              </c:strCache>
            </c:strRef>
          </c:tx>
          <c:cat>
            <c:strRef>
              <c:f>'FO volume-Value'!$B$4:$O$4</c:f>
              <c:strCache>
                <c:ptCount val="14"/>
                <c:pt idx="0">
                  <c:v>1985</c:v>
                </c:pt>
                <c:pt idx="1">
                  <c:v>1990</c:v>
                </c:pt>
                <c:pt idx="2">
                  <c:v>1995</c:v>
                </c:pt>
                <c:pt idx="3">
                  <c:v>2000</c:v>
                </c:pt>
                <c:pt idx="4">
                  <c:v>2001</c:v>
                </c:pt>
                <c:pt idx="5">
                  <c:v>2002</c:v>
                </c:pt>
                <c:pt idx="6">
                  <c:v>2003</c:v>
                </c:pt>
                <c:pt idx="7">
                  <c:v>2004</c:v>
                </c:pt>
                <c:pt idx="8">
                  <c:v>2005</c:v>
                </c:pt>
                <c:pt idx="9">
                  <c:v>2006</c:v>
                </c:pt>
                <c:pt idx="10">
                  <c:v>2007</c:v>
                </c:pt>
                <c:pt idx="11">
                  <c:v>2008</c:v>
                </c:pt>
                <c:pt idx="12">
                  <c:v>2009</c:v>
                </c:pt>
                <c:pt idx="13">
                  <c:v>2010</c:v>
                </c:pt>
              </c:strCache>
            </c:strRef>
          </c:cat>
          <c:val>
            <c:numRef>
              <c:f>'FO volume-Value'!$B$5:$O$5</c:f>
              <c:numCache>
                <c:formatCode>#,##0.00</c:formatCode>
                <c:ptCount val="14"/>
                <c:pt idx="0">
                  <c:v>142.78</c:v>
                </c:pt>
                <c:pt idx="1">
                  <c:v>157.76999999999998</c:v>
                </c:pt>
                <c:pt idx="2">
                  <c:v>241.14</c:v>
                </c:pt>
                <c:pt idx="3">
                  <c:v>736.7</c:v>
                </c:pt>
                <c:pt idx="4">
                  <c:v>748.8</c:v>
                </c:pt>
                <c:pt idx="5">
                  <c:v>757.64</c:v>
                </c:pt>
                <c:pt idx="6">
                  <c:v>705.19</c:v>
                </c:pt>
                <c:pt idx="7">
                  <c:v>737.23</c:v>
                </c:pt>
                <c:pt idx="8">
                  <c:v>972.79000000000053</c:v>
                </c:pt>
                <c:pt idx="9">
                  <c:v>911.16</c:v>
                </c:pt>
                <c:pt idx="10">
                  <c:v>985.25</c:v>
                </c:pt>
                <c:pt idx="11">
                  <c:v>994.53</c:v>
                </c:pt>
                <c:pt idx="12">
                  <c:v>1095.75</c:v>
                </c:pt>
                <c:pt idx="13">
                  <c:v>994.47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hiLowLines/>
        <c:marker val="1"/>
        <c:smooth val="0"/>
        <c:axId val="34963840"/>
        <c:axId val="34965760"/>
      </c:lineChart>
      <c:catAx>
        <c:axId val="34963840"/>
        <c:scaling>
          <c:orientation val="minMax"/>
        </c:scaling>
        <c:delete val="0"/>
        <c:axPos val="b"/>
        <c:majorGridlines/>
        <c:title>
          <c:tx>
            <c:rich>
              <a:bodyPr/>
              <a:lstStyle/>
              <a:p>
                <a:pPr>
                  <a:defRPr lang="en-GB">
                    <a:latin typeface="Book Antiqua" pitchFamily="18" charset="0"/>
                  </a:defRPr>
                </a:pPr>
                <a:r>
                  <a:rPr lang="en-US" sz="1200">
                    <a:latin typeface="Book Antiqua" pitchFamily="18" charset="0"/>
                  </a:rPr>
                  <a:t>Year</a:t>
                </a:r>
              </a:p>
            </c:rich>
          </c:tx>
          <c:layout/>
          <c:overlay val="0"/>
        </c:title>
        <c:majorTickMark val="none"/>
        <c:minorTickMark val="none"/>
        <c:tickLblPos val="low"/>
        <c:txPr>
          <a:bodyPr rot="-5400000" vert="horz"/>
          <a:lstStyle/>
          <a:p>
            <a:pPr>
              <a:defRPr lang="en-GB"/>
            </a:pPr>
            <a:endParaRPr lang="en-US"/>
          </a:p>
        </c:txPr>
        <c:crossAx val="34965760"/>
        <c:crosses val="autoZero"/>
        <c:auto val="1"/>
        <c:lblAlgn val="ctr"/>
        <c:lblOffset val="100"/>
        <c:noMultiLvlLbl val="0"/>
      </c:catAx>
      <c:valAx>
        <c:axId val="34965760"/>
        <c:scaling>
          <c:orientation val="minMax"/>
        </c:scaling>
        <c:delete val="0"/>
        <c:axPos val="l"/>
        <c:majorGridlines/>
        <c:minorGridlines/>
        <c:title>
          <c:tx>
            <c:rich>
              <a:bodyPr/>
              <a:lstStyle/>
              <a:p>
                <a:pPr>
                  <a:defRPr lang="en-GB" sz="1200">
                    <a:latin typeface="Book Antiqua" pitchFamily="18" charset="0"/>
                  </a:defRPr>
                </a:pPr>
                <a:r>
                  <a:rPr lang="en-US" sz="1200">
                    <a:latin typeface="Book Antiqua" pitchFamily="18" charset="0"/>
                  </a:rPr>
                  <a:t>Volume /MT</a:t>
                </a:r>
              </a:p>
            </c:rich>
          </c:tx>
          <c:layout/>
          <c:overlay val="0"/>
        </c:title>
        <c:numFmt formatCode="#,##0" sourceLinked="0"/>
        <c:majorTickMark val="out"/>
        <c:minorTickMark val="none"/>
        <c:tickLblPos val="nextTo"/>
        <c:txPr>
          <a:bodyPr/>
          <a:lstStyle/>
          <a:p>
            <a:pPr>
              <a:defRPr lang="en-GB"/>
            </a:pPr>
            <a:endParaRPr lang="en-US"/>
          </a:p>
        </c:txPr>
        <c:crossAx val="34963840"/>
        <c:crosses val="autoZero"/>
        <c:crossBetween val="midCat"/>
      </c:valAx>
    </c:plotArea>
    <c:plotVisOnly val="1"/>
    <c:dispBlanksAs val="zero"/>
    <c:showDLblsOverMax val="0"/>
  </c:chart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'FO volume-Value'!$A$51</c:f>
              <c:strCache>
                <c:ptCount val="1"/>
                <c:pt idx="0">
                  <c:v>Value/(Rs. Million</c:v>
                </c:pt>
              </c:strCache>
            </c:strRef>
          </c:tx>
          <c:trendline>
            <c:spPr>
              <a:ln>
                <a:solidFill>
                  <a:srgbClr val="FF0000"/>
                </a:solidFill>
              </a:ln>
            </c:spPr>
            <c:trendlineType val="linear"/>
            <c:dispRSqr val="0"/>
            <c:dispEq val="0"/>
          </c:trendline>
          <c:cat>
            <c:strRef>
              <c:f>'FO volume-Value'!$B$50:$O$50</c:f>
              <c:strCache>
                <c:ptCount val="14"/>
                <c:pt idx="0">
                  <c:v>1985</c:v>
                </c:pt>
                <c:pt idx="1">
                  <c:v>1990</c:v>
                </c:pt>
                <c:pt idx="2">
                  <c:v>1995</c:v>
                </c:pt>
                <c:pt idx="3">
                  <c:v>2000</c:v>
                </c:pt>
                <c:pt idx="4">
                  <c:v>2001</c:v>
                </c:pt>
                <c:pt idx="5">
                  <c:v>2002</c:v>
                </c:pt>
                <c:pt idx="6">
                  <c:v>2003</c:v>
                </c:pt>
                <c:pt idx="7">
                  <c:v>2004</c:v>
                </c:pt>
                <c:pt idx="8">
                  <c:v>2005</c:v>
                </c:pt>
                <c:pt idx="9">
                  <c:v>2006</c:v>
                </c:pt>
                <c:pt idx="10">
                  <c:v>2007</c:v>
                </c:pt>
                <c:pt idx="11">
                  <c:v>2008</c:v>
                </c:pt>
                <c:pt idx="12">
                  <c:v>2009</c:v>
                </c:pt>
                <c:pt idx="13">
                  <c:v>2010</c:v>
                </c:pt>
              </c:strCache>
            </c:strRef>
          </c:cat>
          <c:val>
            <c:numRef>
              <c:f>'FO volume-Value'!$B$51:$O$51</c:f>
              <c:numCache>
                <c:formatCode>#,##0.00</c:formatCode>
                <c:ptCount val="14"/>
                <c:pt idx="0">
                  <c:v>687.55499999999938</c:v>
                </c:pt>
                <c:pt idx="1">
                  <c:v>744.10199999999998</c:v>
                </c:pt>
                <c:pt idx="2">
                  <c:v>1626.348</c:v>
                </c:pt>
                <c:pt idx="3">
                  <c:v>6932.9049999999997</c:v>
                </c:pt>
                <c:pt idx="4">
                  <c:v>11836.009</c:v>
                </c:pt>
                <c:pt idx="5">
                  <c:v>15126.837</c:v>
                </c:pt>
                <c:pt idx="6">
                  <c:v>16238.837</c:v>
                </c:pt>
                <c:pt idx="7">
                  <c:v>19417.253000000001</c:v>
                </c:pt>
                <c:pt idx="8">
                  <c:v>30165.884999999998</c:v>
                </c:pt>
                <c:pt idx="9">
                  <c:v>36421.645000000004</c:v>
                </c:pt>
                <c:pt idx="10">
                  <c:v>43941.103999999999</c:v>
                </c:pt>
                <c:pt idx="11">
                  <c:v>66220.152000000002</c:v>
                </c:pt>
                <c:pt idx="12">
                  <c:v>33157.149000000005</c:v>
                </c:pt>
                <c:pt idx="13">
                  <c:v>35792.018171000003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hiLowLines/>
        <c:marker val="1"/>
        <c:smooth val="0"/>
        <c:axId val="30686208"/>
        <c:axId val="30708864"/>
      </c:lineChart>
      <c:catAx>
        <c:axId val="30686208"/>
        <c:scaling>
          <c:orientation val="minMax"/>
        </c:scaling>
        <c:delete val="0"/>
        <c:axPos val="b"/>
        <c:majorGridlines/>
        <c:title>
          <c:tx>
            <c:rich>
              <a:bodyPr/>
              <a:lstStyle/>
              <a:p>
                <a:pPr>
                  <a:defRPr lang="en-GB" sz="1200">
                    <a:latin typeface="Book Antiqua" pitchFamily="18" charset="0"/>
                  </a:defRPr>
                </a:pPr>
                <a:r>
                  <a:rPr lang="en-US" sz="1200">
                    <a:latin typeface="Book Antiqua" pitchFamily="18" charset="0"/>
                  </a:rPr>
                  <a:t>Year</a:t>
                </a:r>
              </a:p>
            </c:rich>
          </c:tx>
          <c:layout/>
          <c:overlay val="0"/>
        </c:title>
        <c:majorTickMark val="none"/>
        <c:minorTickMark val="none"/>
        <c:tickLblPos val="low"/>
        <c:txPr>
          <a:bodyPr rot="-5400000" vert="horz"/>
          <a:lstStyle/>
          <a:p>
            <a:pPr>
              <a:defRPr lang="en-GB"/>
            </a:pPr>
            <a:endParaRPr lang="en-US"/>
          </a:p>
        </c:txPr>
        <c:crossAx val="30708864"/>
        <c:crosses val="autoZero"/>
        <c:auto val="1"/>
        <c:lblAlgn val="ctr"/>
        <c:lblOffset val="100"/>
        <c:noMultiLvlLbl val="0"/>
      </c:catAx>
      <c:valAx>
        <c:axId val="30708864"/>
        <c:scaling>
          <c:orientation val="minMax"/>
        </c:scaling>
        <c:delete val="0"/>
        <c:axPos val="l"/>
        <c:majorGridlines/>
        <c:minorGridlines/>
        <c:title>
          <c:tx>
            <c:rich>
              <a:bodyPr/>
              <a:lstStyle/>
              <a:p>
                <a:pPr>
                  <a:defRPr lang="en-GB" sz="1200">
                    <a:latin typeface="Book Antiqua" pitchFamily="18" charset="0"/>
                  </a:defRPr>
                </a:pPr>
                <a:r>
                  <a:rPr lang="en-US" sz="1200">
                    <a:latin typeface="Book Antiqua" pitchFamily="18" charset="0"/>
                  </a:rPr>
                  <a:t>Value/ Rs. Million</a:t>
                </a:r>
              </a:p>
            </c:rich>
          </c:tx>
          <c:layout/>
          <c:overlay val="0"/>
        </c:title>
        <c:numFmt formatCode="#,##0" sourceLinked="0"/>
        <c:majorTickMark val="out"/>
        <c:minorTickMark val="none"/>
        <c:tickLblPos val="nextTo"/>
        <c:txPr>
          <a:bodyPr/>
          <a:lstStyle/>
          <a:p>
            <a:pPr>
              <a:defRPr lang="en-GB"/>
            </a:pPr>
            <a:endParaRPr lang="en-US"/>
          </a:p>
        </c:txPr>
        <c:crossAx val="30686208"/>
        <c:crosses val="autoZero"/>
        <c:crossBetween val="midCat"/>
      </c:valAx>
    </c:plotArea>
    <c:plotVisOnly val="1"/>
    <c:dispBlanksAs val="gap"/>
    <c:showDLblsOverMax val="0"/>
  </c:chart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lang="en-GB" sz="3200" u="none">
                <a:latin typeface="Baskerville Old Face" pitchFamily="18" charset="0"/>
              </a:defRPr>
            </a:pPr>
            <a:r>
              <a:rPr lang="en-US" sz="3200" b="1" i="0" u="none" strike="noStrike" baseline="0" dirty="0">
                <a:latin typeface="Baskerville Old Face" pitchFamily="18" charset="0"/>
              </a:rPr>
              <a:t>Country’s Demand for Petroleum Products</a:t>
            </a:r>
            <a:endParaRPr lang="en-US" sz="3200" u="none" dirty="0">
              <a:latin typeface="Baskerville Old Face" pitchFamily="18" charset="0"/>
            </a:endParaRP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1"/>
          <c:order val="0"/>
          <c:invertIfNegative val="0"/>
          <c:cat>
            <c:numRef>
              <c:f>Sheet1!$A$4:$A$15</c:f>
              <c:numCache>
                <c:formatCode>General</c:formatCode>
                <c:ptCount val="12"/>
                <c:pt idx="0">
                  <c:v>1980</c:v>
                </c:pt>
                <c:pt idx="1">
                  <c:v>1985</c:v>
                </c:pt>
                <c:pt idx="2">
                  <c:v>1990</c:v>
                </c:pt>
                <c:pt idx="3">
                  <c:v>1995</c:v>
                </c:pt>
                <c:pt idx="4">
                  <c:v>2000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</c:numCache>
            </c:numRef>
          </c:cat>
          <c:val>
            <c:numRef>
              <c:f>Sheet1!$B$4:$B$15</c:f>
              <c:numCache>
                <c:formatCode>General</c:formatCode>
                <c:ptCount val="12"/>
                <c:pt idx="0">
                  <c:v>449</c:v>
                </c:pt>
                <c:pt idx="1">
                  <c:v>398</c:v>
                </c:pt>
                <c:pt idx="2">
                  <c:v>357</c:v>
                </c:pt>
                <c:pt idx="3">
                  <c:v>387</c:v>
                </c:pt>
                <c:pt idx="4">
                  <c:v>901</c:v>
                </c:pt>
                <c:pt idx="5">
                  <c:v>1655</c:v>
                </c:pt>
                <c:pt idx="6">
                  <c:v>2070</c:v>
                </c:pt>
                <c:pt idx="7">
                  <c:v>2516</c:v>
                </c:pt>
                <c:pt idx="8">
                  <c:v>3392</c:v>
                </c:pt>
                <c:pt idx="9">
                  <c:v>2184</c:v>
                </c:pt>
                <c:pt idx="10">
                  <c:v>3041</c:v>
                </c:pt>
                <c:pt idx="11">
                  <c:v>4795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0345472"/>
        <c:axId val="30347264"/>
      </c:barChart>
      <c:catAx>
        <c:axId val="303454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lang="en-GB"/>
            </a:pPr>
            <a:endParaRPr lang="en-US"/>
          </a:p>
        </c:txPr>
        <c:crossAx val="30347264"/>
        <c:crosses val="autoZero"/>
        <c:auto val="1"/>
        <c:lblAlgn val="ctr"/>
        <c:lblOffset val="100"/>
        <c:noMultiLvlLbl val="0"/>
      </c:catAx>
      <c:valAx>
        <c:axId val="30347264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lang="en-GB" sz="1200">
                    <a:latin typeface="Book Antiqua" pitchFamily="18" charset="0"/>
                  </a:defRPr>
                </a:pPr>
                <a:r>
                  <a:rPr lang="en-US" sz="1200">
                    <a:latin typeface="Book Antiqua" pitchFamily="18" charset="0"/>
                  </a:rPr>
                  <a:t>Value (US$/Mn)</a:t>
                </a:r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lang="en-GB"/>
            </a:pPr>
            <a:endParaRPr lang="en-US"/>
          </a:p>
        </c:txPr>
        <c:crossAx val="30345472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lang="en-GB" sz="2400" b="1" u="none">
                <a:latin typeface="Baskerville Old Face" pitchFamily="18" charset="0"/>
              </a:defRPr>
            </a:pPr>
            <a:r>
              <a:rPr lang="en-US" sz="2400" b="1" u="none" dirty="0">
                <a:latin typeface="Baskerville Old Face" pitchFamily="18" charset="0"/>
              </a:rPr>
              <a:t>Country's Demand </a:t>
            </a:r>
            <a:r>
              <a:rPr lang="en-US" sz="2400" b="1" u="none" dirty="0" smtClean="0">
                <a:latin typeface="Baskerville Old Face" pitchFamily="18" charset="0"/>
              </a:rPr>
              <a:t>– Relative Significance - </a:t>
            </a:r>
            <a:r>
              <a:rPr lang="en-US" sz="2400" b="1" u="none" baseline="0" dirty="0" smtClean="0">
                <a:latin typeface="Baskerville Old Face" pitchFamily="18" charset="0"/>
              </a:rPr>
              <a:t> </a:t>
            </a:r>
          </a:p>
          <a:p>
            <a:pPr>
              <a:defRPr lang="en-GB" sz="2400" b="1" u="none">
                <a:latin typeface="Baskerville Old Face" pitchFamily="18" charset="0"/>
              </a:defRPr>
            </a:pPr>
            <a:r>
              <a:rPr lang="en-US" sz="2400" b="1" u="none" baseline="0" dirty="0" smtClean="0">
                <a:latin typeface="Baskerville Old Face" pitchFamily="18" charset="0"/>
              </a:rPr>
              <a:t>%  of Exports </a:t>
            </a:r>
            <a:r>
              <a:rPr lang="en-US" sz="2400" b="1" u="none" baseline="0" dirty="0">
                <a:latin typeface="Baskerville Old Face" pitchFamily="18" charset="0"/>
              </a:rPr>
              <a:t>&amp; Imports</a:t>
            </a:r>
            <a:endParaRPr lang="en-US" sz="2400" b="1" u="none" dirty="0">
              <a:latin typeface="Baskerville Old Face" pitchFamily="18" charset="0"/>
            </a:endParaRPr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2"/>
          <c:order val="2"/>
          <c:tx>
            <c:strRef>
              <c:f>Sheet1!$C$2</c:f>
              <c:strCache>
                <c:ptCount val="1"/>
                <c:pt idx="0">
                  <c:v>% of Exports</c:v>
                </c:pt>
              </c:strCache>
            </c:strRef>
          </c:tx>
          <c:spPr>
            <a:ln>
              <a:solidFill>
                <a:schemeClr val="accent1"/>
              </a:solidFill>
            </a:ln>
          </c:spPr>
          <c:marker>
            <c:spPr>
              <a:solidFill>
                <a:schemeClr val="accent1"/>
              </a:solidFill>
            </c:spPr>
          </c:marker>
          <c:cat>
            <c:numRef>
              <c:f>Sheet1!$A$4:$A$15</c:f>
              <c:numCache>
                <c:formatCode>General</c:formatCode>
                <c:ptCount val="12"/>
                <c:pt idx="0">
                  <c:v>1980</c:v>
                </c:pt>
                <c:pt idx="1">
                  <c:v>1985</c:v>
                </c:pt>
                <c:pt idx="2">
                  <c:v>1990</c:v>
                </c:pt>
                <c:pt idx="3">
                  <c:v>1995</c:v>
                </c:pt>
                <c:pt idx="4">
                  <c:v>2000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</c:numCache>
            </c:numRef>
          </c:cat>
          <c:val>
            <c:numRef>
              <c:f>Sheet1!$C$4:$C$15</c:f>
              <c:numCache>
                <c:formatCode>General</c:formatCode>
                <c:ptCount val="12"/>
                <c:pt idx="0">
                  <c:v>42.7</c:v>
                </c:pt>
                <c:pt idx="1">
                  <c:v>37.4</c:v>
                </c:pt>
                <c:pt idx="2">
                  <c:v>18</c:v>
                </c:pt>
                <c:pt idx="3">
                  <c:v>10.200000000000001</c:v>
                </c:pt>
                <c:pt idx="4">
                  <c:v>16.3</c:v>
                </c:pt>
                <c:pt idx="5">
                  <c:v>26.1</c:v>
                </c:pt>
                <c:pt idx="6">
                  <c:v>30.1</c:v>
                </c:pt>
                <c:pt idx="7">
                  <c:v>32.9</c:v>
                </c:pt>
                <c:pt idx="8">
                  <c:v>41.8</c:v>
                </c:pt>
                <c:pt idx="9">
                  <c:v>30.8</c:v>
                </c:pt>
                <c:pt idx="10">
                  <c:v>35.4</c:v>
                </c:pt>
                <c:pt idx="11">
                  <c:v>45.4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Sheet1!$D$2</c:f>
              <c:strCache>
                <c:ptCount val="1"/>
                <c:pt idx="0">
                  <c:v>% of Imports</c:v>
                </c:pt>
              </c:strCache>
            </c:strRef>
          </c:tx>
          <c:cat>
            <c:numRef>
              <c:f>Sheet1!$A$4:$A$15</c:f>
              <c:numCache>
                <c:formatCode>General</c:formatCode>
                <c:ptCount val="12"/>
                <c:pt idx="0">
                  <c:v>1980</c:v>
                </c:pt>
                <c:pt idx="1">
                  <c:v>1985</c:v>
                </c:pt>
                <c:pt idx="2">
                  <c:v>1990</c:v>
                </c:pt>
                <c:pt idx="3">
                  <c:v>1995</c:v>
                </c:pt>
                <c:pt idx="4">
                  <c:v>2000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</c:numCache>
            </c:numRef>
          </c:cat>
          <c:val>
            <c:numRef>
              <c:f>Sheet1!$D$4:$D$15</c:f>
              <c:numCache>
                <c:formatCode>General</c:formatCode>
                <c:ptCount val="12"/>
                <c:pt idx="0">
                  <c:v>21.9</c:v>
                </c:pt>
                <c:pt idx="1">
                  <c:v>20.399999999999999</c:v>
                </c:pt>
                <c:pt idx="2">
                  <c:v>13.2</c:v>
                </c:pt>
                <c:pt idx="3">
                  <c:v>7.3</c:v>
                </c:pt>
                <c:pt idx="4">
                  <c:v>12.3</c:v>
                </c:pt>
                <c:pt idx="5">
                  <c:v>18.7</c:v>
                </c:pt>
                <c:pt idx="6">
                  <c:v>20.2</c:v>
                </c:pt>
                <c:pt idx="7">
                  <c:v>22.3</c:v>
                </c:pt>
                <c:pt idx="8">
                  <c:v>24.1</c:v>
                </c:pt>
                <c:pt idx="9">
                  <c:v>21.4</c:v>
                </c:pt>
                <c:pt idx="10">
                  <c:v>22.6</c:v>
                </c:pt>
                <c:pt idx="11">
                  <c:v>23.7</c:v>
                </c:pt>
              </c:numCache>
            </c:numRef>
          </c:val>
          <c:smooth val="0"/>
        </c:ser>
        <c:ser>
          <c:idx val="0"/>
          <c:order val="0"/>
          <c:tx>
            <c:strRef>
              <c:f>Sheet1!$C$2</c:f>
              <c:strCache>
                <c:ptCount val="1"/>
                <c:pt idx="0">
                  <c:v>% of Exports</c:v>
                </c:pt>
              </c:strCache>
            </c:strRef>
          </c:tx>
          <c:cat>
            <c:numRef>
              <c:f>Sheet1!$A$4:$A$15</c:f>
              <c:numCache>
                <c:formatCode>General</c:formatCode>
                <c:ptCount val="12"/>
                <c:pt idx="0">
                  <c:v>1980</c:v>
                </c:pt>
                <c:pt idx="1">
                  <c:v>1985</c:v>
                </c:pt>
                <c:pt idx="2">
                  <c:v>1990</c:v>
                </c:pt>
                <c:pt idx="3">
                  <c:v>1995</c:v>
                </c:pt>
                <c:pt idx="4">
                  <c:v>2000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</c:numCache>
            </c:numRef>
          </c:cat>
          <c:val>
            <c:numRef>
              <c:f>Sheet1!$C$4:$C$15</c:f>
              <c:numCache>
                <c:formatCode>General</c:formatCode>
                <c:ptCount val="12"/>
                <c:pt idx="0">
                  <c:v>42.7</c:v>
                </c:pt>
                <c:pt idx="1">
                  <c:v>37.4</c:v>
                </c:pt>
                <c:pt idx="2">
                  <c:v>18</c:v>
                </c:pt>
                <c:pt idx="3">
                  <c:v>10.200000000000001</c:v>
                </c:pt>
                <c:pt idx="4">
                  <c:v>16.3</c:v>
                </c:pt>
                <c:pt idx="5">
                  <c:v>26.1</c:v>
                </c:pt>
                <c:pt idx="6">
                  <c:v>30.1</c:v>
                </c:pt>
                <c:pt idx="7">
                  <c:v>32.9</c:v>
                </c:pt>
                <c:pt idx="8">
                  <c:v>41.8</c:v>
                </c:pt>
                <c:pt idx="9">
                  <c:v>30.8</c:v>
                </c:pt>
                <c:pt idx="10">
                  <c:v>35.4</c:v>
                </c:pt>
                <c:pt idx="11">
                  <c:v>45.4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Sheet1!$D$2</c:f>
              <c:strCache>
                <c:ptCount val="1"/>
                <c:pt idx="0">
                  <c:v>% of Imports</c:v>
                </c:pt>
              </c:strCache>
            </c:strRef>
          </c:tx>
          <c:cat>
            <c:numRef>
              <c:f>Sheet1!$A$4:$A$15</c:f>
              <c:numCache>
                <c:formatCode>General</c:formatCode>
                <c:ptCount val="12"/>
                <c:pt idx="0">
                  <c:v>1980</c:v>
                </c:pt>
                <c:pt idx="1">
                  <c:v>1985</c:v>
                </c:pt>
                <c:pt idx="2">
                  <c:v>1990</c:v>
                </c:pt>
                <c:pt idx="3">
                  <c:v>1995</c:v>
                </c:pt>
                <c:pt idx="4">
                  <c:v>2000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</c:numCache>
            </c:numRef>
          </c:cat>
          <c:val>
            <c:numRef>
              <c:f>Sheet1!$D$4:$D$15</c:f>
              <c:numCache>
                <c:formatCode>General</c:formatCode>
                <c:ptCount val="12"/>
                <c:pt idx="0">
                  <c:v>21.9</c:v>
                </c:pt>
                <c:pt idx="1">
                  <c:v>20.399999999999999</c:v>
                </c:pt>
                <c:pt idx="2">
                  <c:v>13.2</c:v>
                </c:pt>
                <c:pt idx="3">
                  <c:v>7.3</c:v>
                </c:pt>
                <c:pt idx="4">
                  <c:v>12.3</c:v>
                </c:pt>
                <c:pt idx="5">
                  <c:v>18.7</c:v>
                </c:pt>
                <c:pt idx="6">
                  <c:v>20.2</c:v>
                </c:pt>
                <c:pt idx="7">
                  <c:v>22.3</c:v>
                </c:pt>
                <c:pt idx="8">
                  <c:v>24.1</c:v>
                </c:pt>
                <c:pt idx="9">
                  <c:v>21.4</c:v>
                </c:pt>
                <c:pt idx="10">
                  <c:v>22.6</c:v>
                </c:pt>
                <c:pt idx="11">
                  <c:v>23.7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0391680"/>
        <c:axId val="30405760"/>
      </c:lineChart>
      <c:catAx>
        <c:axId val="303916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-5400000" vert="horz"/>
          <a:lstStyle/>
          <a:p>
            <a:pPr>
              <a:defRPr lang="en-GB"/>
            </a:pPr>
            <a:endParaRPr lang="en-US"/>
          </a:p>
        </c:txPr>
        <c:crossAx val="30405760"/>
        <c:crosses val="autoZero"/>
        <c:auto val="0"/>
        <c:lblAlgn val="ctr"/>
        <c:lblOffset val="100"/>
        <c:noMultiLvlLbl val="0"/>
      </c:catAx>
      <c:valAx>
        <c:axId val="30405760"/>
        <c:scaling>
          <c:orientation val="minMax"/>
          <c:max val="50"/>
          <c:min val="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lang="en-GB" sz="1200">
                    <a:latin typeface="Book Antiqua" pitchFamily="18" charset="0"/>
                  </a:defRPr>
                </a:pPr>
                <a:r>
                  <a:rPr lang="en-US" sz="1200">
                    <a:latin typeface="Book Antiqua" pitchFamily="18" charset="0"/>
                  </a:rPr>
                  <a:t>Percentage of Exports &amp; Imports</a:t>
                </a:r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lang="en-GB"/>
            </a:pPr>
            <a:endParaRPr lang="en-US"/>
          </a:p>
        </c:txPr>
        <c:crossAx val="30391680"/>
        <c:crosses val="autoZero"/>
        <c:crossBetween val="between"/>
        <c:minorUnit val="7.3"/>
      </c:valAx>
    </c:plotArea>
    <c:legend>
      <c:legendPos val="r"/>
      <c:legendEntry>
        <c:idx val="1"/>
        <c:delete val="1"/>
      </c:legendEntry>
      <c:legendEntry>
        <c:idx val="2"/>
        <c:delete val="1"/>
      </c:legendEntry>
      <c:layout/>
      <c:overlay val="0"/>
      <c:txPr>
        <a:bodyPr/>
        <a:lstStyle/>
        <a:p>
          <a:pPr>
            <a:defRPr lang="en-GB" sz="1100">
              <a:latin typeface="Book Antiqua" pitchFamily="18" charset="0"/>
            </a:defRPr>
          </a:pPr>
          <a:endParaRPr lang="en-US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lang="en-GB" sz="3200">
                <a:latin typeface="Baskerville Old Face" pitchFamily="18" charset="0"/>
              </a:defRPr>
            </a:pPr>
            <a:r>
              <a:rPr lang="en-US" sz="2400" b="1" i="0" baseline="0" dirty="0">
                <a:latin typeface="Times New Roman" pitchFamily="18" charset="0"/>
                <a:cs typeface="Times New Roman" pitchFamily="18" charset="0"/>
              </a:rPr>
              <a:t>Crude Oil Imports </a:t>
            </a:r>
            <a:r>
              <a:rPr lang="en-US" sz="2400" b="1" i="0" baseline="0" dirty="0" smtClean="0">
                <a:latin typeface="Times New Roman" pitchFamily="18" charset="0"/>
                <a:cs typeface="Times New Roman" pitchFamily="18" charset="0"/>
              </a:rPr>
              <a:t>- Unit </a:t>
            </a:r>
            <a:r>
              <a:rPr lang="en-US" sz="2400" b="1" i="0" baseline="0" dirty="0">
                <a:latin typeface="Times New Roman" pitchFamily="18" charset="0"/>
                <a:cs typeface="Times New Roman" pitchFamily="18" charset="0"/>
              </a:rPr>
              <a:t>Price Movements 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10180045699766241"/>
          <c:y val="0.12900859187473371"/>
          <c:w val="0.74597016950637363"/>
          <c:h val="0.72782143257734078"/>
        </c:manualLayout>
      </c:layout>
      <c:lineChart>
        <c:grouping val="stacked"/>
        <c:varyColors val="0"/>
        <c:ser>
          <c:idx val="0"/>
          <c:order val="0"/>
          <c:tx>
            <c:strRef>
              <c:f>Sheet3!$B$4:$B$5</c:f>
              <c:strCache>
                <c:ptCount val="1"/>
                <c:pt idx="0">
                  <c:v>C&amp;F Price US$/bbl</c:v>
                </c:pt>
              </c:strCache>
            </c:strRef>
          </c:tx>
          <c:dLbls>
            <c:dLbl>
              <c:idx val="6"/>
              <c:layout>
                <c:manualLayout>
                  <c:x val="-2.5806448699636032E-2"/>
                  <c:y val="-2.96296296296296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5.7347663776969576E-3"/>
                  <c:y val="-1.139601139601142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6"/>
              <c:layout>
                <c:manualLayout>
                  <c:x val="0"/>
                  <c:y val="1.139601139601142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lang="en-GB">
                    <a:latin typeface="Book Antiqua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Sheet3!$A$6:$A$23</c:f>
              <c:numCache>
                <c:formatCode>General</c:formatCode>
                <c:ptCount val="18"/>
                <c:pt idx="0">
                  <c:v>1970</c:v>
                </c:pt>
                <c:pt idx="1">
                  <c:v>1974</c:v>
                </c:pt>
                <c:pt idx="2">
                  <c:v>1979</c:v>
                </c:pt>
                <c:pt idx="3">
                  <c:v>1985</c:v>
                </c:pt>
                <c:pt idx="4">
                  <c:v>1990</c:v>
                </c:pt>
                <c:pt idx="5">
                  <c:v>1995</c:v>
                </c:pt>
                <c:pt idx="6">
                  <c:v>2000</c:v>
                </c:pt>
                <c:pt idx="7">
                  <c:v>2001</c:v>
                </c:pt>
                <c:pt idx="8">
                  <c:v>2002</c:v>
                </c:pt>
                <c:pt idx="9">
                  <c:v>2003</c:v>
                </c:pt>
                <c:pt idx="10">
                  <c:v>2004</c:v>
                </c:pt>
                <c:pt idx="11">
                  <c:v>2005</c:v>
                </c:pt>
                <c:pt idx="12">
                  <c:v>2006</c:v>
                </c:pt>
                <c:pt idx="13">
                  <c:v>2007</c:v>
                </c:pt>
                <c:pt idx="14">
                  <c:v>2008</c:v>
                </c:pt>
                <c:pt idx="15">
                  <c:v>2009</c:v>
                </c:pt>
                <c:pt idx="16">
                  <c:v>2010</c:v>
                </c:pt>
                <c:pt idx="17">
                  <c:v>2011</c:v>
                </c:pt>
              </c:numCache>
            </c:numRef>
          </c:cat>
          <c:val>
            <c:numRef>
              <c:f>Sheet3!$B$6:$B$23</c:f>
              <c:numCache>
                <c:formatCode>General</c:formatCode>
                <c:ptCount val="18"/>
                <c:pt idx="0">
                  <c:v>1.6</c:v>
                </c:pt>
                <c:pt idx="1">
                  <c:v>11.6</c:v>
                </c:pt>
                <c:pt idx="2">
                  <c:v>18.899999999999999</c:v>
                </c:pt>
                <c:pt idx="3">
                  <c:v>28.5</c:v>
                </c:pt>
                <c:pt idx="4">
                  <c:v>23.6</c:v>
                </c:pt>
                <c:pt idx="5">
                  <c:v>17.399999999999999</c:v>
                </c:pt>
                <c:pt idx="6">
                  <c:v>28.3</c:v>
                </c:pt>
                <c:pt idx="7">
                  <c:v>28.7</c:v>
                </c:pt>
                <c:pt idx="8">
                  <c:v>25.1</c:v>
                </c:pt>
                <c:pt idx="9">
                  <c:v>29.3</c:v>
                </c:pt>
                <c:pt idx="10">
                  <c:v>37.4</c:v>
                </c:pt>
                <c:pt idx="11">
                  <c:v>51.9</c:v>
                </c:pt>
                <c:pt idx="12">
                  <c:v>65.099999999999994</c:v>
                </c:pt>
                <c:pt idx="13">
                  <c:v>72</c:v>
                </c:pt>
                <c:pt idx="14">
                  <c:v>97.6</c:v>
                </c:pt>
                <c:pt idx="15">
                  <c:v>62.6</c:v>
                </c:pt>
                <c:pt idx="16">
                  <c:v>79.3</c:v>
                </c:pt>
                <c:pt idx="17">
                  <c:v>110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hiLowLines>
          <c:spPr>
            <a:ln>
              <a:gradFill>
                <a:gsLst>
                  <a:gs pos="0">
                    <a:schemeClr val="accent1">
                      <a:tint val="66000"/>
                      <a:satMod val="160000"/>
                    </a:schemeClr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5400000" scaled="0"/>
              </a:gradFill>
            </a:ln>
          </c:spPr>
        </c:hiLowLines>
        <c:marker val="1"/>
        <c:smooth val="0"/>
        <c:axId val="31486336"/>
        <c:axId val="31488256"/>
      </c:lineChart>
      <c:catAx>
        <c:axId val="31486336"/>
        <c:scaling>
          <c:orientation val="minMax"/>
        </c:scaling>
        <c:delete val="0"/>
        <c:axPos val="b"/>
        <c:majorGridlines/>
        <c:title>
          <c:tx>
            <c:rich>
              <a:bodyPr/>
              <a:lstStyle/>
              <a:p>
                <a:pPr>
                  <a:defRPr lang="en-GB" sz="1100">
                    <a:latin typeface="Book Antiqua" pitchFamily="18" charset="0"/>
                  </a:defRPr>
                </a:pPr>
                <a:r>
                  <a:rPr lang="en-US" sz="1100">
                    <a:latin typeface="Book Antiqua" pitchFamily="18" charset="0"/>
                  </a:rPr>
                  <a:t>Year</a:t>
                </a:r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txPr>
          <a:bodyPr rot="-5400000" vert="horz"/>
          <a:lstStyle/>
          <a:p>
            <a:pPr>
              <a:defRPr lang="en-GB" sz="1100">
                <a:latin typeface="Tw Cen MT" pitchFamily="34" charset="0"/>
              </a:defRPr>
            </a:pPr>
            <a:endParaRPr lang="en-US"/>
          </a:p>
        </c:txPr>
        <c:crossAx val="31488256"/>
        <c:crosses val="autoZero"/>
        <c:auto val="1"/>
        <c:lblAlgn val="ctr"/>
        <c:lblOffset val="100"/>
        <c:noMultiLvlLbl val="0"/>
      </c:catAx>
      <c:valAx>
        <c:axId val="31488256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lang="en-GB" sz="1100">
                    <a:latin typeface="Book Antiqua" pitchFamily="18" charset="0"/>
                  </a:defRPr>
                </a:pPr>
                <a:r>
                  <a:rPr lang="en-US" sz="1100" dirty="0">
                    <a:latin typeface="Book Antiqua" pitchFamily="18" charset="0"/>
                  </a:rPr>
                  <a:t>C &amp; F </a:t>
                </a:r>
                <a:r>
                  <a:rPr lang="en-US" sz="1100" dirty="0" smtClean="0">
                    <a:latin typeface="Book Antiqua" pitchFamily="18" charset="0"/>
                  </a:rPr>
                  <a:t>Price </a:t>
                </a:r>
                <a:r>
                  <a:rPr lang="en-US" sz="1100" dirty="0">
                    <a:latin typeface="Book Antiqua" pitchFamily="18" charset="0"/>
                  </a:rPr>
                  <a:t>(US$/ Bbl)
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lang="en-GB" sz="1100">
                <a:latin typeface="Tw Cen MT" pitchFamily="34" charset="0"/>
              </a:defRPr>
            </a:pPr>
            <a:endParaRPr lang="en-US"/>
          </a:p>
        </c:txPr>
        <c:crossAx val="31486336"/>
        <c:crosses val="autoZero"/>
        <c:crossBetween val="midCat"/>
      </c:valAx>
    </c:plotArea>
    <c:legend>
      <c:legendPos val="r"/>
      <c:layout>
        <c:manualLayout>
          <c:xMode val="edge"/>
          <c:yMode val="edge"/>
          <c:x val="0.86093761535622015"/>
          <c:y val="0.52047486371895757"/>
          <c:w val="0.12724990771502437"/>
          <c:h val="0.10150041501222604"/>
        </c:manualLayout>
      </c:layout>
      <c:overlay val="0"/>
      <c:txPr>
        <a:bodyPr/>
        <a:lstStyle/>
        <a:p>
          <a:pPr>
            <a:defRPr lang="en-GB" sz="1100">
              <a:latin typeface="Book Antiqua" pitchFamily="18" charset="0"/>
            </a:defRPr>
          </a:pPr>
          <a:endParaRPr lang="en-US"/>
        </a:p>
      </c:txPr>
    </c:legend>
    <c:plotVisOnly val="1"/>
    <c:dispBlanksAs val="zero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'Electrcity Generation'!$B$4</c:f>
              <c:strCache>
                <c:ptCount val="1"/>
                <c:pt idx="0">
                  <c:v>Thermal</c:v>
                </c:pt>
              </c:strCache>
            </c:strRef>
          </c:tx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z="1050" b="1">
                        <a:latin typeface="Book Antiqua" pitchFamily="18" charset="0"/>
                      </a:rPr>
                      <a:t>51%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z="1050" b="1">
                        <a:latin typeface="Book Antiqua" pitchFamily="18" charset="0"/>
                      </a:rPr>
                      <a:t>60%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z="1050" b="1">
                        <a:latin typeface="Book Antiqua" pitchFamily="18" charset="0"/>
                      </a:rPr>
                      <a:t>58%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z="1050" b="1">
                        <a:latin typeface="Book Antiqua" pitchFamily="18" charset="0"/>
                      </a:rPr>
                      <a:t>60%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sz="1050" b="1">
                        <a:latin typeface="Book Antiqua" pitchFamily="18" charset="0"/>
                      </a:rPr>
                      <a:t>47%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en-US" sz="1050" b="1">
                        <a:latin typeface="Book Antiqua" pitchFamily="18" charset="0"/>
                      </a:rPr>
                      <a:t>50%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General" sourceLinked="0"/>
            <c:txPr>
              <a:bodyPr/>
              <a:lstStyle/>
              <a:p>
                <a:pPr>
                  <a:defRPr sz="1050" b="1">
                    <a:latin typeface="Book Antiqua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'Electrcity Generation'!$A$5:$A$10</c:f>
              <c:numCache>
                <c:formatCode>General</c:formatCode>
                <c:ptCount val="6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</c:numCache>
            </c:numRef>
          </c:cat>
          <c:val>
            <c:numRef>
              <c:f>'Electrcity Generation'!$B$5:$B$10</c:f>
              <c:numCache>
                <c:formatCode>General</c:formatCode>
                <c:ptCount val="6"/>
                <c:pt idx="0">
                  <c:v>4751</c:v>
                </c:pt>
                <c:pt idx="1">
                  <c:v>5865</c:v>
                </c:pt>
                <c:pt idx="2">
                  <c:v>5763</c:v>
                </c:pt>
                <c:pt idx="3">
                  <c:v>5975</c:v>
                </c:pt>
                <c:pt idx="4">
                  <c:v>4994</c:v>
                </c:pt>
                <c:pt idx="5">
                  <c:v>5748</c:v>
                </c:pt>
              </c:numCache>
            </c:numRef>
          </c:val>
        </c:ser>
        <c:ser>
          <c:idx val="1"/>
          <c:order val="1"/>
          <c:tx>
            <c:strRef>
              <c:f>'Electrcity Generation'!$C$4</c:f>
              <c:strCache>
                <c:ptCount val="1"/>
                <c:pt idx="0">
                  <c:v>Other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7316017316017331E-3"/>
                  <c:y val="-6.5420544700236782E-2"/>
                </c:manualLayout>
              </c:layout>
              <c:tx>
                <c:rich>
                  <a:bodyPr/>
                  <a:lstStyle/>
                  <a:p>
                    <a:r>
                      <a:rPr lang="en-US" sz="1050" b="1">
                        <a:latin typeface="Book Antiqua" pitchFamily="18" charset="0"/>
                      </a:rPr>
                      <a:t>49%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z="1050" b="1">
                        <a:latin typeface="Book Antiqua" pitchFamily="18" charset="0"/>
                      </a:rPr>
                      <a:t>40%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z="1050" b="1">
                        <a:latin typeface="Book Antiqua" pitchFamily="18" charset="0"/>
                      </a:rPr>
                      <a:t>42%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z="1050" b="1">
                        <a:latin typeface="Book Antiqua" pitchFamily="18" charset="0"/>
                      </a:rPr>
                      <a:t>40%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sz="1050" b="1">
                        <a:latin typeface="Book Antiqua" pitchFamily="18" charset="0"/>
                      </a:rPr>
                      <a:t>53%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en-US" sz="1050" b="1">
                        <a:latin typeface="Book Antiqua" pitchFamily="18" charset="0"/>
                      </a:rPr>
                      <a:t>50%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050" b="1">
                    <a:latin typeface="Book Antiqua" pitchFamily="18" charset="0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'Electrcity Generation'!$A$5:$A$10</c:f>
              <c:numCache>
                <c:formatCode>General</c:formatCode>
                <c:ptCount val="6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</c:numCache>
            </c:numRef>
          </c:cat>
          <c:val>
            <c:numRef>
              <c:f>'Electrcity Generation'!$C$5:$C$10</c:f>
              <c:numCache>
                <c:formatCode>General</c:formatCode>
                <c:ptCount val="6"/>
                <c:pt idx="0">
                  <c:v>4638</c:v>
                </c:pt>
                <c:pt idx="1">
                  <c:v>3950</c:v>
                </c:pt>
                <c:pt idx="2">
                  <c:v>4138</c:v>
                </c:pt>
                <c:pt idx="3">
                  <c:v>3908</c:v>
                </c:pt>
                <c:pt idx="4">
                  <c:v>5720</c:v>
                </c:pt>
                <c:pt idx="5">
                  <c:v>5781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1"/>
        <c:overlap val="100"/>
        <c:serLines>
          <c:spPr>
            <a:ln w="0">
              <a:solidFill>
                <a:schemeClr val="bg1"/>
              </a:solidFill>
            </a:ln>
          </c:spPr>
        </c:serLines>
        <c:axId val="58877056"/>
        <c:axId val="58878976"/>
      </c:barChart>
      <c:catAx>
        <c:axId val="5887705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200">
                    <a:latin typeface="Book Antiqua" pitchFamily="18" charset="0"/>
                  </a:defRPr>
                </a:pPr>
                <a:r>
                  <a:rPr lang="en-US" sz="1200">
                    <a:latin typeface="Book Antiqua" pitchFamily="18" charset="0"/>
                  </a:rPr>
                  <a:t>Year</a:t>
                </a:r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crossAx val="58878976"/>
        <c:crosses val="autoZero"/>
        <c:auto val="1"/>
        <c:lblAlgn val="ctr"/>
        <c:lblOffset val="100"/>
        <c:noMultiLvlLbl val="0"/>
      </c:catAx>
      <c:valAx>
        <c:axId val="58878976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1100">
                    <a:latin typeface="Book Antiqua" pitchFamily="18" charset="0"/>
                  </a:defRPr>
                </a:pPr>
                <a:r>
                  <a:rPr lang="en-US" sz="1100">
                    <a:latin typeface="Book Antiqua" pitchFamily="18" charset="0"/>
                  </a:rPr>
                  <a:t>Electricity Generation/GWh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58877056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100">
              <a:latin typeface="Book Antiqua" pitchFamily="18" charset="0"/>
            </a:defRPr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02B79429-F484-4B8E-8C04-BB8025C388E5}" type="datetimeFigureOut">
              <a:rPr lang="en-US"/>
              <a:pPr>
                <a:defRPr/>
              </a:pPr>
              <a:t>1/7/2013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A13AD5C7-C9BA-4B46-A362-2938E9550C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7411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0468688D-ACDB-4CC9-9B73-5D0F85885D87}" type="datetimeFigureOut">
              <a:rPr lang="en-US"/>
              <a:pPr>
                <a:defRPr/>
              </a:pPr>
              <a:t>1/7/2013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F9F3CCC8-EB16-4301-81BE-74E11255D0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74629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2A0D2C6-1EA9-4187-88ED-6D02020A87F7}" type="slidenum">
              <a:rPr lang="en-US" smtClean="0"/>
              <a:pPr/>
              <a:t>20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863B00-328C-490F-8CF7-EA41BF94FAEB}" type="datetime1">
              <a:rPr lang="en-US" smtClean="0"/>
              <a:pPr>
                <a:defRPr/>
              </a:pPr>
              <a:t>1/7/2013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8B7D8F-7303-43D4-8990-B2D92F4C24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C7AC42-BA90-426E-ABD9-AA99575C51C0}" type="datetime1">
              <a:rPr lang="en-US" smtClean="0"/>
              <a:pPr>
                <a:defRPr/>
              </a:pPr>
              <a:t>1/7/2013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98F8DA-6A71-4A63-A0A4-C5B34D3DDE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B8D3CB-B05C-43E0-9CCB-A9D004E27218}" type="datetime1">
              <a:rPr lang="en-US" smtClean="0"/>
              <a:pPr>
                <a:defRPr/>
              </a:pPr>
              <a:t>1/7/2013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C23912-3436-4356-8479-E18DD46B23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958E54-F6BB-4BCA-BFF7-AB29DA1BCEA7}" type="datetime1">
              <a:rPr lang="en-US" smtClean="0"/>
              <a:pPr>
                <a:defRPr/>
              </a:pPr>
              <a:t>1/7/2013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C93DC7-C292-4768-803C-5F03C3C5C8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14D5ED-17C5-4351-A442-36A840582418}" type="datetime1">
              <a:rPr lang="en-US" smtClean="0"/>
              <a:pPr>
                <a:defRPr/>
              </a:pPr>
              <a:t>1/7/2013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4848FF-9956-45AD-A7B7-2CA95DC885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2C575C-0597-472D-9732-09B49A1ABD27}" type="datetime1">
              <a:rPr lang="en-US" smtClean="0"/>
              <a:pPr>
                <a:defRPr/>
              </a:pPr>
              <a:t>1/7/2013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7DA9A9-F209-4B1A-B031-85E2FEF769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47D7D3-E289-46BC-818A-1B03D0D6FAAD}" type="datetime1">
              <a:rPr lang="en-US" smtClean="0"/>
              <a:pPr>
                <a:defRPr/>
              </a:pPr>
              <a:t>1/7/2013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25B767-B6E9-4441-8FA6-927D88B7C3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9C6CBB-A178-4668-9636-B694403CC760}" type="datetime1">
              <a:rPr lang="en-US" smtClean="0"/>
              <a:pPr>
                <a:defRPr/>
              </a:pPr>
              <a:t>1/7/2013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3A6883-44B7-4807-9AB5-1295E289AA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CAA35A-23C0-4B50-849D-51B4AC0D78FC}" type="datetime1">
              <a:rPr lang="en-US" smtClean="0"/>
              <a:pPr>
                <a:defRPr/>
              </a:pPr>
              <a:t>1/7/2013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AA31E4-A583-4C54-A4A6-847A37ED82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51C617-1FA1-44DC-8ED8-A2CEDB3866C3}" type="datetime1">
              <a:rPr lang="en-US" smtClean="0"/>
              <a:pPr>
                <a:defRPr/>
              </a:pPr>
              <a:t>1/7/2013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57057E-BC48-48FA-BA65-978751CD52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525246-7E0D-4977-8564-2323CC2251FA}" type="datetime1">
              <a:rPr lang="en-US" smtClean="0"/>
              <a:pPr>
                <a:defRPr/>
              </a:pPr>
              <a:t>1/7/2013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F26482-25FC-4AA0-A7CE-33982B08DC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D0272EF-6E41-4675-8F8E-368F798E101D}" type="datetime1">
              <a:rPr lang="en-US" smtClean="0"/>
              <a:pPr>
                <a:defRPr/>
              </a:pPr>
              <a:t>1/7/2013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B2B8D36-9C69-4DF8-B9AA-0B2639AF97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685800" y="1752600"/>
            <a:ext cx="7772400" cy="2971800"/>
          </a:xfrm>
        </p:spPr>
        <p:txBody>
          <a:bodyPr/>
          <a:lstStyle/>
          <a:p>
            <a:pPr eaLnBrk="1" hangingPunct="1"/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Challenges of the Sri 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anka’s Petroleum Industry</a:t>
            </a:r>
            <a:r>
              <a:rPr lang="en-US" sz="5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5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by</a:t>
            </a:r>
            <a:r>
              <a:rPr lang="en-US" sz="5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5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R. H. S. </a:t>
            </a:r>
            <a:r>
              <a:rPr lang="en-US" sz="1800" b="1" dirty="0" err="1" smtClean="0">
                <a:latin typeface="Times New Roman" pitchFamily="18" charset="0"/>
                <a:cs typeface="Times New Roman" pitchFamily="18" charset="0"/>
              </a:rPr>
              <a:t>Samaratunga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Secretary,  Ministry of Petroleum Industries</a:t>
            </a:r>
            <a:r>
              <a:rPr lang="en-US" sz="5400" b="1" dirty="0" smtClean="0">
                <a:latin typeface="Baskerville Old Face" pitchFamily="18" charset="0"/>
              </a:rPr>
              <a:t/>
            </a:r>
            <a:br>
              <a:rPr lang="en-US" sz="5400" b="1" dirty="0" smtClean="0">
                <a:latin typeface="Baskerville Old Face" pitchFamily="18" charset="0"/>
              </a:rPr>
            </a:br>
            <a:endParaRPr lang="en-US" sz="5400" b="1" dirty="0" smtClean="0">
              <a:latin typeface="Baskerville Old Face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8B7D8F-7303-43D4-8990-B2D92F4C2483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Challenges of the Sri Lanka’s Petroleum Industry</a:t>
            </a:r>
            <a:endParaRPr lang="en-GB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400" i="1" u="sng" dirty="0" smtClean="0">
                <a:latin typeface="Times New Roman" pitchFamily="18" charset="0"/>
                <a:cs typeface="Times New Roman" pitchFamily="18" charset="0"/>
              </a:rPr>
              <a:t>Demand, Supply and Challenges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Importer of refined products: beginning till late 1960s 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Only refinery commissioned in 1969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Refinery met the country requirement in total for about a decade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Since then a larger part of  key products/total demand for kerosene from the refinery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Currently about third of the country requirements met from the refinery </a:t>
            </a:r>
            <a:endParaRPr lang="en-GB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7C93DC7-C292-4768-803C-5F03C3C5C8F1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Challenges of the Sri Lanka’s Petroleum Industry</a:t>
            </a:r>
            <a:endParaRPr lang="en-GB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Rising domestic demand:  petrol, diesel, fuel oil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Fuel oil demand: depends on the rain- inverse relationship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Declining demand: kerosene</a:t>
            </a:r>
          </a:p>
          <a:p>
            <a:endParaRPr lang="en-GB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7C93DC7-C292-4768-803C-5F03C3C5C8F1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1905000" y="762000"/>
          <a:ext cx="5257801" cy="5426321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878742"/>
                <a:gridCol w="1044844"/>
                <a:gridCol w="1025913"/>
                <a:gridCol w="1154151"/>
                <a:gridCol w="1154151"/>
              </a:tblGrid>
              <a:tr h="234463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effectLst/>
                          <a:latin typeface="Baskerville Old Face" pitchFamily="18" charset="0"/>
                        </a:rPr>
                        <a:t>Year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Baskerville Old Face" pitchFamily="18" charset="0"/>
                      </a:endParaRPr>
                    </a:p>
                  </a:txBody>
                  <a:tcPr marL="9525" marR="9525" marT="9525" marB="0" anchor="ctr"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  <a:latin typeface="Baskerville Old Face" pitchFamily="18" charset="0"/>
                        </a:rPr>
                        <a:t>Growth Rate (%)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Baskerville Old Face" pitchFamily="18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524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effectLst/>
                          <a:latin typeface="Baskerville Old Face" pitchFamily="18" charset="0"/>
                        </a:rPr>
                        <a:t>Petrol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Baskerville Old Face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effectLst/>
                          <a:latin typeface="Baskerville Old Face" pitchFamily="18" charset="0"/>
                        </a:rPr>
                        <a:t>Diesel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Baskerville Old Face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effectLst/>
                          <a:latin typeface="Baskerville Old Face" pitchFamily="18" charset="0"/>
                        </a:rPr>
                        <a:t>Kerosene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Baskerville Old Face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effectLst/>
                          <a:latin typeface="Baskerville Old Face" pitchFamily="18" charset="0"/>
                        </a:rPr>
                        <a:t>Fuel Oil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Baskerville Old Face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524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  <a:latin typeface="Baskerville Old Face" pitchFamily="18" charset="0"/>
                        </a:rPr>
                        <a:t>1990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Baskerville Old Face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 dirty="0">
                          <a:effectLst/>
                          <a:latin typeface="Baskerville Old Face" pitchFamily="18" charset="0"/>
                        </a:rPr>
                        <a:t>-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Baskerville Old Face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>
                          <a:effectLst/>
                          <a:latin typeface="Baskerville Old Face" pitchFamily="18" charset="0"/>
                        </a:rPr>
                        <a:t>-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Baskerville Old Face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 dirty="0">
                          <a:effectLst/>
                          <a:latin typeface="Baskerville Old Face" pitchFamily="18" charset="0"/>
                        </a:rPr>
                        <a:t>-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Baskerville Old Face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 dirty="0">
                          <a:effectLst/>
                          <a:latin typeface="Baskerville Old Face" pitchFamily="18" charset="0"/>
                        </a:rPr>
                        <a:t>-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Baskerville Old Face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3524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  <a:latin typeface="Baskerville Old Face" pitchFamily="18" charset="0"/>
                        </a:rPr>
                        <a:t>1995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Baskerville Old Face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 dirty="0">
                          <a:solidFill>
                            <a:srgbClr val="C00000"/>
                          </a:solidFill>
                          <a:effectLst/>
                          <a:latin typeface="Baskerville Old Face" pitchFamily="18" charset="0"/>
                        </a:rPr>
                        <a:t>-8.34</a:t>
                      </a:r>
                      <a:endParaRPr lang="en-US" sz="1400" b="1" i="0" u="none" strike="noStrike" dirty="0">
                        <a:solidFill>
                          <a:srgbClr val="C00000"/>
                        </a:solidFill>
                        <a:effectLst/>
                        <a:latin typeface="Baskerville Old Face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>
                          <a:effectLst/>
                          <a:latin typeface="Baskerville Old Face" pitchFamily="18" charset="0"/>
                        </a:rPr>
                        <a:t>57.81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Baskerville Old Face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 dirty="0">
                          <a:effectLst/>
                          <a:latin typeface="Baskerville Old Face" pitchFamily="18" charset="0"/>
                        </a:rPr>
                        <a:t>12.41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Baskerville Old Face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 dirty="0">
                          <a:effectLst/>
                          <a:latin typeface="Baskerville Old Face" pitchFamily="18" charset="0"/>
                        </a:rPr>
                        <a:t>8.65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Baskerville Old Face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3524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  <a:latin typeface="Baskerville Old Face" pitchFamily="18" charset="0"/>
                        </a:rPr>
                        <a:t>2000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Baskerville Old Face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>
                          <a:effectLst/>
                          <a:latin typeface="Baskerville Old Face" pitchFamily="18" charset="0"/>
                        </a:rPr>
                        <a:t>32.49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Baskerville Old Face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>
                          <a:effectLst/>
                          <a:latin typeface="Baskerville Old Face" pitchFamily="18" charset="0"/>
                        </a:rPr>
                        <a:t>79.46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Baskerville Old Face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>
                          <a:effectLst/>
                          <a:latin typeface="Baskerville Old Face" pitchFamily="18" charset="0"/>
                        </a:rPr>
                        <a:t>5.03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Baskerville Old Face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 dirty="0">
                          <a:effectLst/>
                          <a:latin typeface="Baskerville Old Face" pitchFamily="18" charset="0"/>
                        </a:rPr>
                        <a:t>26.04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Baskerville Old Face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3524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  <a:latin typeface="Baskerville Old Face" pitchFamily="18" charset="0"/>
                        </a:rPr>
                        <a:t>2001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Baskerville Old Face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>
                          <a:effectLst/>
                          <a:latin typeface="Baskerville Old Face" pitchFamily="18" charset="0"/>
                        </a:rPr>
                        <a:t>7.07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Baskerville Old Face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>
                          <a:effectLst/>
                          <a:latin typeface="Baskerville Old Face" pitchFamily="18" charset="0"/>
                        </a:rPr>
                        <a:t>2.64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Baskerville Old Face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 dirty="0">
                          <a:solidFill>
                            <a:srgbClr val="C00000"/>
                          </a:solidFill>
                          <a:effectLst/>
                          <a:latin typeface="Baskerville Old Face" pitchFamily="18" charset="0"/>
                        </a:rPr>
                        <a:t>-3.67</a:t>
                      </a:r>
                      <a:endParaRPr lang="en-US" sz="1400" b="1" i="0" u="none" strike="noStrike" dirty="0">
                        <a:solidFill>
                          <a:srgbClr val="C00000"/>
                        </a:solidFill>
                        <a:effectLst/>
                        <a:latin typeface="Baskerville Old Face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 dirty="0">
                          <a:solidFill>
                            <a:srgbClr val="C00000"/>
                          </a:solidFill>
                          <a:effectLst/>
                          <a:latin typeface="Baskerville Old Face" pitchFamily="18" charset="0"/>
                        </a:rPr>
                        <a:t>-0.68</a:t>
                      </a:r>
                      <a:endParaRPr lang="en-US" sz="1400" b="1" i="0" u="none" strike="noStrike" dirty="0">
                        <a:solidFill>
                          <a:srgbClr val="C00000"/>
                        </a:solidFill>
                        <a:effectLst/>
                        <a:latin typeface="Baskerville Old Face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3524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  <a:latin typeface="Baskerville Old Face" pitchFamily="18" charset="0"/>
                        </a:rPr>
                        <a:t>2002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Baskerville Old Face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>
                          <a:effectLst/>
                          <a:latin typeface="Baskerville Old Face" pitchFamily="18" charset="0"/>
                        </a:rPr>
                        <a:t>21.13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Baskerville Old Face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>
                          <a:effectLst/>
                          <a:latin typeface="Baskerville Old Face" pitchFamily="18" charset="0"/>
                        </a:rPr>
                        <a:t>0.73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Baskerville Old Face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>
                          <a:effectLst/>
                          <a:latin typeface="Baskerville Old Face" pitchFamily="18" charset="0"/>
                        </a:rPr>
                        <a:t>11.05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Baskerville Old Face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 dirty="0">
                          <a:effectLst/>
                          <a:latin typeface="Baskerville Old Face" pitchFamily="18" charset="0"/>
                        </a:rPr>
                        <a:t>9.91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Baskerville Old Face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3524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  <a:latin typeface="Baskerville Old Face" pitchFamily="18" charset="0"/>
                        </a:rPr>
                        <a:t>2003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Baskerville Old Face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>
                          <a:effectLst/>
                          <a:latin typeface="Baskerville Old Face" pitchFamily="18" charset="0"/>
                        </a:rPr>
                        <a:t>10.85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Baskerville Old Face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 dirty="0">
                          <a:solidFill>
                            <a:srgbClr val="C00000"/>
                          </a:solidFill>
                          <a:effectLst/>
                          <a:latin typeface="Baskerville Old Face" pitchFamily="18" charset="0"/>
                        </a:rPr>
                        <a:t>-6.46</a:t>
                      </a:r>
                      <a:endParaRPr lang="en-US" sz="1400" b="1" i="0" u="none" strike="noStrike" dirty="0">
                        <a:solidFill>
                          <a:srgbClr val="C00000"/>
                        </a:solidFill>
                        <a:effectLst/>
                        <a:latin typeface="Baskerville Old Face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 dirty="0">
                          <a:solidFill>
                            <a:srgbClr val="C00000"/>
                          </a:solidFill>
                          <a:effectLst/>
                          <a:latin typeface="Baskerville Old Face" pitchFamily="18" charset="0"/>
                        </a:rPr>
                        <a:t>-27.52</a:t>
                      </a:r>
                      <a:endParaRPr lang="en-US" sz="1400" b="1" i="0" u="none" strike="noStrike" dirty="0">
                        <a:solidFill>
                          <a:srgbClr val="C00000"/>
                        </a:solidFill>
                        <a:effectLst/>
                        <a:latin typeface="Baskerville Old Face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 dirty="0">
                          <a:solidFill>
                            <a:srgbClr val="C00000"/>
                          </a:solidFill>
                          <a:effectLst/>
                          <a:latin typeface="Baskerville Old Face" pitchFamily="18" charset="0"/>
                        </a:rPr>
                        <a:t>-14.76</a:t>
                      </a:r>
                      <a:endParaRPr lang="en-US" sz="1400" b="1" i="0" u="none" strike="noStrike" dirty="0">
                        <a:solidFill>
                          <a:srgbClr val="C00000"/>
                        </a:solidFill>
                        <a:effectLst/>
                        <a:latin typeface="Baskerville Old Face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3524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  <a:latin typeface="Baskerville Old Face" pitchFamily="18" charset="0"/>
                        </a:rPr>
                        <a:t>2004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Baskerville Old Face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>
                          <a:effectLst/>
                          <a:latin typeface="Baskerville Old Face" pitchFamily="18" charset="0"/>
                        </a:rPr>
                        <a:t>12.52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Baskerville Old Face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>
                          <a:effectLst/>
                          <a:latin typeface="Baskerville Old Face" pitchFamily="18" charset="0"/>
                        </a:rPr>
                        <a:t>21.43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Baskerville Old Face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>
                          <a:effectLst/>
                          <a:latin typeface="Baskerville Old Face" pitchFamily="18" charset="0"/>
                        </a:rPr>
                        <a:t>28.38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Baskerville Old Face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 dirty="0">
                          <a:solidFill>
                            <a:srgbClr val="C00000"/>
                          </a:solidFill>
                          <a:effectLst/>
                          <a:latin typeface="Baskerville Old Face" pitchFamily="18" charset="0"/>
                        </a:rPr>
                        <a:t>-0.71</a:t>
                      </a:r>
                      <a:endParaRPr lang="en-US" sz="1400" b="1" i="0" u="none" strike="noStrike" dirty="0">
                        <a:solidFill>
                          <a:srgbClr val="C00000"/>
                        </a:solidFill>
                        <a:effectLst/>
                        <a:latin typeface="Baskerville Old Face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3524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  <a:latin typeface="Baskerville Old Face" pitchFamily="18" charset="0"/>
                        </a:rPr>
                        <a:t>2005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Baskerville Old Face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>
                          <a:effectLst/>
                          <a:latin typeface="Baskerville Old Face" pitchFamily="18" charset="0"/>
                        </a:rPr>
                        <a:t>27.54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Baskerville Old Face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 dirty="0" smtClean="0">
                          <a:effectLst/>
                          <a:latin typeface="Baskerville Old Face" pitchFamily="18" charset="0"/>
                        </a:rPr>
                        <a:t>19.39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Baskerville Old Face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 dirty="0">
                          <a:solidFill>
                            <a:srgbClr val="C00000"/>
                          </a:solidFill>
                          <a:effectLst/>
                          <a:latin typeface="Baskerville Old Face" pitchFamily="18" charset="0"/>
                        </a:rPr>
                        <a:t>-6.71</a:t>
                      </a:r>
                      <a:endParaRPr lang="en-US" sz="1400" b="1" i="0" u="none" strike="noStrike" dirty="0">
                        <a:solidFill>
                          <a:srgbClr val="C00000"/>
                        </a:solidFill>
                        <a:effectLst/>
                        <a:latin typeface="Baskerville Old Face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 dirty="0">
                          <a:effectLst/>
                          <a:latin typeface="Baskerville Old Face" pitchFamily="18" charset="0"/>
                        </a:rPr>
                        <a:t>68.68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Baskerville Old Face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3524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  <a:latin typeface="Baskerville Old Face" pitchFamily="18" charset="0"/>
                        </a:rPr>
                        <a:t>2006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Baskerville Old Face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 dirty="0">
                          <a:solidFill>
                            <a:srgbClr val="C00000"/>
                          </a:solidFill>
                          <a:effectLst/>
                          <a:latin typeface="Baskerville Old Face" pitchFamily="18" charset="0"/>
                        </a:rPr>
                        <a:t>-5.78</a:t>
                      </a:r>
                      <a:endParaRPr lang="en-US" sz="1400" b="1" i="0" u="none" strike="noStrike" dirty="0">
                        <a:solidFill>
                          <a:srgbClr val="C00000"/>
                        </a:solidFill>
                        <a:effectLst/>
                        <a:latin typeface="Baskerville Old Face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>
                          <a:effectLst/>
                          <a:latin typeface="Baskerville Old Face" pitchFamily="18" charset="0"/>
                        </a:rPr>
                        <a:t>4.19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Baskerville Old Face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 dirty="0">
                          <a:solidFill>
                            <a:srgbClr val="C00000"/>
                          </a:solidFill>
                          <a:effectLst/>
                          <a:latin typeface="Baskerville Old Face" pitchFamily="18" charset="0"/>
                        </a:rPr>
                        <a:t>-3.23</a:t>
                      </a:r>
                      <a:endParaRPr lang="en-US" sz="1400" b="1" i="0" u="none" strike="noStrike" dirty="0">
                        <a:solidFill>
                          <a:srgbClr val="C00000"/>
                        </a:solidFill>
                        <a:effectLst/>
                        <a:latin typeface="Baskerville Old Face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 dirty="0">
                          <a:solidFill>
                            <a:srgbClr val="C00000"/>
                          </a:solidFill>
                          <a:effectLst/>
                          <a:latin typeface="Baskerville Old Face" pitchFamily="18" charset="0"/>
                        </a:rPr>
                        <a:t>-13.81</a:t>
                      </a:r>
                      <a:endParaRPr lang="en-US" sz="1400" b="1" i="0" u="none" strike="noStrike" dirty="0">
                        <a:solidFill>
                          <a:srgbClr val="C00000"/>
                        </a:solidFill>
                        <a:effectLst/>
                        <a:latin typeface="Baskerville Old Face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3524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  <a:latin typeface="Baskerville Old Face" pitchFamily="18" charset="0"/>
                        </a:rPr>
                        <a:t>2007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Baskerville Old Face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>
                          <a:effectLst/>
                          <a:latin typeface="Baskerville Old Face" pitchFamily="18" charset="0"/>
                        </a:rPr>
                        <a:t>16.29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Baskerville Old Face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>
                          <a:effectLst/>
                          <a:latin typeface="Baskerville Old Face" pitchFamily="18" charset="0"/>
                        </a:rPr>
                        <a:t>4.05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Baskerville Old Face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 dirty="0">
                          <a:solidFill>
                            <a:srgbClr val="C00000"/>
                          </a:solidFill>
                          <a:effectLst/>
                          <a:latin typeface="Baskerville Old Face" pitchFamily="18" charset="0"/>
                        </a:rPr>
                        <a:t>-34.91</a:t>
                      </a:r>
                      <a:endParaRPr lang="en-US" sz="1400" b="1" i="0" u="none" strike="noStrike" dirty="0">
                        <a:solidFill>
                          <a:srgbClr val="C00000"/>
                        </a:solidFill>
                        <a:effectLst/>
                        <a:latin typeface="Baskerville Old Face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 dirty="0">
                          <a:solidFill>
                            <a:srgbClr val="C00000"/>
                          </a:solidFill>
                          <a:effectLst/>
                          <a:latin typeface="Baskerville Old Face" pitchFamily="18" charset="0"/>
                        </a:rPr>
                        <a:t>-10.11</a:t>
                      </a:r>
                      <a:endParaRPr lang="en-US" sz="1400" b="1" i="0" u="none" strike="noStrike" dirty="0">
                        <a:solidFill>
                          <a:srgbClr val="C00000"/>
                        </a:solidFill>
                        <a:effectLst/>
                        <a:latin typeface="Baskerville Old Face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3524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  <a:latin typeface="Baskerville Old Face" pitchFamily="18" charset="0"/>
                        </a:rPr>
                        <a:t>2008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Baskerville Old Face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>
                          <a:effectLst/>
                          <a:latin typeface="Baskerville Old Face" pitchFamily="18" charset="0"/>
                        </a:rPr>
                        <a:t>4.75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Baskerville Old Face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 dirty="0">
                          <a:solidFill>
                            <a:srgbClr val="C00000"/>
                          </a:solidFill>
                          <a:effectLst/>
                          <a:latin typeface="Baskerville Old Face" pitchFamily="18" charset="0"/>
                        </a:rPr>
                        <a:t>-9.59</a:t>
                      </a:r>
                      <a:endParaRPr lang="en-US" sz="1400" b="1" i="0" u="none" strike="noStrike" dirty="0">
                        <a:solidFill>
                          <a:srgbClr val="C00000"/>
                        </a:solidFill>
                        <a:effectLst/>
                        <a:latin typeface="Baskerville Old Face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 dirty="0">
                          <a:solidFill>
                            <a:srgbClr val="C00000"/>
                          </a:solidFill>
                          <a:effectLst/>
                          <a:latin typeface="Baskerville Old Face" pitchFamily="18" charset="0"/>
                        </a:rPr>
                        <a:t>-5.93</a:t>
                      </a:r>
                      <a:endParaRPr lang="en-US" sz="1400" b="1" i="0" u="none" strike="noStrike" dirty="0">
                        <a:solidFill>
                          <a:srgbClr val="C00000"/>
                        </a:solidFill>
                        <a:effectLst/>
                        <a:latin typeface="Baskerville Old Face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 dirty="0">
                          <a:effectLst/>
                          <a:latin typeface="Baskerville Old Face" pitchFamily="18" charset="0"/>
                        </a:rPr>
                        <a:t>0.68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Baskerville Old Face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3524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  <a:latin typeface="Baskerville Old Face" pitchFamily="18" charset="0"/>
                        </a:rPr>
                        <a:t>2009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Baskerville Old Face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>
                          <a:effectLst/>
                          <a:latin typeface="Baskerville Old Face" pitchFamily="18" charset="0"/>
                        </a:rPr>
                        <a:t>0.05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Baskerville Old Face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 dirty="0">
                          <a:solidFill>
                            <a:srgbClr val="C00000"/>
                          </a:solidFill>
                          <a:effectLst/>
                          <a:latin typeface="Baskerville Old Face" pitchFamily="18" charset="0"/>
                        </a:rPr>
                        <a:t>-1.65</a:t>
                      </a:r>
                      <a:endParaRPr lang="en-US" sz="1400" b="1" i="0" u="none" strike="noStrike" dirty="0">
                        <a:solidFill>
                          <a:srgbClr val="C00000"/>
                        </a:solidFill>
                        <a:effectLst/>
                        <a:latin typeface="Baskerville Old Face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 dirty="0">
                          <a:effectLst/>
                          <a:latin typeface="Baskerville Old Face" pitchFamily="18" charset="0"/>
                        </a:rPr>
                        <a:t>9.2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Baskerville Old Face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>
                          <a:effectLst/>
                          <a:latin typeface="Baskerville Old Face" pitchFamily="18" charset="0"/>
                        </a:rPr>
                        <a:t>16.33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Baskerville Old Face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3524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  <a:latin typeface="Baskerville Old Face" pitchFamily="18" charset="0"/>
                        </a:rPr>
                        <a:t>2010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Baskerville Old Face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 dirty="0">
                          <a:effectLst/>
                          <a:latin typeface="Baskerville Old Face" pitchFamily="18" charset="0"/>
                        </a:rPr>
                        <a:t>18.21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Baskerville Old Face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 dirty="0">
                          <a:effectLst/>
                          <a:latin typeface="Baskerville Old Face" pitchFamily="18" charset="0"/>
                        </a:rPr>
                        <a:t>4.21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Baskerville Old Face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 dirty="0">
                          <a:solidFill>
                            <a:srgbClr val="C00000"/>
                          </a:solidFill>
                          <a:effectLst/>
                          <a:latin typeface="Baskerville Old Face" pitchFamily="18" charset="0"/>
                        </a:rPr>
                        <a:t>-23.56</a:t>
                      </a:r>
                      <a:endParaRPr lang="en-US" sz="1400" b="1" i="0" u="none" strike="noStrike" dirty="0">
                        <a:solidFill>
                          <a:srgbClr val="C00000"/>
                        </a:solidFill>
                        <a:effectLst/>
                        <a:latin typeface="Baskerville Old Face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 dirty="0">
                          <a:solidFill>
                            <a:srgbClr val="C00000"/>
                          </a:solidFill>
                          <a:effectLst/>
                          <a:latin typeface="Baskerville Old Face" pitchFamily="18" charset="0"/>
                        </a:rPr>
                        <a:t>-6.84</a:t>
                      </a:r>
                      <a:endParaRPr lang="en-US" sz="1400" b="1" i="0" u="none" strike="noStrike" dirty="0">
                        <a:solidFill>
                          <a:srgbClr val="C00000"/>
                        </a:solidFill>
                        <a:effectLst/>
                        <a:latin typeface="Baskerville Old Face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5790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>
                          <a:effectLst/>
                          <a:latin typeface="Baskerville Old Face" pitchFamily="18" charset="0"/>
                        </a:rPr>
                        <a:t>2011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Baskerville Old Face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 dirty="0">
                          <a:effectLst/>
                          <a:latin typeface="Baskerville Old Face" pitchFamily="18" charset="0"/>
                        </a:rPr>
                        <a:t>15.47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Baskerville Old Face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 dirty="0">
                          <a:effectLst/>
                          <a:latin typeface="Baskerville Old Face" pitchFamily="18" charset="0"/>
                        </a:rPr>
                        <a:t>15.99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Baskerville Old Face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>
                          <a:effectLst/>
                          <a:latin typeface="Baskerville Old Face" pitchFamily="18" charset="0"/>
                        </a:rPr>
                        <a:t>0.13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Baskerville Old Face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 dirty="0">
                          <a:effectLst/>
                          <a:latin typeface="Baskerville Old Face" pitchFamily="18" charset="0"/>
                        </a:rPr>
                        <a:t>9.14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Baskerville Old Face" pitchFamily="18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10342" name="TextBox 14"/>
          <p:cNvSpPr txBox="1">
            <a:spLocks noChangeArrowheads="1"/>
          </p:cNvSpPr>
          <p:nvPr/>
        </p:nvSpPr>
        <p:spPr bwMode="auto">
          <a:xfrm>
            <a:off x="914400" y="152400"/>
            <a:ext cx="7162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b="1" dirty="0">
                <a:latin typeface="Baskerville Old Face" pitchFamily="18" charset="0"/>
              </a:rPr>
              <a:t>Growth Rates </a:t>
            </a:r>
            <a:r>
              <a:rPr lang="en-US" sz="2800" b="1" dirty="0" smtClean="0">
                <a:latin typeface="Baskerville Old Face" pitchFamily="18" charset="0"/>
              </a:rPr>
              <a:t>of </a:t>
            </a:r>
            <a:r>
              <a:rPr lang="en-US" sz="2800" b="1" dirty="0">
                <a:latin typeface="Baskerville Old Face" pitchFamily="18" charset="0"/>
              </a:rPr>
              <a:t>Refined Petroleum Products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1AA31E4-A583-4C54-A4A6-847A37ED82CB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/>
        </p:nvGraphicFramePr>
        <p:xfrm>
          <a:off x="0" y="1"/>
          <a:ext cx="5257800" cy="37909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Chart 2"/>
          <p:cNvGraphicFramePr/>
          <p:nvPr/>
        </p:nvGraphicFramePr>
        <p:xfrm>
          <a:off x="3276600" y="3448050"/>
          <a:ext cx="5867400" cy="3409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172" name="TextBox 3"/>
          <p:cNvSpPr txBox="1">
            <a:spLocks noChangeArrowheads="1"/>
          </p:cNvSpPr>
          <p:nvPr/>
        </p:nvSpPr>
        <p:spPr bwMode="auto">
          <a:xfrm>
            <a:off x="5105400" y="1219200"/>
            <a:ext cx="38100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>
                <a:latin typeface="Baskerville Old Face" pitchFamily="18" charset="0"/>
              </a:rPr>
              <a:t>Furnace Oil Annual Sales Volume (MT)</a:t>
            </a:r>
          </a:p>
        </p:txBody>
      </p:sp>
      <p:sp>
        <p:nvSpPr>
          <p:cNvPr id="7173" name="TextBox 4"/>
          <p:cNvSpPr txBox="1">
            <a:spLocks noChangeArrowheads="1"/>
          </p:cNvSpPr>
          <p:nvPr/>
        </p:nvSpPr>
        <p:spPr bwMode="auto">
          <a:xfrm>
            <a:off x="228600" y="4459288"/>
            <a:ext cx="26670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>
                <a:latin typeface="Baskerville Old Face" pitchFamily="18" charset="0"/>
              </a:rPr>
              <a:t>Furnace Oil Annual Sales Value (Rs/Mn)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1AA31E4-A583-4C54-A4A6-847A37ED82CB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Challenges of the Sri Lanka’s Petroleum Industry</a:t>
            </a:r>
            <a:endParaRPr lang="en-GB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Rapidly rising overall demand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Petroleum accounts for 24% of import bill and 45% of exports (2011)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Demand doubled during last three years (in value terms)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More on refined products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More resources required for imports in absolute and relative terms in the future</a:t>
            </a:r>
          </a:p>
          <a:p>
            <a:endParaRPr lang="en-GB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7C93DC7-C292-4768-803C-5F03C3C5C8F1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/>
        </p:nvGraphicFramePr>
        <p:xfrm>
          <a:off x="609600" y="381000"/>
          <a:ext cx="8001000" cy="5638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099" name="TextBox 2"/>
          <p:cNvSpPr txBox="1">
            <a:spLocks noChangeArrowheads="1"/>
          </p:cNvSpPr>
          <p:nvPr/>
        </p:nvSpPr>
        <p:spPr bwMode="auto">
          <a:xfrm>
            <a:off x="3886200" y="6019800"/>
            <a:ext cx="18288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 b="1">
                <a:latin typeface="Book Antiqua" pitchFamily="18" charset="0"/>
              </a:rPr>
              <a:t>Year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1AA31E4-A583-4C54-A4A6-847A37ED82CB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/>
        </p:nvGraphicFramePr>
        <p:xfrm>
          <a:off x="609602" y="533400"/>
          <a:ext cx="7848599" cy="533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123" name="TextBox 2"/>
          <p:cNvSpPr txBox="1">
            <a:spLocks noChangeArrowheads="1"/>
          </p:cNvSpPr>
          <p:nvPr/>
        </p:nvSpPr>
        <p:spPr bwMode="auto">
          <a:xfrm>
            <a:off x="2971800" y="6019800"/>
            <a:ext cx="24384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200" b="1">
                <a:latin typeface="Book Antiqua" pitchFamily="18" charset="0"/>
              </a:rPr>
              <a:t>Year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1AA31E4-A583-4C54-A4A6-847A37ED82CB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Challenges of the Sri Lanka’s Petroleum Industry</a:t>
            </a:r>
            <a:endParaRPr lang="en-GB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Sri Lanka: price taker, import quantity being very small</a:t>
            </a:r>
          </a:p>
          <a:p>
            <a:pPr marL="0" indent="0"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Periodic price revisions from 2005: upward/downward</a:t>
            </a:r>
          </a:p>
          <a:p>
            <a:pPr marL="0" indent="0"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- international price trends</a:t>
            </a:r>
          </a:p>
          <a:p>
            <a:pPr marL="0" indent="0"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- subsidy levels for each product</a:t>
            </a:r>
          </a:p>
          <a:p>
            <a:pPr marL="0" indent="0"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- CPC’s financial status etc.</a:t>
            </a:r>
          </a:p>
          <a:p>
            <a:pPr marL="0" indent="0"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GB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7C93DC7-C292-4768-803C-5F03C3C5C8F1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/>
          <p:nvPr/>
        </p:nvGraphicFramePr>
        <p:xfrm>
          <a:off x="142874" y="642937"/>
          <a:ext cx="8858251" cy="55721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C:\Users\Asela\Desktop\1234\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600200"/>
            <a:ext cx="91440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7" name="TextBox 1"/>
          <p:cNvSpPr txBox="1">
            <a:spLocks noChangeArrowheads="1"/>
          </p:cNvSpPr>
          <p:nvPr/>
        </p:nvSpPr>
        <p:spPr bwMode="auto">
          <a:xfrm>
            <a:off x="533400" y="381000"/>
            <a:ext cx="83058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000" b="1">
                <a:latin typeface="Baskerville Old Face" pitchFamily="18" charset="0"/>
              </a:rPr>
              <a:t>International Market Prices and Government Subsidy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1AA31E4-A583-4C54-A4A6-847A37ED82CB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Challenges of the Sri Lanka’s Petroleum Industry</a:t>
            </a:r>
            <a:endParaRPr lang="en-GB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Global Scenario in Brief</a:t>
            </a:r>
          </a:p>
          <a:p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Sri Lanka’s Petroleum Industry Structure</a:t>
            </a:r>
          </a:p>
          <a:p>
            <a:pPr marL="0" indent="0"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Demand, Supply and Challenges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7C93DC7-C292-4768-803C-5F03C3C5C8F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C:\Users\Asela\Desktop\1234\Untitled-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38175"/>
            <a:ext cx="9144000" cy="6067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1" name="TextBox 2"/>
          <p:cNvSpPr txBox="1">
            <a:spLocks noChangeArrowheads="1"/>
          </p:cNvSpPr>
          <p:nvPr/>
        </p:nvSpPr>
        <p:spPr bwMode="auto">
          <a:xfrm>
            <a:off x="496888" y="0"/>
            <a:ext cx="8305800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000" b="1">
                <a:latin typeface="Baskerville Old Face" pitchFamily="18" charset="0"/>
              </a:rPr>
              <a:t>Import Prices Vs. Domestic Market Prices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1AA31E4-A583-4C54-A4A6-847A37ED82CB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Challenges of the Sri Lanka’s Petroleum Industry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State control in pricing during the monopoly era</a:t>
            </a:r>
          </a:p>
          <a:p>
            <a:pPr marL="0" indent="0"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Price revision by LIOC on its own or LIOC can follow the government program of revision</a:t>
            </a:r>
          </a:p>
          <a:p>
            <a:pPr marL="0" indent="0"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As the largest share of market is with CPC, major price changes by the competitor becomes ineffective </a:t>
            </a:r>
          </a:p>
          <a:p>
            <a:pPr marL="0" indent="0"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2011		Petrol		 80% </a:t>
            </a:r>
          </a:p>
          <a:p>
            <a:pPr marL="0" indent="0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		Diesel 		 95%</a:t>
            </a:r>
          </a:p>
          <a:p>
            <a:pPr marL="0" indent="0"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	Kerosene	100%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7C93DC7-C292-4768-803C-5F03C3C5C8F1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2666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Challenges of the Sri Lanka’s Petroleum Industry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Increased power supplies to be met from oil based electricity</a:t>
            </a:r>
          </a:p>
          <a:p>
            <a:pPr marL="0" indent="0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generation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: 2010 -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Gwh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10714  of which thermal: 46.7%  </a:t>
            </a:r>
          </a:p>
          <a:p>
            <a:pPr marL="0" indent="0">
              <a:buNone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	          2011 -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Gwh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11528 of which thermal: 49.9%</a:t>
            </a:r>
          </a:p>
          <a:p>
            <a:pPr marL="0" indent="0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Fuel oil is also subsidized, affecting CPC financial status</a:t>
            </a:r>
          </a:p>
          <a:p>
            <a:pPr marL="0" indent="0"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Electricity consumption is subsidized and also regulated </a:t>
            </a:r>
          </a:p>
          <a:p>
            <a:pPr marL="0" indent="0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(average unit cost: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Rs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15.59 against selling price of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Rs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 13.22)</a:t>
            </a:r>
          </a:p>
          <a:p>
            <a:pPr marL="0" indent="0">
              <a:buNone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Stable electricity supply</a:t>
            </a:r>
          </a:p>
          <a:p>
            <a:pPr marL="0" indent="0"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7C93DC7-C292-4768-803C-5F03C3C5C8F1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681993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7C93DC7-C292-4768-803C-5F03C3C5C8F1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graphicFrame>
        <p:nvGraphicFramePr>
          <p:cNvPr id="7" name="Chart 6"/>
          <p:cNvGraphicFramePr/>
          <p:nvPr/>
        </p:nvGraphicFramePr>
        <p:xfrm>
          <a:off x="1524000" y="2667000"/>
          <a:ext cx="6629400" cy="3962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2209800" y="1143000"/>
          <a:ext cx="4876799" cy="1390650"/>
        </p:xfrm>
        <a:graphic>
          <a:graphicData uri="http://schemas.openxmlformats.org/drawingml/2006/table">
            <a:tbl>
              <a:tblPr/>
              <a:tblGrid>
                <a:gridCol w="1816847"/>
                <a:gridCol w="1453477"/>
                <a:gridCol w="1606475"/>
              </a:tblGrid>
              <a:tr h="2476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Book Antiqua"/>
                        </a:rPr>
                        <a:t>Year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Book Antiqua"/>
                        </a:rPr>
                        <a:t>Thermal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Book Antiqua"/>
                        </a:rPr>
                        <a:t>Other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Book Antiqua"/>
                        </a:rPr>
                        <a:t>2006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Book Antiqua"/>
                        </a:rPr>
                        <a:t>4751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Book Antiqua"/>
                        </a:rPr>
                        <a:t>4638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Book Antiqua"/>
                        </a:rPr>
                        <a:t>2007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Book Antiqua"/>
                        </a:rPr>
                        <a:t>5865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Book Antiqua"/>
                        </a:rPr>
                        <a:t>3950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Book Antiqua"/>
                        </a:rPr>
                        <a:t>2008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Book Antiqua"/>
                        </a:rPr>
                        <a:t>5763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Book Antiqua"/>
                        </a:rPr>
                        <a:t>4138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Book Antiqua"/>
                        </a:rPr>
                        <a:t>2009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Book Antiqua"/>
                        </a:rPr>
                        <a:t>5975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Book Antiqua"/>
                        </a:rPr>
                        <a:t>3908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Book Antiqua"/>
                        </a:rPr>
                        <a:t>2010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Book Antiqua"/>
                        </a:rPr>
                        <a:t>4994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Book Antiqua"/>
                        </a:rPr>
                        <a:t>5720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Book Antiqua"/>
                        </a:rPr>
                        <a:t>2011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Book Antiqua"/>
                        </a:rPr>
                        <a:t>5748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Book Antiqua"/>
                        </a:rPr>
                        <a:t>5781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2438400" y="533400"/>
          <a:ext cx="4876800" cy="457200"/>
        </p:xfrm>
        <a:graphic>
          <a:graphicData uri="http://schemas.openxmlformats.org/drawingml/2006/table">
            <a:tbl>
              <a:tblPr/>
              <a:tblGrid>
                <a:gridCol w="4876800"/>
              </a:tblGrid>
              <a:tr h="4572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1" i="0" u="sng" strike="noStrike" dirty="0">
                          <a:solidFill>
                            <a:srgbClr val="000000"/>
                          </a:solidFill>
                          <a:latin typeface="Baskerville Old Face"/>
                        </a:rPr>
                        <a:t>Electricity Generation / </a:t>
                      </a:r>
                      <a:r>
                        <a:rPr lang="en-US" sz="2800" b="1" i="0" u="sng" strike="noStrike" dirty="0" err="1" smtClean="0">
                          <a:solidFill>
                            <a:srgbClr val="000000"/>
                          </a:solidFill>
                          <a:latin typeface="Baskerville Old Face"/>
                        </a:rPr>
                        <a:t>Gwh</a:t>
                      </a:r>
                      <a:endParaRPr lang="en-US" sz="2800" b="1" i="0" u="sng" strike="noStrike" dirty="0">
                        <a:solidFill>
                          <a:srgbClr val="000000"/>
                        </a:solidFill>
                        <a:latin typeface="Baskerville Old Face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9193725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Challenges of the Sri Lanka’s Petroleum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Industry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>
                <a:latin typeface="Times New Roman" pitchFamily="18" charset="0"/>
                <a:ea typeface="+mj-ea"/>
                <a:cs typeface="Times New Roman" pitchFamily="18" charset="0"/>
              </a:rPr>
              <a:t>Refinery provided: entire requirement in 1970s </a:t>
            </a:r>
          </a:p>
          <a:p>
            <a:pPr marL="0" indent="0">
              <a:buNone/>
            </a:pPr>
            <a:endParaRPr lang="en-US" sz="2400" dirty="0" smtClean="0">
              <a:latin typeface="Times New Roman" pitchFamily="18" charset="0"/>
              <a:ea typeface="+mj-ea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ea typeface="+mj-ea"/>
                <a:cs typeface="Times New Roman" pitchFamily="18" charset="0"/>
              </a:rPr>
              <a:t>1990s: about one half  met from refinery</a:t>
            </a:r>
          </a:p>
          <a:p>
            <a:pPr marL="0" indent="0">
              <a:buNone/>
            </a:pPr>
            <a:endParaRPr lang="en-US" sz="2400" dirty="0" smtClean="0">
              <a:latin typeface="Times New Roman" pitchFamily="18" charset="0"/>
              <a:ea typeface="+mj-ea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ea typeface="+mj-ea"/>
                <a:cs typeface="Times New Roman" pitchFamily="18" charset="0"/>
              </a:rPr>
              <a:t>2010: about 35 met from the refinery</a:t>
            </a:r>
          </a:p>
          <a:p>
            <a:pPr marL="0" indent="0">
              <a:buNone/>
            </a:pPr>
            <a:endParaRPr lang="en-US" sz="2400" dirty="0" smtClean="0">
              <a:latin typeface="Times New Roman" pitchFamily="18" charset="0"/>
              <a:ea typeface="+mj-ea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ea typeface="+mj-ea"/>
                <a:cs typeface="Times New Roman" pitchFamily="18" charset="0"/>
              </a:rPr>
              <a:t>Increasing demand met from imported refined products</a:t>
            </a:r>
          </a:p>
          <a:p>
            <a:pPr marL="0" indent="0">
              <a:buNone/>
            </a:pPr>
            <a:r>
              <a:rPr lang="en-US" sz="2400" dirty="0" smtClean="0">
                <a:latin typeface="Times New Roman" pitchFamily="18" charset="0"/>
                <a:ea typeface="+mj-ea"/>
                <a:cs typeface="Times New Roman" pitchFamily="18" charset="0"/>
              </a:rPr>
              <a:t>	</a:t>
            </a:r>
            <a:r>
              <a:rPr lang="en-US" sz="2000" dirty="0" smtClean="0">
                <a:latin typeface="Times New Roman" pitchFamily="18" charset="0"/>
                <a:ea typeface="+mj-ea"/>
                <a:cs typeface="Times New Roman" pitchFamily="18" charset="0"/>
              </a:rPr>
              <a:t>(on expenditure basis)</a:t>
            </a:r>
          </a:p>
          <a:p>
            <a:r>
              <a:rPr lang="en-US" sz="2400" dirty="0" smtClean="0">
                <a:latin typeface="Times New Roman" pitchFamily="18" charset="0"/>
                <a:ea typeface="+mj-ea"/>
                <a:cs typeface="Times New Roman" pitchFamily="18" charset="0"/>
              </a:rPr>
              <a:t>Change due to:  fixed processing capacity and increased </a:t>
            </a:r>
          </a:p>
          <a:p>
            <a:pPr>
              <a:buNone/>
            </a:pPr>
            <a:r>
              <a:rPr lang="en-US" sz="2400" dirty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ea typeface="+mj-ea"/>
                <a:cs typeface="Times New Roman" pitchFamily="18" charset="0"/>
              </a:rPr>
              <a:t>                             demand</a:t>
            </a:r>
            <a:endParaRPr lang="en-US" sz="2400" dirty="0"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7C93DC7-C292-4768-803C-5F03C3C5C8F1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351129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9290607"/>
              </p:ext>
            </p:extLst>
          </p:nvPr>
        </p:nvGraphicFramePr>
        <p:xfrm>
          <a:off x="1790700" y="1143000"/>
          <a:ext cx="5715000" cy="126769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48000"/>
                <a:gridCol w="914400"/>
                <a:gridCol w="838200"/>
                <a:gridCol w="914400"/>
              </a:tblGrid>
              <a:tr h="370946"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>
                          <a:latin typeface="Book Antiqua" pitchFamily="18" charset="0"/>
                        </a:rPr>
                        <a:t>Product</a:t>
                      </a:r>
                      <a:endParaRPr lang="en-US" sz="1400" dirty="0">
                        <a:latin typeface="Book Antiqua" pitchFamily="18" charset="0"/>
                      </a:endParaRPr>
                    </a:p>
                  </a:txBody>
                  <a:tcPr marT="45733" marB="45733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Book Antiqua" pitchFamily="18" charset="0"/>
                        </a:rPr>
                        <a:t>1990</a:t>
                      </a:r>
                      <a:endParaRPr lang="en-US" sz="1400" dirty="0">
                        <a:latin typeface="Book Antiqua" pitchFamily="18" charset="0"/>
                      </a:endParaRPr>
                    </a:p>
                  </a:txBody>
                  <a:tcPr marT="45733" marB="45733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Book Antiqua" pitchFamily="18" charset="0"/>
                        </a:rPr>
                        <a:t>2000</a:t>
                      </a:r>
                      <a:endParaRPr lang="en-US" sz="1400" dirty="0">
                        <a:latin typeface="Book Antiqua" pitchFamily="18" charset="0"/>
                      </a:endParaRPr>
                    </a:p>
                  </a:txBody>
                  <a:tcPr marT="45733" marB="45733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Book Antiqua" pitchFamily="18" charset="0"/>
                        </a:rPr>
                        <a:t>2010</a:t>
                      </a:r>
                      <a:endParaRPr lang="en-US" sz="1400" dirty="0">
                        <a:latin typeface="Book Antiqua" pitchFamily="18" charset="0"/>
                      </a:endParaRPr>
                    </a:p>
                  </a:txBody>
                  <a:tcPr marT="45733" marB="45733" anchor="ctr"/>
                </a:tc>
              </a:tr>
              <a:tr h="370946"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>
                          <a:latin typeface="Book Antiqua" pitchFamily="18" charset="0"/>
                        </a:rPr>
                        <a:t>Refinery</a:t>
                      </a:r>
                      <a:r>
                        <a:rPr lang="en-US" sz="1400" baseline="0" dirty="0" smtClean="0">
                          <a:latin typeface="Book Antiqua" pitchFamily="18" charset="0"/>
                        </a:rPr>
                        <a:t> Output</a:t>
                      </a:r>
                      <a:endParaRPr lang="en-US" sz="1400" dirty="0">
                        <a:latin typeface="Book Antiqua" pitchFamily="18" charset="0"/>
                      </a:endParaRPr>
                    </a:p>
                  </a:txBody>
                  <a:tcPr marT="45733" marB="45733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Book Antiqua" pitchFamily="18" charset="0"/>
                        </a:rPr>
                        <a:t>91.5</a:t>
                      </a:r>
                      <a:endParaRPr lang="en-US" sz="1400" dirty="0">
                        <a:latin typeface="Book Antiqua" pitchFamily="18" charset="0"/>
                      </a:endParaRPr>
                    </a:p>
                  </a:txBody>
                  <a:tcPr marT="45733" marB="45733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Book Antiqua" pitchFamily="18" charset="0"/>
                        </a:rPr>
                        <a:t>55</a:t>
                      </a:r>
                      <a:endParaRPr lang="en-US" sz="1400" dirty="0">
                        <a:latin typeface="Book Antiqua" pitchFamily="18" charset="0"/>
                      </a:endParaRPr>
                    </a:p>
                  </a:txBody>
                  <a:tcPr marT="45733" marB="45733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Book Antiqua" pitchFamily="18" charset="0"/>
                        </a:rPr>
                        <a:t>35</a:t>
                      </a:r>
                      <a:endParaRPr lang="en-US" sz="1400" dirty="0">
                        <a:latin typeface="Book Antiqua" pitchFamily="18" charset="0"/>
                      </a:endParaRPr>
                    </a:p>
                  </a:txBody>
                  <a:tcPr marT="45733" marB="45733" anchor="ctr"/>
                </a:tc>
              </a:tr>
              <a:tr h="525806"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>
                          <a:latin typeface="Book Antiqua" pitchFamily="18" charset="0"/>
                        </a:rPr>
                        <a:t>Imported Refined Petroleum Products</a:t>
                      </a:r>
                      <a:endParaRPr lang="en-US" sz="1400" dirty="0">
                        <a:latin typeface="Book Antiqua" pitchFamily="18" charset="0"/>
                      </a:endParaRPr>
                    </a:p>
                  </a:txBody>
                  <a:tcPr marT="45733" marB="45733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Book Antiqua" pitchFamily="18" charset="0"/>
                        </a:rPr>
                        <a:t>8.5</a:t>
                      </a:r>
                      <a:endParaRPr lang="en-US" sz="1400" dirty="0">
                        <a:latin typeface="Book Antiqua" pitchFamily="18" charset="0"/>
                      </a:endParaRPr>
                    </a:p>
                  </a:txBody>
                  <a:tcPr marT="45733" marB="45733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Book Antiqua" pitchFamily="18" charset="0"/>
                        </a:rPr>
                        <a:t>45</a:t>
                      </a:r>
                      <a:endParaRPr lang="en-US" sz="1400" dirty="0">
                        <a:latin typeface="Book Antiqua" pitchFamily="18" charset="0"/>
                      </a:endParaRPr>
                    </a:p>
                  </a:txBody>
                  <a:tcPr marT="45733" marB="45733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Book Antiqua" pitchFamily="18" charset="0"/>
                        </a:rPr>
                        <a:t>65</a:t>
                      </a:r>
                      <a:endParaRPr lang="en-US" sz="1400" dirty="0">
                        <a:latin typeface="Book Antiqua" pitchFamily="18" charset="0"/>
                      </a:endParaRPr>
                    </a:p>
                  </a:txBody>
                  <a:tcPr marT="45733" marB="45733" anchor="ctr"/>
                </a:tc>
              </a:tr>
            </a:tbl>
          </a:graphicData>
        </a:graphic>
      </p:graphicFrame>
      <p:sp>
        <p:nvSpPr>
          <p:cNvPr id="9240" name="TextBox 3"/>
          <p:cNvSpPr txBox="1">
            <a:spLocks noChangeArrowheads="1"/>
          </p:cNvSpPr>
          <p:nvPr/>
        </p:nvSpPr>
        <p:spPr bwMode="auto">
          <a:xfrm>
            <a:off x="762000" y="381000"/>
            <a:ext cx="79248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latin typeface="Baskerville Old Face" pitchFamily="18" charset="0"/>
              </a:rPr>
              <a:t>Crude Oil &amp; Refined Petroleum Product Import Ratio</a:t>
            </a:r>
          </a:p>
        </p:txBody>
      </p:sp>
      <p:pic>
        <p:nvPicPr>
          <p:cNvPr id="9241" name="Chart 4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2438400"/>
            <a:ext cx="7388225" cy="4035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1295400" y="2133601"/>
            <a:ext cx="369332" cy="4154984"/>
          </a:xfrm>
          <a:prstGeom prst="rect">
            <a:avLst/>
          </a:prstGeom>
          <a:noFill/>
        </p:spPr>
        <p:txBody>
          <a:bodyPr vert="vert27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>
                <a:latin typeface="Book Antiqua" pitchFamily="18" charset="0"/>
                <a:cs typeface="+mn-cs"/>
              </a:rPr>
              <a:t>Percentage (%)</a:t>
            </a:r>
          </a:p>
        </p:txBody>
      </p:sp>
      <p:sp>
        <p:nvSpPr>
          <p:cNvPr id="9243" name="TextBox 5"/>
          <p:cNvSpPr txBox="1">
            <a:spLocks noChangeArrowheads="1"/>
          </p:cNvSpPr>
          <p:nvPr/>
        </p:nvSpPr>
        <p:spPr bwMode="auto">
          <a:xfrm>
            <a:off x="3332163" y="6400800"/>
            <a:ext cx="24384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200" b="1">
                <a:latin typeface="Book Antiqua" pitchFamily="18" charset="0"/>
              </a:rPr>
              <a:t>Year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971800" y="2743200"/>
            <a:ext cx="457200" cy="254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b="1" dirty="0">
                <a:latin typeface="+mn-lt"/>
                <a:cs typeface="+mn-cs"/>
              </a:rPr>
              <a:t>8.5%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895600" y="3733800"/>
            <a:ext cx="533400" cy="254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b="1" dirty="0">
                <a:latin typeface="+mn-lt"/>
                <a:cs typeface="+mn-cs"/>
              </a:rPr>
              <a:t>91.5%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1AA31E4-A583-4C54-A4A6-847A37ED82CB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Challenges of the Sri Lanka’s Petroleum Industry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Refinery’s technological limitations: </a:t>
            </a:r>
          </a:p>
          <a:p>
            <a:pPr marL="457200" lvl="1" indent="0">
              <a:buNone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built in 1960s</a:t>
            </a:r>
          </a:p>
          <a:p>
            <a:pPr marL="0" indent="0"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- can accommodate limited  crude types</a:t>
            </a:r>
          </a:p>
          <a:p>
            <a:pPr marL="0" indent="0"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- low yield and value addition</a:t>
            </a:r>
          </a:p>
          <a:p>
            <a:pPr marL="0" indent="0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marL="0" indent="0"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7C93DC7-C292-4768-803C-5F03C3C5C8F1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67456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Challenges of the Sri Lanka’s Petroleum Industry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Current tension in the  Middle East/supply uncertainties</a:t>
            </a:r>
          </a:p>
          <a:p>
            <a:pPr marL="0" indent="0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gulf region: 	20% of global petroleum exports</a:t>
            </a:r>
          </a:p>
          <a:p>
            <a:pPr marL="0" indent="0"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			30% LNG exports</a:t>
            </a:r>
          </a:p>
          <a:p>
            <a:pPr marL="0" indent="0">
              <a:buNone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Diversification of sources of supply</a:t>
            </a:r>
          </a:p>
          <a:p>
            <a:pPr marL="0" indent="0"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- crude oil (technological issues)</a:t>
            </a:r>
          </a:p>
          <a:p>
            <a:pPr marL="0" indent="0"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	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7C93DC7-C292-4768-803C-5F03C3C5C8F1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603327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sz="5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Thank </a:t>
            </a:r>
            <a:r>
              <a:rPr lang="en-US" sz="5400" dirty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ou</a:t>
            </a:r>
            <a:endParaRPr lang="en-US" sz="5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7C93DC7-C292-4768-803C-5F03C3C5C8F1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74572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Challenges of the Sri Lanka’s Petroleum Industry</a:t>
            </a:r>
            <a:endParaRPr lang="en-GB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/>
          <a:lstStyle/>
          <a:p>
            <a:pPr>
              <a:buNone/>
            </a:pPr>
            <a:r>
              <a:rPr lang="en-US" sz="2800" i="1" u="sng" dirty="0" smtClean="0">
                <a:latin typeface="Times New Roman" pitchFamily="18" charset="0"/>
                <a:cs typeface="Times New Roman" pitchFamily="18" charset="0"/>
              </a:rPr>
              <a:t>Global Scenario</a:t>
            </a:r>
          </a:p>
          <a:p>
            <a:pPr>
              <a:buNone/>
            </a:pPr>
            <a:endParaRPr lang="en-US" sz="2800" b="1" i="1" u="sng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800" b="1" i="1" u="sng" dirty="0" smtClean="0">
                <a:latin typeface="Times New Roman" pitchFamily="18" charset="0"/>
                <a:cs typeface="Times New Roman" pitchFamily="18" charset="0"/>
              </a:rPr>
              <a:t>Consumption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Global : 90/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mb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/day (2011)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OECD : 50% (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appox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North America: 24%</a:t>
            </a:r>
          </a:p>
          <a:p>
            <a:pPr>
              <a:buNone/>
            </a:pPr>
            <a:r>
              <a:rPr lang="en-US" sz="2800" b="1" i="1" u="sng" dirty="0" smtClean="0">
                <a:latin typeface="Times New Roman" pitchFamily="18" charset="0"/>
                <a:cs typeface="Times New Roman" pitchFamily="18" charset="0"/>
              </a:rPr>
              <a:t>Production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OPEC: 37%	North America: 15%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Russia: 11%	Saudi Arabia: 10%</a:t>
            </a:r>
          </a:p>
          <a:p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GB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7C93DC7-C292-4768-803C-5F03C3C5C8F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Challenges of the Sri Lanka’s Petroleum Industry</a:t>
            </a:r>
            <a:endParaRPr lang="en-GB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sz="2400" i="1" u="sng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Petroleum product prices: increasing trend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Short term demand: price inelastic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Current scenario:- Weaker demand in EU</a:t>
            </a:r>
          </a:p>
          <a:p>
            <a:pPr lvl="4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     - Supply side uncertainties</a:t>
            </a:r>
          </a:p>
          <a:p>
            <a:pPr lvl="4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		 -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Additional supplies</a:t>
            </a:r>
          </a:p>
          <a:p>
            <a:pPr lvl="4">
              <a:buNone/>
            </a:pP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		 - Downward stock adjustment 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lvl="4">
              <a:buNone/>
            </a:pPr>
            <a:endParaRPr lang="en-GB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7C93DC7-C292-4768-803C-5F03C3C5C8F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Chart 3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8975" y="1066800"/>
            <a:ext cx="761365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381000" y="1447800"/>
            <a:ext cx="369332" cy="4154984"/>
          </a:xfrm>
          <a:prstGeom prst="rect">
            <a:avLst/>
          </a:prstGeom>
          <a:noFill/>
        </p:spPr>
        <p:txBody>
          <a:bodyPr vert="vert27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>
                <a:latin typeface="Book Antiqua" pitchFamily="18" charset="0"/>
                <a:cs typeface="+mn-cs"/>
              </a:rPr>
              <a:t>US$/</a:t>
            </a:r>
            <a:r>
              <a:rPr lang="en-US" sz="1200" b="1" dirty="0" err="1">
                <a:latin typeface="Book Antiqua" pitchFamily="18" charset="0"/>
                <a:cs typeface="+mn-cs"/>
              </a:rPr>
              <a:t>Bbl</a:t>
            </a:r>
            <a:endParaRPr lang="en-US" sz="1200" b="1" dirty="0">
              <a:latin typeface="Book Antiqua" pitchFamily="18" charset="0"/>
              <a:cs typeface="+mn-cs"/>
            </a:endParaRPr>
          </a:p>
        </p:txBody>
      </p:sp>
      <p:sp>
        <p:nvSpPr>
          <p:cNvPr id="3076" name="TextBox 1"/>
          <p:cNvSpPr txBox="1">
            <a:spLocks noChangeArrowheads="1"/>
          </p:cNvSpPr>
          <p:nvPr/>
        </p:nvSpPr>
        <p:spPr bwMode="auto">
          <a:xfrm>
            <a:off x="1143000" y="304800"/>
            <a:ext cx="6477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Brent Crude Oil Prices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1997 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- 2012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1AA31E4-A583-4C54-A4A6-847A37ED82CB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Challenges of the Sri Lanka’s Petroleum Industry</a:t>
            </a:r>
            <a:endParaRPr lang="en-GB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105400"/>
          </a:xfrm>
        </p:spPr>
        <p:txBody>
          <a:bodyPr/>
          <a:lstStyle/>
          <a:p>
            <a:pPr>
              <a:buNone/>
            </a:pPr>
            <a:r>
              <a:rPr lang="en-US" sz="2400" i="1" u="sng" dirty="0" smtClean="0">
                <a:latin typeface="Times New Roman" pitchFamily="18" charset="0"/>
                <a:cs typeface="Times New Roman" pitchFamily="18" charset="0"/>
              </a:rPr>
              <a:t>Sri Lanka’s Petroleum Industry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Import dependent petroleum consumer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Prior to nationalization: oligopoly of imports/distribution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1961 - creation of state monopoly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2003 - end of state monopoly and creation of duopoly (CPC and LIOC)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Island-wide presence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Many players in several petroleum product markets: bunkering, lubricants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Case for regulating the market: products quality, services quality maintenance and enforcement 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Employment 600-700 (1970s); now 6000-7000</a:t>
            </a:r>
            <a:endParaRPr lang="en-GB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7C93DC7-C292-4768-803C-5F03C3C5C8F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57201"/>
            <a:ext cx="7772400" cy="1219200"/>
          </a:xfrm>
        </p:spPr>
        <p:txBody>
          <a:bodyPr/>
          <a:lstStyle/>
          <a:p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Challenges of the Sri Lanka’s Petroleum Industry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8B7D8F-7303-43D4-8990-B2D92F4C2483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5918956"/>
              </p:ext>
            </p:extLst>
          </p:nvPr>
        </p:nvGraphicFramePr>
        <p:xfrm>
          <a:off x="914400" y="2819400"/>
          <a:ext cx="7924800" cy="24688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80331"/>
                <a:gridCol w="2204618"/>
                <a:gridCol w="1715678"/>
                <a:gridCol w="2124173"/>
              </a:tblGrid>
              <a:tr h="35027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Period</a:t>
                      </a:r>
                      <a:endParaRPr lang="en-US" sz="18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Products</a:t>
                      </a:r>
                      <a:endParaRPr lang="en-US" sz="18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Market structure</a:t>
                      </a:r>
                      <a:endParaRPr lang="en-US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Market players</a:t>
                      </a:r>
                      <a:endParaRPr lang="en-US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5027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Prior to 1961</a:t>
                      </a:r>
                      <a:endParaRPr lang="en-US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All products</a:t>
                      </a:r>
                      <a:endParaRPr lang="en-US" sz="18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Oligopoly</a:t>
                      </a:r>
                      <a:endParaRPr lang="en-US" sz="18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Caltex, Mobil, Shell</a:t>
                      </a:r>
                      <a:endParaRPr lang="en-US" sz="18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5027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1961-2003</a:t>
                      </a:r>
                      <a:endParaRPr lang="en-US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All </a:t>
                      </a:r>
                      <a:r>
                        <a:rPr lang="en-US" sz="1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products</a:t>
                      </a:r>
                      <a:endParaRPr lang="en-US" sz="18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Monopoly</a:t>
                      </a:r>
                      <a:endParaRPr lang="en-US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CPC</a:t>
                      </a:r>
                      <a:endParaRPr lang="en-US" sz="18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740882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2003 to date</a:t>
                      </a:r>
                      <a:endParaRPr lang="en-US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Petrol, diesel, kerosene, </a:t>
                      </a:r>
                      <a:r>
                        <a:rPr lang="en-US" sz="1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bitumen</a:t>
                      </a:r>
                      <a:endParaRPr lang="en-US" sz="18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Duopoly</a:t>
                      </a:r>
                      <a:endParaRPr lang="en-US" sz="18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CPC, LIOC</a:t>
                      </a:r>
                      <a:endParaRPr lang="en-US" sz="18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2209800" y="1752600"/>
            <a:ext cx="4800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1600" b="1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Market Structure of Petroleum Product Distribution</a:t>
            </a:r>
            <a:endParaRPr lang="en-US" sz="16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959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90601"/>
            <a:ext cx="7772400" cy="914400"/>
          </a:xfrm>
        </p:spPr>
        <p:txBody>
          <a:bodyPr/>
          <a:lstStyle/>
          <a:p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Challenges of the Sri Lanka’s Petroleum Industry</a:t>
            </a:r>
            <a:endParaRPr lang="en-US" sz="2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2514600"/>
            <a:ext cx="6858000" cy="3200400"/>
          </a:xfrm>
        </p:spPr>
        <p:txBody>
          <a:bodyPr/>
          <a:lstStyle/>
          <a:p>
            <a:pPr marL="457200" indent="-457200" algn="l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PG was a  private monopoly, nationalized and again privatized</a:t>
            </a:r>
          </a:p>
          <a:p>
            <a:pPr algn="l"/>
            <a:endParaRPr lang="en-US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l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Presently a duopoly market 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Litro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(govt.); </a:t>
            </a:r>
            <a:r>
              <a:rPr lang="en-US" sz="24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Lauhfs</a:t>
            </a:r>
            <a:endParaRPr lang="en-US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(private)</a:t>
            </a:r>
          </a:p>
          <a:p>
            <a:pPr algn="l"/>
            <a:endParaRPr lang="en-US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l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Both are import dependent to a larger extent</a:t>
            </a:r>
          </a:p>
          <a:p>
            <a:pPr marL="457200" indent="-457200" algn="l">
              <a:buFont typeface="Arial" pitchFamily="34" charset="0"/>
              <a:buChar char="•"/>
            </a:pPr>
            <a:endParaRPr lang="en-US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en-US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8B7D8F-7303-43D4-8990-B2D92F4C2483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87123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/>
        </p:nvGraphicFramePr>
        <p:xfrm>
          <a:off x="457200" y="1752600"/>
          <a:ext cx="3981451" cy="3429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Chart 2"/>
          <p:cNvGraphicFramePr/>
          <p:nvPr/>
        </p:nvGraphicFramePr>
        <p:xfrm>
          <a:off x="3962400" y="1752600"/>
          <a:ext cx="4876800" cy="3429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148" name="TextBox 4"/>
          <p:cNvSpPr txBox="1">
            <a:spLocks noChangeArrowheads="1"/>
          </p:cNvSpPr>
          <p:nvPr/>
        </p:nvSpPr>
        <p:spPr bwMode="auto">
          <a:xfrm>
            <a:off x="1143000" y="533400"/>
            <a:ext cx="6858000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200" b="1">
                <a:latin typeface="Baskerville Old Face" pitchFamily="18" charset="0"/>
              </a:rPr>
              <a:t>Petroleum Products Consumption by Sector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1AA31E4-A583-4C54-A4A6-847A37ED82CB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927</TotalTime>
  <Words>883</Words>
  <Application>Microsoft Office PowerPoint</Application>
  <PresentationFormat>On-screen Show (4:3)</PresentationFormat>
  <Paragraphs>333</Paragraphs>
  <Slides>28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Office Theme</vt:lpstr>
      <vt:lpstr>Challenges of the Sri Lanka’s Petroleum Industry by R. H. S. Samaratunga Secretary,  Ministry of Petroleum Industries </vt:lpstr>
      <vt:lpstr>Challenges of the Sri Lanka’s Petroleum Industry</vt:lpstr>
      <vt:lpstr>Challenges of the Sri Lanka’s Petroleum Industry</vt:lpstr>
      <vt:lpstr>Challenges of the Sri Lanka’s Petroleum Industry</vt:lpstr>
      <vt:lpstr>PowerPoint Presentation</vt:lpstr>
      <vt:lpstr>Challenges of the Sri Lanka’s Petroleum Industry</vt:lpstr>
      <vt:lpstr>Challenges of the Sri Lanka’s Petroleum Industry</vt:lpstr>
      <vt:lpstr>Challenges of the Sri Lanka’s Petroleum Industry</vt:lpstr>
      <vt:lpstr>PowerPoint Presentation</vt:lpstr>
      <vt:lpstr>Challenges of the Sri Lanka’s Petroleum Industry</vt:lpstr>
      <vt:lpstr>Challenges of the Sri Lanka’s Petroleum Industry</vt:lpstr>
      <vt:lpstr>PowerPoint Presentation</vt:lpstr>
      <vt:lpstr>PowerPoint Presentation</vt:lpstr>
      <vt:lpstr>Challenges of the Sri Lanka’s Petroleum Industry</vt:lpstr>
      <vt:lpstr>PowerPoint Presentation</vt:lpstr>
      <vt:lpstr>PowerPoint Presentation</vt:lpstr>
      <vt:lpstr>Challenges of the Sri Lanka’s Petroleum Industry</vt:lpstr>
      <vt:lpstr>PowerPoint Presentation</vt:lpstr>
      <vt:lpstr>PowerPoint Presentation</vt:lpstr>
      <vt:lpstr>PowerPoint Presentation</vt:lpstr>
      <vt:lpstr>Challenges of the Sri Lanka’s Petroleum Industry</vt:lpstr>
      <vt:lpstr>Challenges of the Sri Lanka’s Petroleum Industry</vt:lpstr>
      <vt:lpstr>PowerPoint Presentation</vt:lpstr>
      <vt:lpstr>Challenges of the Sri Lanka’s Petroleum Industry</vt:lpstr>
      <vt:lpstr>PowerPoint Presentation</vt:lpstr>
      <vt:lpstr>Challenges of the Sri Lanka’s Petroleum Industry</vt:lpstr>
      <vt:lpstr>Challenges of the Sri Lanka’s Petroleum Industry</vt:lpstr>
      <vt:lpstr>PowerPoint Presentation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Current Challenges of the Petroleum Sector</dc:title>
  <dc:creator>Dell</dc:creator>
  <cp:lastModifiedBy>JKOA</cp:lastModifiedBy>
  <cp:revision>87</cp:revision>
  <dcterms:created xsi:type="dcterms:W3CDTF">2012-05-29T10:57:42Z</dcterms:created>
  <dcterms:modified xsi:type="dcterms:W3CDTF">2013-01-07T07:57:59Z</dcterms:modified>
</cp:coreProperties>
</file>