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4" r:id="rId2"/>
    <p:sldId id="261" r:id="rId3"/>
    <p:sldId id="262" r:id="rId4"/>
    <p:sldId id="263" r:id="rId5"/>
    <p:sldId id="303" r:id="rId6"/>
    <p:sldId id="265" r:id="rId7"/>
    <p:sldId id="268" r:id="rId8"/>
    <p:sldId id="314" r:id="rId9"/>
    <p:sldId id="321" r:id="rId10"/>
    <p:sldId id="332" r:id="rId11"/>
    <p:sldId id="269" r:id="rId12"/>
    <p:sldId id="305" r:id="rId13"/>
    <p:sldId id="273" r:id="rId14"/>
    <p:sldId id="274" r:id="rId15"/>
    <p:sldId id="306" r:id="rId16"/>
    <p:sldId id="277" r:id="rId17"/>
    <p:sldId id="278" r:id="rId18"/>
    <p:sldId id="328" r:id="rId19"/>
    <p:sldId id="326" r:id="rId20"/>
    <p:sldId id="318" r:id="rId21"/>
    <p:sldId id="329" r:id="rId22"/>
    <p:sldId id="307" r:id="rId23"/>
    <p:sldId id="282" r:id="rId24"/>
    <p:sldId id="283" r:id="rId25"/>
    <p:sldId id="285" r:id="rId26"/>
    <p:sldId id="330" r:id="rId27"/>
    <p:sldId id="308" r:id="rId28"/>
    <p:sldId id="286" r:id="rId29"/>
    <p:sldId id="287" r:id="rId30"/>
    <p:sldId id="288" r:id="rId31"/>
    <p:sldId id="309" r:id="rId32"/>
    <p:sldId id="292" r:id="rId33"/>
    <p:sldId id="310" r:id="rId34"/>
    <p:sldId id="293" r:id="rId35"/>
  </p:sldIdLst>
  <p:sldSz cx="9906000" cy="6858000" type="A4"/>
  <p:notesSz cx="4519613" cy="6735763"/>
  <p:custDataLst>
    <p:tags r:id="rId38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ndrajit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B4B4EB"/>
    <a:srgbClr val="000099"/>
    <a:srgbClr val="CCECFF"/>
    <a:srgbClr val="990000"/>
    <a:srgbClr val="FFFF99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7" autoAdjust="0"/>
    <p:restoredTop sz="99429" autoAdjust="0"/>
  </p:normalViewPr>
  <p:slideViewPr>
    <p:cSldViewPr snapToGrid="0">
      <p:cViewPr varScale="1">
        <p:scale>
          <a:sx n="70" d="100"/>
          <a:sy n="70" d="100"/>
        </p:scale>
        <p:origin x="-1308" y="-72"/>
      </p:cViewPr>
      <p:guideLst>
        <p:guide orient="horz" pos="2161"/>
        <p:guide pos="3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 snapToGrid="0">
      <p:cViewPr>
        <p:scale>
          <a:sx n="150" d="100"/>
          <a:sy n="150" d="100"/>
        </p:scale>
        <p:origin x="-336" y="-72"/>
      </p:cViewPr>
      <p:guideLst>
        <p:guide orient="horz" pos="2122"/>
        <p:guide pos="1425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958695" cy="33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937" tIns="30968" rIns="61937" bIns="30968" numCol="1" anchor="t" anchorCtr="0" compatLnSpc="1">
            <a:prstTxWarp prst="textNoShape">
              <a:avLst/>
            </a:prstTxWarp>
          </a:bodyPr>
          <a:lstStyle>
            <a:lvl1pPr algn="l" defTabSz="618912">
              <a:defRPr sz="700"/>
            </a:lvl1pPr>
          </a:lstStyle>
          <a:p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560918" y="0"/>
            <a:ext cx="1957714" cy="33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937" tIns="30968" rIns="61937" bIns="30968" numCol="1" anchor="t" anchorCtr="0" compatLnSpc="1">
            <a:prstTxWarp prst="textNoShape">
              <a:avLst/>
            </a:prstTxWarp>
          </a:bodyPr>
          <a:lstStyle>
            <a:lvl1pPr defTabSz="618912">
              <a:defRPr sz="700"/>
            </a:lvl1pPr>
          </a:lstStyle>
          <a:p>
            <a:fld id="{E5DC5780-76AF-41EA-8D9B-4F0BCD887BA0}" type="datetime1">
              <a:rPr lang="en-GB"/>
              <a:pPr/>
              <a:t>06/01/2013</a:t>
            </a:fld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9420"/>
            <a:ext cx="1958695" cy="33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937" tIns="30968" rIns="61937" bIns="30968" numCol="1" anchor="b" anchorCtr="0" compatLnSpc="1">
            <a:prstTxWarp prst="textNoShape">
              <a:avLst/>
            </a:prstTxWarp>
          </a:bodyPr>
          <a:lstStyle>
            <a:lvl1pPr algn="l" defTabSz="618912">
              <a:defRPr sz="700"/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560918" y="6399420"/>
            <a:ext cx="1957714" cy="33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937" tIns="30968" rIns="61937" bIns="30968" numCol="1" anchor="b" anchorCtr="0" compatLnSpc="1">
            <a:prstTxWarp prst="textNoShape">
              <a:avLst/>
            </a:prstTxWarp>
          </a:bodyPr>
          <a:lstStyle>
            <a:lvl1pPr defTabSz="618912">
              <a:defRPr sz="700"/>
            </a:lvl1pPr>
          </a:lstStyle>
          <a:p>
            <a:fld id="{829CEA9A-6136-46D6-8BDE-3A437515A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68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141" cy="33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937" tIns="30968" rIns="61937" bIns="30968" numCol="1" anchor="t" anchorCtr="0" compatLnSpc="1">
            <a:prstTxWarp prst="textNoShape">
              <a:avLst/>
            </a:prstTxWarp>
          </a:bodyPr>
          <a:lstStyle>
            <a:lvl1pPr algn="l" defTabSz="618912">
              <a:defRPr sz="700"/>
            </a:lvl1pPr>
          </a:lstStyle>
          <a:p>
            <a:endParaRPr lang="en-GB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465234" y="0"/>
            <a:ext cx="1053399" cy="33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937" tIns="30968" rIns="61937" bIns="30968" numCol="1" anchor="t" anchorCtr="0" compatLnSpc="1">
            <a:prstTxWarp prst="textNoShape">
              <a:avLst/>
            </a:prstTxWarp>
          </a:bodyPr>
          <a:lstStyle>
            <a:lvl1pPr defTabSz="618912">
              <a:defRPr sz="700"/>
            </a:lvl1pPr>
          </a:lstStyle>
          <a:p>
            <a:fld id="{49F4AA70-EBD2-4776-B3AB-4458051AD536}" type="datetime1">
              <a:rPr lang="en-GB"/>
              <a:pPr/>
              <a:t>06/01/2013</a:t>
            </a:fld>
            <a:endParaRPr lang="en-GB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44500" y="508000"/>
            <a:ext cx="3643313" cy="2524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0197" y="3198597"/>
            <a:ext cx="3619221" cy="302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937" tIns="30968" rIns="61937" bIns="30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9420"/>
            <a:ext cx="1958695" cy="33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937" tIns="30968" rIns="61937" bIns="30968" numCol="1" anchor="b" anchorCtr="0" compatLnSpc="1">
            <a:prstTxWarp prst="textNoShape">
              <a:avLst/>
            </a:prstTxWarp>
          </a:bodyPr>
          <a:lstStyle>
            <a:lvl1pPr algn="l" defTabSz="618912">
              <a:defRPr sz="700"/>
            </a:lvl1pPr>
          </a:lstStyle>
          <a:p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560918" y="6399420"/>
            <a:ext cx="1957714" cy="33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937" tIns="30968" rIns="61937" bIns="30968" numCol="1" anchor="b" anchorCtr="0" compatLnSpc="1">
            <a:prstTxWarp prst="textNoShape">
              <a:avLst/>
            </a:prstTxWarp>
          </a:bodyPr>
          <a:lstStyle>
            <a:lvl1pPr defTabSz="618912">
              <a:defRPr sz="700"/>
            </a:lvl1pPr>
          </a:lstStyle>
          <a:p>
            <a:fld id="{30C651E2-AC6C-4C0C-8FA5-5BE2AA313B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54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6563" y="504825"/>
            <a:ext cx="3646487" cy="2525713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78F07-0B4B-4DDF-8FCE-071BA0ABF07B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7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504825"/>
            <a:ext cx="3646487" cy="2525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295F-010E-4C20-92EB-D7B8A1693E2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504825"/>
            <a:ext cx="3646487" cy="2525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295F-010E-4C20-92EB-D7B8A1693E2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295F-010E-4C20-92EB-D7B8A1693E2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504825"/>
            <a:ext cx="3646487" cy="2525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295F-010E-4C20-92EB-D7B8A1693E2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504825"/>
            <a:ext cx="3646487" cy="2525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295F-010E-4C20-92EB-D7B8A1693E2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6563" y="504825"/>
            <a:ext cx="3646487" cy="2525713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78F07-0B4B-4DDF-8FCE-071BA0ABF07B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11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504825"/>
            <a:ext cx="3646487" cy="2525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295F-010E-4C20-92EB-D7B8A1693E2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4DA465-7551-4A05-AB97-F4F08342B970}" type="slidenum">
              <a:rPr lang="en-US"/>
              <a:pPr/>
              <a:t>17</a:t>
            </a:fld>
            <a:endParaRPr lang="en-US"/>
          </a:p>
        </p:txBody>
      </p:sp>
      <p:sp>
        <p:nvSpPr>
          <p:cNvPr id="86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0" y="504825"/>
            <a:ext cx="3648075" cy="2525713"/>
          </a:xfrm>
          <a:ln/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743" y="3199867"/>
            <a:ext cx="3312131" cy="303077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504825"/>
            <a:ext cx="3646487" cy="2525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295F-010E-4C20-92EB-D7B8A1693E2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6295F-010E-4C20-92EB-D7B8A1693E2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5013" y="498475"/>
            <a:ext cx="2166937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498475"/>
            <a:ext cx="6348413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6388" y="498475"/>
            <a:ext cx="7718425" cy="652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6388" y="1619250"/>
            <a:ext cx="4257675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6463" y="1619250"/>
            <a:ext cx="4257675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6388" y="3943350"/>
            <a:ext cx="4257675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463" y="3943350"/>
            <a:ext cx="4257675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498475"/>
            <a:ext cx="7718425" cy="652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6388" y="1619250"/>
            <a:ext cx="4257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16463" y="1619250"/>
            <a:ext cx="4257675" cy="4495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118639"/>
            <a:ext cx="9287778" cy="652463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872197"/>
            <a:ext cx="9273710" cy="5584873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  <a:lvl2pPr>
              <a:defRPr>
                <a:solidFill>
                  <a:srgbClr val="000099"/>
                </a:solidFill>
              </a:defRPr>
            </a:lvl2pPr>
            <a:lvl3pPr>
              <a:defRPr>
                <a:solidFill>
                  <a:srgbClr val="000099"/>
                </a:solidFill>
              </a:defRPr>
            </a:lvl3pPr>
            <a:lvl4pPr>
              <a:defRPr>
                <a:solidFill>
                  <a:srgbClr val="000099"/>
                </a:solidFill>
              </a:defRPr>
            </a:lvl4pPr>
            <a:lvl5pPr>
              <a:defRPr>
                <a:solidFill>
                  <a:srgbClr val="00009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619250"/>
            <a:ext cx="4257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4275" y="1619250"/>
            <a:ext cx="4257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306388" y="118872"/>
            <a:ext cx="928777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altLang="ja-JP" dirty="0" smtClean="0"/>
          </a:p>
        </p:txBody>
      </p:sp>
      <p:sp>
        <p:nvSpPr>
          <p:cNvPr id="410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7" y="872197"/>
            <a:ext cx="9259643" cy="555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9365270" y="6465397"/>
            <a:ext cx="37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fld id="{BEA09DC3-9A51-4C32-BDFC-FFD3B3D16337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 algn="l"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resentations\Introduction%20to%20E&amp;P\Final\Seis_to_OilDisc.mpeg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resentations\Introduction%20to%20E&amp;P\Final\Chiky%20Drilship%20full%20DVD.wmv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62"/>
          <a:stretch>
            <a:fillRect/>
          </a:stretch>
        </p:blipFill>
        <p:spPr bwMode="auto">
          <a:xfrm>
            <a:off x="1" y="1692534"/>
            <a:ext cx="9906000" cy="483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96252" y="263902"/>
            <a:ext cx="97054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cs typeface="Arial" pitchFamily="34" charset="0"/>
              </a:rPr>
              <a:t>Oil &amp; Gas </a:t>
            </a:r>
            <a:r>
              <a:rPr lang="en-US" sz="1400" dirty="0" smtClean="0">
                <a:solidFill>
                  <a:schemeClr val="tx2"/>
                </a:solidFill>
                <a:cs typeface="Arial" pitchFamily="34" charset="0"/>
              </a:rPr>
              <a:t>Competency Building Workshop</a:t>
            </a:r>
          </a:p>
          <a:p>
            <a:pPr algn="ctr"/>
            <a:endParaRPr lang="en-US" sz="1400" dirty="0" smtClean="0">
              <a:solidFill>
                <a:schemeClr val="tx2"/>
              </a:solidFill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0099"/>
                </a:solidFill>
                <a:cs typeface="Arial" pitchFamily="34" charset="0"/>
              </a:rPr>
              <a:t>Introduction to the Exploration &amp; Production </a:t>
            </a:r>
            <a:r>
              <a:rPr lang="en-US" sz="2400" b="1" dirty="0" smtClean="0">
                <a:solidFill>
                  <a:srgbClr val="000099"/>
                </a:solidFill>
                <a:cs typeface="Arial" pitchFamily="34" charset="0"/>
              </a:rPr>
              <a:t>Industry</a:t>
            </a:r>
          </a:p>
          <a:p>
            <a:pPr algn="ctr"/>
            <a:r>
              <a:rPr lang="en-US" sz="2800" b="1" dirty="0" smtClean="0">
                <a:solidFill>
                  <a:srgbClr val="000099"/>
                </a:solidFill>
                <a:cs typeface="Arial" pitchFamily="34" charset="0"/>
              </a:rPr>
              <a:t>The E&amp;P Business Lifecycle – Timescales and Drivers</a:t>
            </a:r>
            <a:r>
              <a:rPr lang="en-US" sz="2800" b="1" dirty="0" smtClean="0">
                <a:solidFill>
                  <a:srgbClr val="000099"/>
                </a:solidFill>
                <a:cs typeface="Arial" pitchFamily="34" charset="0"/>
              </a:rPr>
              <a:t> </a:t>
            </a:r>
            <a:endParaRPr lang="en-US" sz="2800" b="1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32" y="6151001"/>
            <a:ext cx="9705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99"/>
                </a:solidFill>
                <a:cs typeface="Arial" pitchFamily="34" charset="0"/>
              </a:rPr>
              <a:t>Stuart Burley</a:t>
            </a:r>
          </a:p>
          <a:p>
            <a:pPr algn="ctr"/>
            <a:r>
              <a:rPr lang="en-US" sz="1600" b="1" dirty="0" smtClean="0">
                <a:solidFill>
                  <a:srgbClr val="000099"/>
                </a:solidFill>
                <a:cs typeface="Arial" pitchFamily="34" charset="0"/>
              </a:rPr>
              <a:t>Head of Geosciences, Cairn India</a:t>
            </a:r>
            <a:endParaRPr lang="en-US" sz="1600" b="1" dirty="0">
              <a:solidFill>
                <a:srgbClr val="00009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99720" y="259080"/>
            <a:ext cx="8420100" cy="533400"/>
          </a:xfrm>
        </p:spPr>
        <p:txBody>
          <a:bodyPr/>
          <a:lstStyle/>
          <a:p>
            <a:r>
              <a:rPr lang="en-GB" sz="2800" b="1" dirty="0" smtClean="0"/>
              <a:t>Estimating how much oil and gas a prospect contains</a:t>
            </a:r>
            <a:r>
              <a:rPr lang="en-GB" sz="2800" dirty="0" smtClean="0"/>
              <a:t> 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791710" y="5795747"/>
            <a:ext cx="74924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It’s a very uncertain </a:t>
            </a:r>
            <a:r>
              <a:rPr lang="en-GB" sz="2400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business</a:t>
            </a:r>
            <a:r>
              <a:rPr lang="en-GB" sz="24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………………………...</a:t>
            </a:r>
          </a:p>
          <a:p>
            <a:r>
              <a:rPr lang="en-GB" sz="2400" b="1" i="1" dirty="0" smtClean="0">
                <a:solidFill>
                  <a:srgbClr val="000066"/>
                </a:solidFill>
                <a:cs typeface="Arial" pitchFamily="34" charset="0"/>
              </a:rPr>
              <a:t>But we plan for and manage uncertainty</a:t>
            </a:r>
            <a:endParaRPr lang="en-GB" sz="2400" b="1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69"/>
          <p:cNvSpPr>
            <a:spLocks noChangeArrowheads="1"/>
          </p:cNvSpPr>
          <p:nvPr/>
        </p:nvSpPr>
        <p:spPr bwMode="auto">
          <a:xfrm>
            <a:off x="3087028" y="5424932"/>
            <a:ext cx="132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endParaRPr lang="en-GB" sz="2400"/>
          </a:p>
        </p:txBody>
      </p:sp>
      <p:sp>
        <p:nvSpPr>
          <p:cNvPr id="30726" name="Rectangle 21"/>
          <p:cNvSpPr>
            <a:spLocks noChangeArrowheads="1"/>
          </p:cNvSpPr>
          <p:nvPr/>
        </p:nvSpPr>
        <p:spPr bwMode="auto">
          <a:xfrm>
            <a:off x="1683676" y="1949894"/>
            <a:ext cx="7333192" cy="32496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27" name="Freeform 9"/>
          <p:cNvSpPr>
            <a:spLocks/>
          </p:cNvSpPr>
          <p:nvPr/>
        </p:nvSpPr>
        <p:spPr bwMode="auto">
          <a:xfrm>
            <a:off x="1761067" y="3442147"/>
            <a:ext cx="1360356" cy="1768475"/>
          </a:xfrm>
          <a:custGeom>
            <a:avLst/>
            <a:gdLst>
              <a:gd name="T0" fmla="*/ 0 w 856"/>
              <a:gd name="T1" fmla="*/ 2147483647 h 1012"/>
              <a:gd name="T2" fmla="*/ 2147483647 w 856"/>
              <a:gd name="T3" fmla="*/ 2147483647 h 1012"/>
              <a:gd name="T4" fmla="*/ 2147483647 w 856"/>
              <a:gd name="T5" fmla="*/ 2147483647 h 1012"/>
              <a:gd name="T6" fmla="*/ 2147483647 w 856"/>
              <a:gd name="T7" fmla="*/ 2147483647 h 1012"/>
              <a:gd name="T8" fmla="*/ 2147483647 w 856"/>
              <a:gd name="T9" fmla="*/ 2147483647 h 1012"/>
              <a:gd name="T10" fmla="*/ 2147483647 w 856"/>
              <a:gd name="T11" fmla="*/ 2147483647 h 1012"/>
              <a:gd name="T12" fmla="*/ 2147483647 w 856"/>
              <a:gd name="T13" fmla="*/ 2147483647 h 1012"/>
              <a:gd name="T14" fmla="*/ 2147483647 w 856"/>
              <a:gd name="T15" fmla="*/ 2147483647 h 1012"/>
              <a:gd name="T16" fmla="*/ 2147483647 w 856"/>
              <a:gd name="T17" fmla="*/ 2147483647 h 1012"/>
              <a:gd name="T18" fmla="*/ 2147483647 w 856"/>
              <a:gd name="T19" fmla="*/ 0 h 1012"/>
              <a:gd name="T20" fmla="*/ 2147483647 w 856"/>
              <a:gd name="T21" fmla="*/ 2147483647 h 1012"/>
              <a:gd name="T22" fmla="*/ 0 w 856"/>
              <a:gd name="T23" fmla="*/ 2147483647 h 10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56"/>
              <a:gd name="T37" fmla="*/ 0 h 1012"/>
              <a:gd name="T38" fmla="*/ 856 w 856"/>
              <a:gd name="T39" fmla="*/ 1012 h 10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56" h="1012">
                <a:moveTo>
                  <a:pt x="0" y="1008"/>
                </a:moveTo>
                <a:lnTo>
                  <a:pt x="108" y="904"/>
                </a:lnTo>
                <a:lnTo>
                  <a:pt x="216" y="816"/>
                </a:lnTo>
                <a:lnTo>
                  <a:pt x="332" y="708"/>
                </a:lnTo>
                <a:lnTo>
                  <a:pt x="436" y="592"/>
                </a:lnTo>
                <a:lnTo>
                  <a:pt x="532" y="460"/>
                </a:lnTo>
                <a:lnTo>
                  <a:pt x="644" y="300"/>
                </a:lnTo>
                <a:lnTo>
                  <a:pt x="716" y="200"/>
                </a:lnTo>
                <a:lnTo>
                  <a:pt x="804" y="68"/>
                </a:lnTo>
                <a:lnTo>
                  <a:pt x="856" y="0"/>
                </a:lnTo>
                <a:lnTo>
                  <a:pt x="856" y="1012"/>
                </a:lnTo>
                <a:lnTo>
                  <a:pt x="0" y="1008"/>
                </a:lnTo>
                <a:close/>
              </a:path>
            </a:pathLst>
          </a:custGeom>
          <a:solidFill>
            <a:srgbClr val="8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28" name="Freeform 10"/>
          <p:cNvSpPr>
            <a:spLocks/>
          </p:cNvSpPr>
          <p:nvPr/>
        </p:nvSpPr>
        <p:spPr bwMode="auto">
          <a:xfrm>
            <a:off x="3121422" y="2311844"/>
            <a:ext cx="3467100" cy="2913062"/>
          </a:xfrm>
          <a:custGeom>
            <a:avLst/>
            <a:gdLst>
              <a:gd name="T0" fmla="*/ 0 w 2184"/>
              <a:gd name="T1" fmla="*/ 2147483647 h 1656"/>
              <a:gd name="T2" fmla="*/ 2147483647 w 2184"/>
              <a:gd name="T3" fmla="*/ 2147483647 h 1656"/>
              <a:gd name="T4" fmla="*/ 2147483647 w 2184"/>
              <a:gd name="T5" fmla="*/ 2147483647 h 1656"/>
              <a:gd name="T6" fmla="*/ 2147483647 w 2184"/>
              <a:gd name="T7" fmla="*/ 2147483647 h 1656"/>
              <a:gd name="T8" fmla="*/ 2147483647 w 2184"/>
              <a:gd name="T9" fmla="*/ 2147483647 h 1656"/>
              <a:gd name="T10" fmla="*/ 2147483647 w 2184"/>
              <a:gd name="T11" fmla="*/ 2147483647 h 1656"/>
              <a:gd name="T12" fmla="*/ 2147483647 w 2184"/>
              <a:gd name="T13" fmla="*/ 2147483647 h 1656"/>
              <a:gd name="T14" fmla="*/ 2147483647 w 2184"/>
              <a:gd name="T15" fmla="*/ 2147483647 h 1656"/>
              <a:gd name="T16" fmla="*/ 2147483647 w 2184"/>
              <a:gd name="T17" fmla="*/ 0 h 1656"/>
              <a:gd name="T18" fmla="*/ 2147483647 w 2184"/>
              <a:gd name="T19" fmla="*/ 2147483647 h 1656"/>
              <a:gd name="T20" fmla="*/ 2147483647 w 2184"/>
              <a:gd name="T21" fmla="*/ 2147483647 h 1656"/>
              <a:gd name="T22" fmla="*/ 2147483647 w 2184"/>
              <a:gd name="T23" fmla="*/ 2147483647 h 1656"/>
              <a:gd name="T24" fmla="*/ 2147483647 w 2184"/>
              <a:gd name="T25" fmla="*/ 2147483647 h 1656"/>
              <a:gd name="T26" fmla="*/ 2147483647 w 2184"/>
              <a:gd name="T27" fmla="*/ 2147483647 h 1656"/>
              <a:gd name="T28" fmla="*/ 2147483647 w 2184"/>
              <a:gd name="T29" fmla="*/ 2147483647 h 1656"/>
              <a:gd name="T30" fmla="*/ 2147483647 w 2184"/>
              <a:gd name="T31" fmla="*/ 2147483647 h 1656"/>
              <a:gd name="T32" fmla="*/ 2147483647 w 2184"/>
              <a:gd name="T33" fmla="*/ 2147483647 h 1656"/>
              <a:gd name="T34" fmla="*/ 2147483647 w 2184"/>
              <a:gd name="T35" fmla="*/ 2147483647 h 1656"/>
              <a:gd name="T36" fmla="*/ 2147483647 w 2184"/>
              <a:gd name="T37" fmla="*/ 2147483647 h 1656"/>
              <a:gd name="T38" fmla="*/ 2147483647 w 2184"/>
              <a:gd name="T39" fmla="*/ 2147483647 h 1656"/>
              <a:gd name="T40" fmla="*/ 2147483647 w 2184"/>
              <a:gd name="T41" fmla="*/ 2147483647 h 1656"/>
              <a:gd name="T42" fmla="*/ 2147483647 w 2184"/>
              <a:gd name="T43" fmla="*/ 2147483647 h 1656"/>
              <a:gd name="T44" fmla="*/ 2147483647 w 2184"/>
              <a:gd name="T45" fmla="*/ 2147483647 h 1656"/>
              <a:gd name="T46" fmla="*/ 2147483647 w 2184"/>
              <a:gd name="T47" fmla="*/ 2147483647 h 1656"/>
              <a:gd name="T48" fmla="*/ 2147483647 w 2184"/>
              <a:gd name="T49" fmla="*/ 2147483647 h 1656"/>
              <a:gd name="T50" fmla="*/ 2147483647 w 2184"/>
              <a:gd name="T51" fmla="*/ 2147483647 h 1656"/>
              <a:gd name="T52" fmla="*/ 2147483647 w 2184"/>
              <a:gd name="T53" fmla="*/ 2147483647 h 1656"/>
              <a:gd name="T54" fmla="*/ 0 w 2184"/>
              <a:gd name="T55" fmla="*/ 2147483647 h 1656"/>
              <a:gd name="T56" fmla="*/ 0 w 2184"/>
              <a:gd name="T57" fmla="*/ 2147483647 h 16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184"/>
              <a:gd name="T88" fmla="*/ 0 h 1656"/>
              <a:gd name="T89" fmla="*/ 2184 w 2184"/>
              <a:gd name="T90" fmla="*/ 1656 h 165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184" h="1656">
                <a:moveTo>
                  <a:pt x="0" y="644"/>
                </a:moveTo>
                <a:lnTo>
                  <a:pt x="72" y="548"/>
                </a:lnTo>
                <a:lnTo>
                  <a:pt x="136" y="424"/>
                </a:lnTo>
                <a:lnTo>
                  <a:pt x="224" y="264"/>
                </a:lnTo>
                <a:lnTo>
                  <a:pt x="300" y="160"/>
                </a:lnTo>
                <a:lnTo>
                  <a:pt x="348" y="116"/>
                </a:lnTo>
                <a:lnTo>
                  <a:pt x="404" y="40"/>
                </a:lnTo>
                <a:lnTo>
                  <a:pt x="444" y="20"/>
                </a:lnTo>
                <a:lnTo>
                  <a:pt x="500" y="0"/>
                </a:lnTo>
                <a:lnTo>
                  <a:pt x="552" y="8"/>
                </a:lnTo>
                <a:lnTo>
                  <a:pt x="584" y="36"/>
                </a:lnTo>
                <a:lnTo>
                  <a:pt x="676" y="124"/>
                </a:lnTo>
                <a:lnTo>
                  <a:pt x="748" y="200"/>
                </a:lnTo>
                <a:lnTo>
                  <a:pt x="816" y="248"/>
                </a:lnTo>
                <a:lnTo>
                  <a:pt x="876" y="284"/>
                </a:lnTo>
                <a:lnTo>
                  <a:pt x="1000" y="328"/>
                </a:lnTo>
                <a:lnTo>
                  <a:pt x="1128" y="376"/>
                </a:lnTo>
                <a:lnTo>
                  <a:pt x="1212" y="420"/>
                </a:lnTo>
                <a:lnTo>
                  <a:pt x="1348" y="464"/>
                </a:lnTo>
                <a:lnTo>
                  <a:pt x="1432" y="500"/>
                </a:lnTo>
                <a:lnTo>
                  <a:pt x="1552" y="560"/>
                </a:lnTo>
                <a:lnTo>
                  <a:pt x="1672" y="628"/>
                </a:lnTo>
                <a:lnTo>
                  <a:pt x="1784" y="696"/>
                </a:lnTo>
                <a:lnTo>
                  <a:pt x="1896" y="780"/>
                </a:lnTo>
                <a:lnTo>
                  <a:pt x="2044" y="884"/>
                </a:lnTo>
                <a:lnTo>
                  <a:pt x="2184" y="976"/>
                </a:lnTo>
                <a:lnTo>
                  <a:pt x="2184" y="1656"/>
                </a:lnTo>
                <a:lnTo>
                  <a:pt x="0" y="1656"/>
                </a:lnTo>
                <a:lnTo>
                  <a:pt x="0" y="644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29" name="Freeform 11"/>
          <p:cNvSpPr>
            <a:spLocks/>
          </p:cNvSpPr>
          <p:nvPr/>
        </p:nvSpPr>
        <p:spPr bwMode="auto">
          <a:xfrm>
            <a:off x="6588524" y="4015231"/>
            <a:ext cx="2431785" cy="1187450"/>
          </a:xfrm>
          <a:custGeom>
            <a:avLst/>
            <a:gdLst>
              <a:gd name="T0" fmla="*/ 2147483647 w 1532"/>
              <a:gd name="T1" fmla="*/ 0 h 680"/>
              <a:gd name="T2" fmla="*/ 2147483647 w 1532"/>
              <a:gd name="T3" fmla="*/ 2147483647 h 680"/>
              <a:gd name="T4" fmla="*/ 2147483647 w 1532"/>
              <a:gd name="T5" fmla="*/ 2147483647 h 680"/>
              <a:gd name="T6" fmla="*/ 2147483647 w 1532"/>
              <a:gd name="T7" fmla="*/ 2147483647 h 680"/>
              <a:gd name="T8" fmla="*/ 2147483647 w 1532"/>
              <a:gd name="T9" fmla="*/ 2147483647 h 680"/>
              <a:gd name="T10" fmla="*/ 2147483647 w 1532"/>
              <a:gd name="T11" fmla="*/ 2147483647 h 680"/>
              <a:gd name="T12" fmla="*/ 2147483647 w 1532"/>
              <a:gd name="T13" fmla="*/ 2147483647 h 680"/>
              <a:gd name="T14" fmla="*/ 2147483647 w 1532"/>
              <a:gd name="T15" fmla="*/ 2147483647 h 680"/>
              <a:gd name="T16" fmla="*/ 2147483647 w 1532"/>
              <a:gd name="T17" fmla="*/ 2147483647 h 680"/>
              <a:gd name="T18" fmla="*/ 2147483647 w 1532"/>
              <a:gd name="T19" fmla="*/ 2147483647 h 680"/>
              <a:gd name="T20" fmla="*/ 0 w 1532"/>
              <a:gd name="T21" fmla="*/ 2147483647 h 680"/>
              <a:gd name="T22" fmla="*/ 2147483647 w 1532"/>
              <a:gd name="T23" fmla="*/ 0 h 6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32"/>
              <a:gd name="T37" fmla="*/ 0 h 680"/>
              <a:gd name="T38" fmla="*/ 1532 w 1532"/>
              <a:gd name="T39" fmla="*/ 680 h 6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32" h="680">
                <a:moveTo>
                  <a:pt x="4" y="0"/>
                </a:moveTo>
                <a:lnTo>
                  <a:pt x="204" y="136"/>
                </a:lnTo>
                <a:lnTo>
                  <a:pt x="380" y="220"/>
                </a:lnTo>
                <a:lnTo>
                  <a:pt x="568" y="336"/>
                </a:lnTo>
                <a:lnTo>
                  <a:pt x="776" y="440"/>
                </a:lnTo>
                <a:lnTo>
                  <a:pt x="940" y="504"/>
                </a:lnTo>
                <a:lnTo>
                  <a:pt x="1096" y="556"/>
                </a:lnTo>
                <a:lnTo>
                  <a:pt x="1276" y="604"/>
                </a:lnTo>
                <a:lnTo>
                  <a:pt x="1436" y="648"/>
                </a:lnTo>
                <a:lnTo>
                  <a:pt x="1532" y="680"/>
                </a:lnTo>
                <a:lnTo>
                  <a:pt x="0" y="680"/>
                </a:lnTo>
                <a:lnTo>
                  <a:pt x="4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0" name="Rectangle 12"/>
          <p:cNvSpPr>
            <a:spLocks noChangeArrowheads="1"/>
          </p:cNvSpPr>
          <p:nvPr/>
        </p:nvSpPr>
        <p:spPr bwMode="auto">
          <a:xfrm>
            <a:off x="1683676" y="1949894"/>
            <a:ext cx="7333192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>
            <a:off x="1683676" y="4786756"/>
            <a:ext cx="733319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2" name="Line 14"/>
          <p:cNvSpPr>
            <a:spLocks noChangeShapeType="1"/>
          </p:cNvSpPr>
          <p:nvPr/>
        </p:nvSpPr>
        <p:spPr bwMode="auto">
          <a:xfrm>
            <a:off x="1683676" y="4397822"/>
            <a:ext cx="733319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3" name="Line 15"/>
          <p:cNvSpPr>
            <a:spLocks noChangeShapeType="1"/>
          </p:cNvSpPr>
          <p:nvPr/>
        </p:nvSpPr>
        <p:spPr bwMode="auto">
          <a:xfrm>
            <a:off x="1683676" y="3986656"/>
            <a:ext cx="733319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4" name="Line 16"/>
          <p:cNvSpPr>
            <a:spLocks noChangeShapeType="1"/>
          </p:cNvSpPr>
          <p:nvPr/>
        </p:nvSpPr>
        <p:spPr bwMode="auto">
          <a:xfrm>
            <a:off x="1683676" y="3573906"/>
            <a:ext cx="733319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>
            <a:off x="1683676" y="3162745"/>
            <a:ext cx="733319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6" name="Line 18"/>
          <p:cNvSpPr>
            <a:spLocks noChangeShapeType="1"/>
          </p:cNvSpPr>
          <p:nvPr/>
        </p:nvSpPr>
        <p:spPr bwMode="auto">
          <a:xfrm>
            <a:off x="1683676" y="2772222"/>
            <a:ext cx="733319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7" name="Line 19"/>
          <p:cNvSpPr>
            <a:spLocks noChangeShapeType="1"/>
          </p:cNvSpPr>
          <p:nvPr/>
        </p:nvSpPr>
        <p:spPr bwMode="auto">
          <a:xfrm>
            <a:off x="1683676" y="2359472"/>
            <a:ext cx="733319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8" name="Line 20"/>
          <p:cNvSpPr>
            <a:spLocks noChangeShapeType="1"/>
          </p:cNvSpPr>
          <p:nvPr/>
        </p:nvSpPr>
        <p:spPr bwMode="auto">
          <a:xfrm>
            <a:off x="1683676" y="1949897"/>
            <a:ext cx="733319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9" name="Line 22"/>
          <p:cNvSpPr>
            <a:spLocks noChangeShapeType="1"/>
          </p:cNvSpPr>
          <p:nvPr/>
        </p:nvSpPr>
        <p:spPr bwMode="auto">
          <a:xfrm>
            <a:off x="1609725" y="5199506"/>
            <a:ext cx="7395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40" name="Line 23"/>
          <p:cNvSpPr>
            <a:spLocks noChangeShapeType="1"/>
          </p:cNvSpPr>
          <p:nvPr/>
        </p:nvSpPr>
        <p:spPr bwMode="auto">
          <a:xfrm>
            <a:off x="1609725" y="4786756"/>
            <a:ext cx="7395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41" name="Line 24"/>
          <p:cNvSpPr>
            <a:spLocks noChangeShapeType="1"/>
          </p:cNvSpPr>
          <p:nvPr/>
        </p:nvSpPr>
        <p:spPr bwMode="auto">
          <a:xfrm>
            <a:off x="1609725" y="4397822"/>
            <a:ext cx="7395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42" name="Line 25"/>
          <p:cNvSpPr>
            <a:spLocks noChangeShapeType="1"/>
          </p:cNvSpPr>
          <p:nvPr/>
        </p:nvSpPr>
        <p:spPr bwMode="auto">
          <a:xfrm>
            <a:off x="1609725" y="3986656"/>
            <a:ext cx="7395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43" name="Line 26"/>
          <p:cNvSpPr>
            <a:spLocks noChangeShapeType="1"/>
          </p:cNvSpPr>
          <p:nvPr/>
        </p:nvSpPr>
        <p:spPr bwMode="auto">
          <a:xfrm>
            <a:off x="1609725" y="3573906"/>
            <a:ext cx="7395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44" name="Line 27"/>
          <p:cNvSpPr>
            <a:spLocks noChangeShapeType="1"/>
          </p:cNvSpPr>
          <p:nvPr/>
        </p:nvSpPr>
        <p:spPr bwMode="auto">
          <a:xfrm>
            <a:off x="1609725" y="3162745"/>
            <a:ext cx="7395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45" name="Line 28"/>
          <p:cNvSpPr>
            <a:spLocks noChangeShapeType="1"/>
          </p:cNvSpPr>
          <p:nvPr/>
        </p:nvSpPr>
        <p:spPr bwMode="auto">
          <a:xfrm>
            <a:off x="1609725" y="2772222"/>
            <a:ext cx="7395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46" name="Line 29"/>
          <p:cNvSpPr>
            <a:spLocks noChangeShapeType="1"/>
          </p:cNvSpPr>
          <p:nvPr/>
        </p:nvSpPr>
        <p:spPr bwMode="auto">
          <a:xfrm>
            <a:off x="1609725" y="2359472"/>
            <a:ext cx="7395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47" name="Line 30"/>
          <p:cNvSpPr>
            <a:spLocks noChangeShapeType="1"/>
          </p:cNvSpPr>
          <p:nvPr/>
        </p:nvSpPr>
        <p:spPr bwMode="auto">
          <a:xfrm>
            <a:off x="1609725" y="1949897"/>
            <a:ext cx="7395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48" name="Line 31"/>
          <p:cNvSpPr>
            <a:spLocks noChangeShapeType="1"/>
          </p:cNvSpPr>
          <p:nvPr/>
        </p:nvSpPr>
        <p:spPr bwMode="auto">
          <a:xfrm flipV="1">
            <a:off x="1683678" y="5199506"/>
            <a:ext cx="1719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49" name="Line 32"/>
          <p:cNvSpPr>
            <a:spLocks noChangeShapeType="1"/>
          </p:cNvSpPr>
          <p:nvPr/>
        </p:nvSpPr>
        <p:spPr bwMode="auto">
          <a:xfrm flipV="1">
            <a:off x="2172099" y="5199506"/>
            <a:ext cx="1719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50" name="Line 33"/>
          <p:cNvSpPr>
            <a:spLocks noChangeShapeType="1"/>
          </p:cNvSpPr>
          <p:nvPr/>
        </p:nvSpPr>
        <p:spPr bwMode="auto">
          <a:xfrm flipV="1">
            <a:off x="2657080" y="5199506"/>
            <a:ext cx="1719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51" name="Line 34"/>
          <p:cNvSpPr>
            <a:spLocks noChangeShapeType="1"/>
          </p:cNvSpPr>
          <p:nvPr/>
        </p:nvSpPr>
        <p:spPr bwMode="auto">
          <a:xfrm flipV="1">
            <a:off x="3143779" y="5199506"/>
            <a:ext cx="1720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52" name="Line 35"/>
          <p:cNvSpPr>
            <a:spLocks noChangeShapeType="1"/>
          </p:cNvSpPr>
          <p:nvPr/>
        </p:nvSpPr>
        <p:spPr bwMode="auto">
          <a:xfrm flipV="1">
            <a:off x="3647680" y="5199506"/>
            <a:ext cx="1719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53" name="Line 36"/>
          <p:cNvSpPr>
            <a:spLocks noChangeShapeType="1"/>
          </p:cNvSpPr>
          <p:nvPr/>
        </p:nvSpPr>
        <p:spPr bwMode="auto">
          <a:xfrm flipV="1">
            <a:off x="4136100" y="5199506"/>
            <a:ext cx="0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54" name="Line 37"/>
          <p:cNvSpPr>
            <a:spLocks noChangeShapeType="1"/>
          </p:cNvSpPr>
          <p:nvPr/>
        </p:nvSpPr>
        <p:spPr bwMode="auto">
          <a:xfrm flipV="1">
            <a:off x="4621083" y="5199506"/>
            <a:ext cx="1719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55" name="Line 38"/>
          <p:cNvSpPr>
            <a:spLocks noChangeShapeType="1"/>
          </p:cNvSpPr>
          <p:nvPr/>
        </p:nvSpPr>
        <p:spPr bwMode="auto">
          <a:xfrm flipV="1">
            <a:off x="5107781" y="5199506"/>
            <a:ext cx="0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56" name="Line 39"/>
          <p:cNvSpPr>
            <a:spLocks noChangeShapeType="1"/>
          </p:cNvSpPr>
          <p:nvPr/>
        </p:nvSpPr>
        <p:spPr bwMode="auto">
          <a:xfrm flipV="1">
            <a:off x="5594485" y="5199506"/>
            <a:ext cx="1719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57" name="Line 40"/>
          <p:cNvSpPr>
            <a:spLocks noChangeShapeType="1"/>
          </p:cNvSpPr>
          <p:nvPr/>
        </p:nvSpPr>
        <p:spPr bwMode="auto">
          <a:xfrm flipV="1">
            <a:off x="6079466" y="5199506"/>
            <a:ext cx="1719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58" name="Line 41"/>
          <p:cNvSpPr>
            <a:spLocks noChangeShapeType="1"/>
          </p:cNvSpPr>
          <p:nvPr/>
        </p:nvSpPr>
        <p:spPr bwMode="auto">
          <a:xfrm flipV="1">
            <a:off x="6566165" y="5199506"/>
            <a:ext cx="1720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59" name="Line 42"/>
          <p:cNvSpPr>
            <a:spLocks noChangeShapeType="1"/>
          </p:cNvSpPr>
          <p:nvPr/>
        </p:nvSpPr>
        <p:spPr bwMode="auto">
          <a:xfrm flipV="1">
            <a:off x="7052868" y="5199506"/>
            <a:ext cx="1719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60" name="Line 43"/>
          <p:cNvSpPr>
            <a:spLocks noChangeShapeType="1"/>
          </p:cNvSpPr>
          <p:nvPr/>
        </p:nvSpPr>
        <p:spPr bwMode="auto">
          <a:xfrm flipV="1">
            <a:off x="7558487" y="5199506"/>
            <a:ext cx="1719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61" name="Line 44"/>
          <p:cNvSpPr>
            <a:spLocks noChangeShapeType="1"/>
          </p:cNvSpPr>
          <p:nvPr/>
        </p:nvSpPr>
        <p:spPr bwMode="auto">
          <a:xfrm flipV="1">
            <a:off x="8043468" y="5199506"/>
            <a:ext cx="1719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62" name="Line 45"/>
          <p:cNvSpPr>
            <a:spLocks noChangeShapeType="1"/>
          </p:cNvSpPr>
          <p:nvPr/>
        </p:nvSpPr>
        <p:spPr bwMode="auto">
          <a:xfrm flipV="1">
            <a:off x="8530167" y="5199506"/>
            <a:ext cx="1720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63" name="Line 46"/>
          <p:cNvSpPr>
            <a:spLocks noChangeShapeType="1"/>
          </p:cNvSpPr>
          <p:nvPr/>
        </p:nvSpPr>
        <p:spPr bwMode="auto">
          <a:xfrm flipV="1">
            <a:off x="9016870" y="5199506"/>
            <a:ext cx="1719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761068" y="2319783"/>
            <a:ext cx="7255802" cy="2879725"/>
            <a:chOff x="1183" y="1389"/>
            <a:chExt cx="4571" cy="1649"/>
          </a:xfrm>
        </p:grpSpPr>
        <p:sp>
          <p:nvSpPr>
            <p:cNvPr id="30799" name="Freeform 48"/>
            <p:cNvSpPr>
              <a:spLocks/>
            </p:cNvSpPr>
            <p:nvPr/>
          </p:nvSpPr>
          <p:spPr bwMode="auto">
            <a:xfrm>
              <a:off x="1183" y="2626"/>
              <a:ext cx="435" cy="412"/>
            </a:xfrm>
            <a:custGeom>
              <a:avLst/>
              <a:gdLst>
                <a:gd name="T0" fmla="*/ 0 w 435"/>
                <a:gd name="T1" fmla="*/ 412 h 412"/>
                <a:gd name="T2" fmla="*/ 106 w 435"/>
                <a:gd name="T3" fmla="*/ 318 h 412"/>
                <a:gd name="T4" fmla="*/ 212 w 435"/>
                <a:gd name="T5" fmla="*/ 223 h 412"/>
                <a:gd name="T6" fmla="*/ 329 w 435"/>
                <a:gd name="T7" fmla="*/ 117 h 412"/>
                <a:gd name="T8" fmla="*/ 435 w 435"/>
                <a:gd name="T9" fmla="*/ 0 h 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5"/>
                <a:gd name="T16" fmla="*/ 0 h 412"/>
                <a:gd name="T17" fmla="*/ 435 w 435"/>
                <a:gd name="T18" fmla="*/ 412 h 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5" h="412">
                  <a:moveTo>
                    <a:pt x="0" y="412"/>
                  </a:moveTo>
                  <a:lnTo>
                    <a:pt x="106" y="318"/>
                  </a:lnTo>
                  <a:lnTo>
                    <a:pt x="212" y="223"/>
                  </a:lnTo>
                  <a:lnTo>
                    <a:pt x="329" y="117"/>
                  </a:lnTo>
                  <a:lnTo>
                    <a:pt x="435" y="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00" name="Freeform 49"/>
            <p:cNvSpPr>
              <a:spLocks/>
            </p:cNvSpPr>
            <p:nvPr/>
          </p:nvSpPr>
          <p:spPr bwMode="auto">
            <a:xfrm>
              <a:off x="1618" y="2013"/>
              <a:ext cx="436" cy="613"/>
            </a:xfrm>
            <a:custGeom>
              <a:avLst/>
              <a:gdLst>
                <a:gd name="T0" fmla="*/ 0 w 436"/>
                <a:gd name="T1" fmla="*/ 613 h 613"/>
                <a:gd name="T2" fmla="*/ 106 w 436"/>
                <a:gd name="T3" fmla="*/ 471 h 613"/>
                <a:gd name="T4" fmla="*/ 212 w 436"/>
                <a:gd name="T5" fmla="*/ 318 h 613"/>
                <a:gd name="T6" fmla="*/ 330 w 436"/>
                <a:gd name="T7" fmla="*/ 153 h 613"/>
                <a:gd name="T8" fmla="*/ 436 w 436"/>
                <a:gd name="T9" fmla="*/ 0 h 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6"/>
                <a:gd name="T16" fmla="*/ 0 h 613"/>
                <a:gd name="T17" fmla="*/ 436 w 436"/>
                <a:gd name="T18" fmla="*/ 613 h 6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6" h="613">
                  <a:moveTo>
                    <a:pt x="0" y="613"/>
                  </a:moveTo>
                  <a:lnTo>
                    <a:pt x="106" y="471"/>
                  </a:lnTo>
                  <a:lnTo>
                    <a:pt x="212" y="318"/>
                  </a:lnTo>
                  <a:lnTo>
                    <a:pt x="330" y="153"/>
                  </a:lnTo>
                  <a:lnTo>
                    <a:pt x="436" y="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01" name="Freeform 50"/>
            <p:cNvSpPr>
              <a:spLocks/>
            </p:cNvSpPr>
            <p:nvPr/>
          </p:nvSpPr>
          <p:spPr bwMode="auto">
            <a:xfrm>
              <a:off x="2054" y="1401"/>
              <a:ext cx="436" cy="612"/>
            </a:xfrm>
            <a:custGeom>
              <a:avLst/>
              <a:gdLst>
                <a:gd name="T0" fmla="*/ 0 w 436"/>
                <a:gd name="T1" fmla="*/ 612 h 612"/>
                <a:gd name="T2" fmla="*/ 59 w 436"/>
                <a:gd name="T3" fmla="*/ 530 h 612"/>
                <a:gd name="T4" fmla="*/ 106 w 436"/>
                <a:gd name="T5" fmla="*/ 435 h 612"/>
                <a:gd name="T6" fmla="*/ 212 w 436"/>
                <a:gd name="T7" fmla="*/ 247 h 612"/>
                <a:gd name="T8" fmla="*/ 271 w 436"/>
                <a:gd name="T9" fmla="*/ 164 h 612"/>
                <a:gd name="T10" fmla="*/ 330 w 436"/>
                <a:gd name="T11" fmla="*/ 94 h 612"/>
                <a:gd name="T12" fmla="*/ 377 w 436"/>
                <a:gd name="T13" fmla="*/ 35 h 612"/>
                <a:gd name="T14" fmla="*/ 436 w 436"/>
                <a:gd name="T15" fmla="*/ 0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6"/>
                <a:gd name="T25" fmla="*/ 0 h 612"/>
                <a:gd name="T26" fmla="*/ 436 w 436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6" h="612">
                  <a:moveTo>
                    <a:pt x="0" y="612"/>
                  </a:moveTo>
                  <a:lnTo>
                    <a:pt x="59" y="530"/>
                  </a:lnTo>
                  <a:lnTo>
                    <a:pt x="106" y="435"/>
                  </a:lnTo>
                  <a:lnTo>
                    <a:pt x="212" y="247"/>
                  </a:lnTo>
                  <a:lnTo>
                    <a:pt x="271" y="164"/>
                  </a:lnTo>
                  <a:lnTo>
                    <a:pt x="330" y="94"/>
                  </a:lnTo>
                  <a:lnTo>
                    <a:pt x="377" y="35"/>
                  </a:lnTo>
                  <a:lnTo>
                    <a:pt x="436" y="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02" name="Freeform 51"/>
            <p:cNvSpPr>
              <a:spLocks/>
            </p:cNvSpPr>
            <p:nvPr/>
          </p:nvSpPr>
          <p:spPr bwMode="auto">
            <a:xfrm>
              <a:off x="2490" y="1389"/>
              <a:ext cx="436" cy="283"/>
            </a:xfrm>
            <a:custGeom>
              <a:avLst/>
              <a:gdLst>
                <a:gd name="T0" fmla="*/ 0 w 436"/>
                <a:gd name="T1" fmla="*/ 12 h 283"/>
                <a:gd name="T2" fmla="*/ 47 w 436"/>
                <a:gd name="T3" fmla="*/ 0 h 283"/>
                <a:gd name="T4" fmla="*/ 106 w 436"/>
                <a:gd name="T5" fmla="*/ 12 h 283"/>
                <a:gd name="T6" fmla="*/ 153 w 436"/>
                <a:gd name="T7" fmla="*/ 47 h 283"/>
                <a:gd name="T8" fmla="*/ 201 w 436"/>
                <a:gd name="T9" fmla="*/ 94 h 283"/>
                <a:gd name="T10" fmla="*/ 307 w 436"/>
                <a:gd name="T11" fmla="*/ 200 h 283"/>
                <a:gd name="T12" fmla="*/ 365 w 436"/>
                <a:gd name="T13" fmla="*/ 247 h 283"/>
                <a:gd name="T14" fmla="*/ 436 w 436"/>
                <a:gd name="T15" fmla="*/ 283 h 2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6"/>
                <a:gd name="T25" fmla="*/ 0 h 283"/>
                <a:gd name="T26" fmla="*/ 436 w 436"/>
                <a:gd name="T27" fmla="*/ 283 h 2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6" h="283">
                  <a:moveTo>
                    <a:pt x="0" y="12"/>
                  </a:moveTo>
                  <a:lnTo>
                    <a:pt x="47" y="0"/>
                  </a:lnTo>
                  <a:lnTo>
                    <a:pt x="106" y="12"/>
                  </a:lnTo>
                  <a:lnTo>
                    <a:pt x="153" y="47"/>
                  </a:lnTo>
                  <a:lnTo>
                    <a:pt x="201" y="94"/>
                  </a:lnTo>
                  <a:lnTo>
                    <a:pt x="307" y="200"/>
                  </a:lnTo>
                  <a:lnTo>
                    <a:pt x="365" y="247"/>
                  </a:lnTo>
                  <a:lnTo>
                    <a:pt x="436" y="283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03" name="Freeform 52"/>
            <p:cNvSpPr>
              <a:spLocks/>
            </p:cNvSpPr>
            <p:nvPr/>
          </p:nvSpPr>
          <p:spPr bwMode="auto">
            <a:xfrm>
              <a:off x="2926" y="1672"/>
              <a:ext cx="660" cy="270"/>
            </a:xfrm>
            <a:custGeom>
              <a:avLst/>
              <a:gdLst>
                <a:gd name="T0" fmla="*/ 0 w 660"/>
                <a:gd name="T1" fmla="*/ 0 h 270"/>
                <a:gd name="T2" fmla="*/ 153 w 660"/>
                <a:gd name="T3" fmla="*/ 58 h 270"/>
                <a:gd name="T4" fmla="*/ 318 w 660"/>
                <a:gd name="T5" fmla="*/ 129 h 270"/>
                <a:gd name="T6" fmla="*/ 495 w 660"/>
                <a:gd name="T7" fmla="*/ 188 h 270"/>
                <a:gd name="T8" fmla="*/ 660 w 660"/>
                <a:gd name="T9" fmla="*/ 27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0"/>
                <a:gd name="T16" fmla="*/ 0 h 270"/>
                <a:gd name="T17" fmla="*/ 660 w 660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0" h="270">
                  <a:moveTo>
                    <a:pt x="0" y="0"/>
                  </a:moveTo>
                  <a:lnTo>
                    <a:pt x="153" y="58"/>
                  </a:lnTo>
                  <a:lnTo>
                    <a:pt x="318" y="129"/>
                  </a:lnTo>
                  <a:lnTo>
                    <a:pt x="495" y="188"/>
                  </a:lnTo>
                  <a:lnTo>
                    <a:pt x="660" y="27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04" name="Freeform 53"/>
            <p:cNvSpPr>
              <a:spLocks/>
            </p:cNvSpPr>
            <p:nvPr/>
          </p:nvSpPr>
          <p:spPr bwMode="auto">
            <a:xfrm>
              <a:off x="3586" y="1942"/>
              <a:ext cx="648" cy="424"/>
            </a:xfrm>
            <a:custGeom>
              <a:avLst/>
              <a:gdLst>
                <a:gd name="T0" fmla="*/ 0 w 648"/>
                <a:gd name="T1" fmla="*/ 0 h 424"/>
                <a:gd name="T2" fmla="*/ 165 w 648"/>
                <a:gd name="T3" fmla="*/ 95 h 424"/>
                <a:gd name="T4" fmla="*/ 318 w 648"/>
                <a:gd name="T5" fmla="*/ 201 h 424"/>
                <a:gd name="T6" fmla="*/ 483 w 648"/>
                <a:gd name="T7" fmla="*/ 318 h 424"/>
                <a:gd name="T8" fmla="*/ 648 w 648"/>
                <a:gd name="T9" fmla="*/ 424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8"/>
                <a:gd name="T16" fmla="*/ 0 h 424"/>
                <a:gd name="T17" fmla="*/ 648 w 648"/>
                <a:gd name="T18" fmla="*/ 424 h 4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8" h="424">
                  <a:moveTo>
                    <a:pt x="0" y="0"/>
                  </a:moveTo>
                  <a:lnTo>
                    <a:pt x="165" y="95"/>
                  </a:lnTo>
                  <a:lnTo>
                    <a:pt x="318" y="201"/>
                  </a:lnTo>
                  <a:lnTo>
                    <a:pt x="483" y="318"/>
                  </a:lnTo>
                  <a:lnTo>
                    <a:pt x="648" y="424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05" name="Freeform 54"/>
            <p:cNvSpPr>
              <a:spLocks/>
            </p:cNvSpPr>
            <p:nvPr/>
          </p:nvSpPr>
          <p:spPr bwMode="auto">
            <a:xfrm>
              <a:off x="4234" y="2366"/>
              <a:ext cx="766" cy="436"/>
            </a:xfrm>
            <a:custGeom>
              <a:avLst/>
              <a:gdLst>
                <a:gd name="T0" fmla="*/ 0 w 766"/>
                <a:gd name="T1" fmla="*/ 0 h 436"/>
                <a:gd name="T2" fmla="*/ 188 w 766"/>
                <a:gd name="T3" fmla="*/ 118 h 436"/>
                <a:gd name="T4" fmla="*/ 377 w 766"/>
                <a:gd name="T5" fmla="*/ 224 h 436"/>
                <a:gd name="T6" fmla="*/ 577 w 766"/>
                <a:gd name="T7" fmla="*/ 342 h 436"/>
                <a:gd name="T8" fmla="*/ 766 w 766"/>
                <a:gd name="T9" fmla="*/ 436 h 4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6"/>
                <a:gd name="T16" fmla="*/ 0 h 436"/>
                <a:gd name="T17" fmla="*/ 766 w 766"/>
                <a:gd name="T18" fmla="*/ 436 h 4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6" h="436">
                  <a:moveTo>
                    <a:pt x="0" y="0"/>
                  </a:moveTo>
                  <a:lnTo>
                    <a:pt x="188" y="118"/>
                  </a:lnTo>
                  <a:lnTo>
                    <a:pt x="377" y="224"/>
                  </a:lnTo>
                  <a:lnTo>
                    <a:pt x="577" y="342"/>
                  </a:lnTo>
                  <a:lnTo>
                    <a:pt x="766" y="436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06" name="Freeform 55"/>
            <p:cNvSpPr>
              <a:spLocks/>
            </p:cNvSpPr>
            <p:nvPr/>
          </p:nvSpPr>
          <p:spPr bwMode="auto">
            <a:xfrm>
              <a:off x="5000" y="2802"/>
              <a:ext cx="754" cy="236"/>
            </a:xfrm>
            <a:custGeom>
              <a:avLst/>
              <a:gdLst>
                <a:gd name="T0" fmla="*/ 0 w 754"/>
                <a:gd name="T1" fmla="*/ 0 h 236"/>
                <a:gd name="T2" fmla="*/ 188 w 754"/>
                <a:gd name="T3" fmla="*/ 71 h 236"/>
                <a:gd name="T4" fmla="*/ 377 w 754"/>
                <a:gd name="T5" fmla="*/ 130 h 236"/>
                <a:gd name="T6" fmla="*/ 565 w 754"/>
                <a:gd name="T7" fmla="*/ 177 h 236"/>
                <a:gd name="T8" fmla="*/ 754 w 754"/>
                <a:gd name="T9" fmla="*/ 236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"/>
                <a:gd name="T16" fmla="*/ 0 h 236"/>
                <a:gd name="T17" fmla="*/ 754 w 754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" h="236">
                  <a:moveTo>
                    <a:pt x="0" y="0"/>
                  </a:moveTo>
                  <a:lnTo>
                    <a:pt x="188" y="71"/>
                  </a:lnTo>
                  <a:lnTo>
                    <a:pt x="377" y="130"/>
                  </a:lnTo>
                  <a:lnTo>
                    <a:pt x="565" y="177"/>
                  </a:lnTo>
                  <a:lnTo>
                    <a:pt x="754" y="236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765" name="Rectangle 56"/>
          <p:cNvSpPr>
            <a:spLocks noChangeArrowheads="1"/>
          </p:cNvSpPr>
          <p:nvPr/>
        </p:nvSpPr>
        <p:spPr bwMode="auto">
          <a:xfrm>
            <a:off x="3413433" y="5454951"/>
            <a:ext cx="334226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/>
            <a:r>
              <a:rPr lang="en-GB" sz="1900">
                <a:solidFill>
                  <a:srgbClr val="000000"/>
                </a:solidFill>
                <a:latin typeface="Arial" pitchFamily="34" charset="0"/>
              </a:rPr>
              <a:t>Resources – oil or gas in place</a:t>
            </a:r>
            <a:endParaRPr lang="en-GB" sz="2400"/>
          </a:p>
        </p:txBody>
      </p:sp>
      <p:sp>
        <p:nvSpPr>
          <p:cNvPr id="30766" name="Rectangle 57"/>
          <p:cNvSpPr>
            <a:spLocks noChangeArrowheads="1"/>
          </p:cNvSpPr>
          <p:nvPr/>
        </p:nvSpPr>
        <p:spPr bwMode="auto">
          <a:xfrm>
            <a:off x="1233738" y="5035995"/>
            <a:ext cx="27251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 dirty="0" smtClean="0">
                <a:solidFill>
                  <a:srgbClr val="000000"/>
                </a:solidFill>
                <a:latin typeface="Arial" pitchFamily="34" charset="0"/>
              </a:rPr>
              <a:t>00</a:t>
            </a:r>
            <a:endParaRPr lang="en-GB" sz="2400" dirty="0"/>
          </a:p>
        </p:txBody>
      </p:sp>
      <p:sp>
        <p:nvSpPr>
          <p:cNvPr id="30767" name="Rectangle 58"/>
          <p:cNvSpPr>
            <a:spLocks noChangeArrowheads="1"/>
          </p:cNvSpPr>
          <p:nvPr/>
        </p:nvSpPr>
        <p:spPr bwMode="auto">
          <a:xfrm>
            <a:off x="1233738" y="4623245"/>
            <a:ext cx="27251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 dirty="0" smtClean="0">
                <a:solidFill>
                  <a:srgbClr val="000000"/>
                </a:solidFill>
                <a:latin typeface="Arial" pitchFamily="34" charset="0"/>
              </a:rPr>
              <a:t>02</a:t>
            </a:r>
            <a:endParaRPr lang="en-GB" sz="2400" dirty="0"/>
          </a:p>
        </p:txBody>
      </p:sp>
      <p:sp>
        <p:nvSpPr>
          <p:cNvPr id="30768" name="Rectangle 59"/>
          <p:cNvSpPr>
            <a:spLocks noChangeArrowheads="1"/>
          </p:cNvSpPr>
          <p:nvPr/>
        </p:nvSpPr>
        <p:spPr bwMode="auto">
          <a:xfrm>
            <a:off x="1233738" y="4232720"/>
            <a:ext cx="27251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 dirty="0" smtClean="0">
                <a:solidFill>
                  <a:srgbClr val="000000"/>
                </a:solidFill>
                <a:latin typeface="Arial" pitchFamily="34" charset="0"/>
              </a:rPr>
              <a:t>04</a:t>
            </a:r>
            <a:endParaRPr lang="en-GB" sz="2400" dirty="0"/>
          </a:p>
        </p:txBody>
      </p:sp>
      <p:sp>
        <p:nvSpPr>
          <p:cNvPr id="30769" name="Rectangle 60"/>
          <p:cNvSpPr>
            <a:spLocks noChangeArrowheads="1"/>
          </p:cNvSpPr>
          <p:nvPr/>
        </p:nvSpPr>
        <p:spPr bwMode="auto">
          <a:xfrm>
            <a:off x="1233738" y="3821556"/>
            <a:ext cx="27251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 dirty="0" smtClean="0">
                <a:solidFill>
                  <a:srgbClr val="000000"/>
                </a:solidFill>
                <a:latin typeface="Arial" pitchFamily="34" charset="0"/>
              </a:rPr>
              <a:t>06</a:t>
            </a:r>
            <a:endParaRPr lang="en-GB" sz="2400" dirty="0"/>
          </a:p>
        </p:txBody>
      </p:sp>
      <p:sp>
        <p:nvSpPr>
          <p:cNvPr id="30770" name="Rectangle 61"/>
          <p:cNvSpPr>
            <a:spLocks noChangeArrowheads="1"/>
          </p:cNvSpPr>
          <p:nvPr/>
        </p:nvSpPr>
        <p:spPr bwMode="auto">
          <a:xfrm>
            <a:off x="1233738" y="3410394"/>
            <a:ext cx="27251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 dirty="0" smtClean="0">
                <a:solidFill>
                  <a:srgbClr val="000000"/>
                </a:solidFill>
                <a:latin typeface="Arial" pitchFamily="34" charset="0"/>
              </a:rPr>
              <a:t>08</a:t>
            </a:r>
            <a:endParaRPr lang="en-GB" sz="2400" dirty="0"/>
          </a:p>
        </p:txBody>
      </p:sp>
      <p:sp>
        <p:nvSpPr>
          <p:cNvPr id="30771" name="Rectangle 62"/>
          <p:cNvSpPr>
            <a:spLocks noChangeArrowheads="1"/>
          </p:cNvSpPr>
          <p:nvPr/>
        </p:nvSpPr>
        <p:spPr bwMode="auto">
          <a:xfrm>
            <a:off x="1233738" y="3000820"/>
            <a:ext cx="27251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 dirty="0" smtClean="0">
                <a:solidFill>
                  <a:srgbClr val="000000"/>
                </a:solidFill>
                <a:latin typeface="Arial" pitchFamily="34" charset="0"/>
              </a:rPr>
              <a:t>10</a:t>
            </a:r>
            <a:endParaRPr lang="en-GB" sz="2400" dirty="0"/>
          </a:p>
        </p:txBody>
      </p:sp>
      <p:sp>
        <p:nvSpPr>
          <p:cNvPr id="30772" name="Rectangle 63"/>
          <p:cNvSpPr>
            <a:spLocks noChangeArrowheads="1"/>
          </p:cNvSpPr>
          <p:nvPr/>
        </p:nvSpPr>
        <p:spPr bwMode="auto">
          <a:xfrm>
            <a:off x="1233738" y="2607120"/>
            <a:ext cx="27251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 dirty="0" smtClean="0">
                <a:solidFill>
                  <a:srgbClr val="000000"/>
                </a:solidFill>
                <a:latin typeface="Arial" pitchFamily="34" charset="0"/>
              </a:rPr>
              <a:t>12</a:t>
            </a:r>
            <a:endParaRPr lang="en-GB" sz="2400" dirty="0"/>
          </a:p>
        </p:txBody>
      </p:sp>
      <p:sp>
        <p:nvSpPr>
          <p:cNvPr id="30773" name="Rectangle 64"/>
          <p:cNvSpPr>
            <a:spLocks noChangeArrowheads="1"/>
          </p:cNvSpPr>
          <p:nvPr/>
        </p:nvSpPr>
        <p:spPr bwMode="auto">
          <a:xfrm>
            <a:off x="1233738" y="2195957"/>
            <a:ext cx="27251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 dirty="0" smtClean="0">
                <a:solidFill>
                  <a:srgbClr val="000000"/>
                </a:solidFill>
                <a:latin typeface="Arial" pitchFamily="34" charset="0"/>
              </a:rPr>
              <a:t>14</a:t>
            </a:r>
            <a:endParaRPr lang="en-GB" sz="2400" dirty="0"/>
          </a:p>
        </p:txBody>
      </p:sp>
      <p:sp>
        <p:nvSpPr>
          <p:cNvPr id="30774" name="Rectangle 65"/>
          <p:cNvSpPr>
            <a:spLocks noChangeArrowheads="1"/>
          </p:cNvSpPr>
          <p:nvPr/>
        </p:nvSpPr>
        <p:spPr bwMode="auto">
          <a:xfrm>
            <a:off x="1233738" y="1784795"/>
            <a:ext cx="27251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 dirty="0" smtClean="0">
                <a:solidFill>
                  <a:srgbClr val="000000"/>
                </a:solidFill>
                <a:latin typeface="Arial" pitchFamily="34" charset="0"/>
              </a:rPr>
              <a:t>16</a:t>
            </a:r>
            <a:endParaRPr lang="en-GB" sz="2400" dirty="0"/>
          </a:p>
        </p:txBody>
      </p:sp>
      <p:sp>
        <p:nvSpPr>
          <p:cNvPr id="30775" name="Rectangle 66"/>
          <p:cNvSpPr>
            <a:spLocks noChangeArrowheads="1"/>
          </p:cNvSpPr>
          <p:nvPr/>
        </p:nvSpPr>
        <p:spPr bwMode="auto">
          <a:xfrm>
            <a:off x="1628644" y="5380482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19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GB" sz="2400"/>
          </a:p>
        </p:txBody>
      </p:sp>
      <p:sp>
        <p:nvSpPr>
          <p:cNvPr id="30776" name="Rectangle 67"/>
          <p:cNvSpPr>
            <a:spLocks noChangeArrowheads="1"/>
          </p:cNvSpPr>
          <p:nvPr/>
        </p:nvSpPr>
        <p:spPr bwMode="auto">
          <a:xfrm>
            <a:off x="2113626" y="5424932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GB" sz="2400"/>
          </a:p>
        </p:txBody>
      </p:sp>
      <p:sp>
        <p:nvSpPr>
          <p:cNvPr id="30777" name="Rectangle 68"/>
          <p:cNvSpPr>
            <a:spLocks noChangeArrowheads="1"/>
          </p:cNvSpPr>
          <p:nvPr/>
        </p:nvSpPr>
        <p:spPr bwMode="auto">
          <a:xfrm>
            <a:off x="2602047" y="5424932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GB" sz="2400"/>
          </a:p>
        </p:txBody>
      </p:sp>
      <p:sp>
        <p:nvSpPr>
          <p:cNvPr id="30778" name="Rectangle 70"/>
          <p:cNvSpPr>
            <a:spLocks noChangeArrowheads="1"/>
          </p:cNvSpPr>
          <p:nvPr/>
        </p:nvSpPr>
        <p:spPr bwMode="auto">
          <a:xfrm>
            <a:off x="3592647" y="5424932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GB" sz="2400"/>
          </a:p>
        </p:txBody>
      </p:sp>
      <p:sp>
        <p:nvSpPr>
          <p:cNvPr id="30779" name="Rectangle 71"/>
          <p:cNvSpPr>
            <a:spLocks noChangeArrowheads="1"/>
          </p:cNvSpPr>
          <p:nvPr/>
        </p:nvSpPr>
        <p:spPr bwMode="auto">
          <a:xfrm>
            <a:off x="4077628" y="5424932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GB" sz="2400"/>
          </a:p>
        </p:txBody>
      </p:sp>
      <p:sp>
        <p:nvSpPr>
          <p:cNvPr id="30780" name="Rectangle 72"/>
          <p:cNvSpPr>
            <a:spLocks noChangeArrowheads="1"/>
          </p:cNvSpPr>
          <p:nvPr/>
        </p:nvSpPr>
        <p:spPr bwMode="auto">
          <a:xfrm>
            <a:off x="4566049" y="5424932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GB" sz="2400"/>
          </a:p>
        </p:txBody>
      </p:sp>
      <p:sp>
        <p:nvSpPr>
          <p:cNvPr id="30781" name="Rectangle 73"/>
          <p:cNvSpPr>
            <a:spLocks noChangeArrowheads="1"/>
          </p:cNvSpPr>
          <p:nvPr/>
        </p:nvSpPr>
        <p:spPr bwMode="auto">
          <a:xfrm>
            <a:off x="5051031" y="5424932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GB" sz="2400"/>
          </a:p>
        </p:txBody>
      </p:sp>
      <p:sp>
        <p:nvSpPr>
          <p:cNvPr id="30782" name="Rectangle 74"/>
          <p:cNvSpPr>
            <a:spLocks noChangeArrowheads="1"/>
          </p:cNvSpPr>
          <p:nvPr/>
        </p:nvSpPr>
        <p:spPr bwMode="auto">
          <a:xfrm>
            <a:off x="5537730" y="5424932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GB" sz="2400"/>
          </a:p>
        </p:txBody>
      </p:sp>
      <p:sp>
        <p:nvSpPr>
          <p:cNvPr id="30783" name="Rectangle 75"/>
          <p:cNvSpPr>
            <a:spLocks noChangeArrowheads="1"/>
          </p:cNvSpPr>
          <p:nvPr/>
        </p:nvSpPr>
        <p:spPr bwMode="auto">
          <a:xfrm>
            <a:off x="5948762" y="5424932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GB" sz="2400"/>
          </a:p>
        </p:txBody>
      </p:sp>
      <p:sp>
        <p:nvSpPr>
          <p:cNvPr id="30784" name="Rectangle 76"/>
          <p:cNvSpPr>
            <a:spLocks noChangeArrowheads="1"/>
          </p:cNvSpPr>
          <p:nvPr/>
        </p:nvSpPr>
        <p:spPr bwMode="auto">
          <a:xfrm>
            <a:off x="6435462" y="5424932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GB" sz="2400"/>
          </a:p>
        </p:txBody>
      </p:sp>
      <p:sp>
        <p:nvSpPr>
          <p:cNvPr id="30785" name="Rectangle 77"/>
          <p:cNvSpPr>
            <a:spLocks noChangeArrowheads="1"/>
          </p:cNvSpPr>
          <p:nvPr/>
        </p:nvSpPr>
        <p:spPr bwMode="auto">
          <a:xfrm>
            <a:off x="6922164" y="5424932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GB" sz="2400"/>
          </a:p>
        </p:txBody>
      </p:sp>
      <p:sp>
        <p:nvSpPr>
          <p:cNvPr id="30786" name="Rectangle 78"/>
          <p:cNvSpPr>
            <a:spLocks noChangeArrowheads="1"/>
          </p:cNvSpPr>
          <p:nvPr/>
        </p:nvSpPr>
        <p:spPr bwMode="auto">
          <a:xfrm>
            <a:off x="7426062" y="5424932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GB" sz="2400"/>
          </a:p>
        </p:txBody>
      </p:sp>
      <p:sp>
        <p:nvSpPr>
          <p:cNvPr id="30787" name="Rectangle 79"/>
          <p:cNvSpPr>
            <a:spLocks noChangeArrowheads="1"/>
          </p:cNvSpPr>
          <p:nvPr/>
        </p:nvSpPr>
        <p:spPr bwMode="auto">
          <a:xfrm>
            <a:off x="7914482" y="5424932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GB" sz="2400"/>
          </a:p>
        </p:txBody>
      </p:sp>
      <p:sp>
        <p:nvSpPr>
          <p:cNvPr id="30788" name="Rectangle 80"/>
          <p:cNvSpPr>
            <a:spLocks noChangeArrowheads="1"/>
          </p:cNvSpPr>
          <p:nvPr/>
        </p:nvSpPr>
        <p:spPr bwMode="auto">
          <a:xfrm>
            <a:off x="8399464" y="5424932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GB" sz="2400"/>
          </a:p>
        </p:txBody>
      </p:sp>
      <p:sp>
        <p:nvSpPr>
          <p:cNvPr id="30789" name="Rectangle 81"/>
          <p:cNvSpPr>
            <a:spLocks noChangeArrowheads="1"/>
          </p:cNvSpPr>
          <p:nvPr/>
        </p:nvSpPr>
        <p:spPr bwMode="auto">
          <a:xfrm>
            <a:off x="8886166" y="5424932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GB" sz="2400"/>
          </a:p>
        </p:txBody>
      </p:sp>
      <p:sp>
        <p:nvSpPr>
          <p:cNvPr id="30790" name="Rectangle 82"/>
          <p:cNvSpPr>
            <a:spLocks noChangeArrowheads="1"/>
          </p:cNvSpPr>
          <p:nvPr/>
        </p:nvSpPr>
        <p:spPr bwMode="auto">
          <a:xfrm>
            <a:off x="5360560" y="6080128"/>
            <a:ext cx="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GB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1" name="Rectangle 83"/>
          <p:cNvSpPr>
            <a:spLocks noChangeArrowheads="1"/>
          </p:cNvSpPr>
          <p:nvPr/>
        </p:nvSpPr>
        <p:spPr bwMode="auto">
          <a:xfrm rot="16200000">
            <a:off x="-100647" y="3499945"/>
            <a:ext cx="174567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1900" b="1" dirty="0" smtClean="0">
                <a:solidFill>
                  <a:srgbClr val="000000"/>
                </a:solidFill>
                <a:latin typeface="Arial" pitchFamily="34" charset="0"/>
              </a:rPr>
              <a:t>Probability    %</a:t>
            </a:r>
            <a:endParaRPr lang="en-GB" sz="2400" dirty="0"/>
          </a:p>
        </p:txBody>
      </p:sp>
      <p:sp>
        <p:nvSpPr>
          <p:cNvPr id="30792" name="Line 84"/>
          <p:cNvSpPr>
            <a:spLocks noChangeShapeType="1"/>
          </p:cNvSpPr>
          <p:nvPr/>
        </p:nvSpPr>
        <p:spPr bwMode="auto">
          <a:xfrm>
            <a:off x="3123142" y="2834133"/>
            <a:ext cx="0" cy="593725"/>
          </a:xfrm>
          <a:prstGeom prst="line">
            <a:avLst/>
          </a:prstGeom>
          <a:noFill/>
          <a:ln w="19050" cap="rnd">
            <a:solidFill>
              <a:srgbClr val="000000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GB"/>
          </a:p>
        </p:txBody>
      </p:sp>
      <p:sp>
        <p:nvSpPr>
          <p:cNvPr id="30793" name="Line 85"/>
          <p:cNvSpPr>
            <a:spLocks noChangeShapeType="1"/>
          </p:cNvSpPr>
          <p:nvPr/>
        </p:nvSpPr>
        <p:spPr bwMode="auto">
          <a:xfrm>
            <a:off x="4490378" y="2168972"/>
            <a:ext cx="1719" cy="593725"/>
          </a:xfrm>
          <a:prstGeom prst="line">
            <a:avLst/>
          </a:prstGeom>
          <a:noFill/>
          <a:ln w="19050" cap="rnd">
            <a:solidFill>
              <a:srgbClr val="000000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GB"/>
          </a:p>
        </p:txBody>
      </p:sp>
      <p:sp>
        <p:nvSpPr>
          <p:cNvPr id="30794" name="Line 86"/>
          <p:cNvSpPr>
            <a:spLocks noChangeShapeType="1"/>
          </p:cNvSpPr>
          <p:nvPr/>
        </p:nvSpPr>
        <p:spPr bwMode="auto">
          <a:xfrm>
            <a:off x="6585085" y="3405634"/>
            <a:ext cx="1719" cy="593725"/>
          </a:xfrm>
          <a:prstGeom prst="line">
            <a:avLst/>
          </a:prstGeom>
          <a:noFill/>
          <a:ln w="19050" cap="rnd">
            <a:solidFill>
              <a:srgbClr val="000000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GB"/>
          </a:p>
        </p:txBody>
      </p:sp>
      <p:sp>
        <p:nvSpPr>
          <p:cNvPr id="30795" name="Text Box 87"/>
          <p:cNvSpPr txBox="1">
            <a:spLocks noChangeArrowheads="1"/>
          </p:cNvSpPr>
          <p:nvPr/>
        </p:nvSpPr>
        <p:spPr bwMode="auto">
          <a:xfrm>
            <a:off x="2959345" y="2611317"/>
            <a:ext cx="3189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/>
            <a:r>
              <a:rPr lang="en-GB" sz="1400" b="1" dirty="0">
                <a:latin typeface="Arial" pitchFamily="34" charset="0"/>
              </a:rPr>
              <a:t>P90</a:t>
            </a:r>
          </a:p>
        </p:txBody>
      </p:sp>
      <p:sp>
        <p:nvSpPr>
          <p:cNvPr id="30796" name="Text Box 88"/>
          <p:cNvSpPr txBox="1">
            <a:spLocks noChangeArrowheads="1"/>
          </p:cNvSpPr>
          <p:nvPr/>
        </p:nvSpPr>
        <p:spPr bwMode="auto">
          <a:xfrm>
            <a:off x="4335178" y="1949328"/>
            <a:ext cx="3189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/>
            <a:r>
              <a:rPr lang="en-GB" sz="1400" b="1">
                <a:latin typeface="Arial" pitchFamily="34" charset="0"/>
              </a:rPr>
              <a:t>P50</a:t>
            </a:r>
          </a:p>
        </p:txBody>
      </p:sp>
      <p:sp>
        <p:nvSpPr>
          <p:cNvPr id="30797" name="Text Box 89"/>
          <p:cNvSpPr txBox="1">
            <a:spLocks noChangeArrowheads="1"/>
          </p:cNvSpPr>
          <p:nvPr/>
        </p:nvSpPr>
        <p:spPr bwMode="auto">
          <a:xfrm>
            <a:off x="6424724" y="3159798"/>
            <a:ext cx="3189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/>
            <a:r>
              <a:rPr lang="en-GB" sz="1400" b="1">
                <a:latin typeface="Arial" pitchFamily="34" charset="0"/>
              </a:rPr>
              <a:t>P10</a:t>
            </a:r>
          </a:p>
        </p:txBody>
      </p:sp>
      <p:sp>
        <p:nvSpPr>
          <p:cNvPr id="30798" name="Rectangle 90"/>
          <p:cNvSpPr>
            <a:spLocks noChangeArrowheads="1"/>
          </p:cNvSpPr>
          <p:nvPr/>
        </p:nvSpPr>
        <p:spPr bwMode="auto">
          <a:xfrm>
            <a:off x="8686670" y="5396357"/>
            <a:ext cx="64148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GB" sz="1900">
                <a:solidFill>
                  <a:srgbClr val="000000"/>
                </a:solidFill>
                <a:latin typeface="Arial" pitchFamily="34" charset="0"/>
              </a:rPr>
              <a:t>A lot</a:t>
            </a:r>
            <a:endParaRPr lang="en-GB" sz="2400"/>
          </a:p>
        </p:txBody>
      </p:sp>
      <p:sp>
        <p:nvSpPr>
          <p:cNvPr id="87" name="Rectangle 5"/>
          <p:cNvSpPr>
            <a:spLocks noChangeArrowheads="1"/>
          </p:cNvSpPr>
          <p:nvPr/>
        </p:nvSpPr>
        <p:spPr bwMode="auto">
          <a:xfrm>
            <a:off x="238760" y="957616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0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Because we can never sample the whole reservoir, we never know exactly how much oil or gas is present – we make estimates</a:t>
            </a:r>
            <a:endParaRPr lang="en-GB" sz="2000" b="1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866366"/>
            <a:ext cx="8915400" cy="531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09600" indent="-609600" algn="l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2000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We n</a:t>
            </a:r>
            <a:r>
              <a:rPr lang="en-GB" sz="2000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ever </a:t>
            </a:r>
            <a:r>
              <a:rPr lang="en-GB" sz="2000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have enough data</a:t>
            </a:r>
          </a:p>
          <a:p>
            <a:pPr marL="609600" indent="-609600" algn="l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2000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Always uncertainty</a:t>
            </a:r>
          </a:p>
          <a:p>
            <a:pPr marL="609600" indent="-609600" algn="l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2000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‘What if ?’ questions</a:t>
            </a:r>
          </a:p>
          <a:p>
            <a:pPr marL="609600" indent="-609600" algn="l" eaLnBrk="0" hangingPunct="0">
              <a:spcBef>
                <a:spcPts val="0"/>
              </a:spcBef>
              <a:spcAft>
                <a:spcPts val="600"/>
              </a:spcAft>
              <a:defRPr/>
            </a:pPr>
            <a:endParaRPr lang="en-GB" sz="2000" b="1" kern="0" dirty="0" smtClean="0">
              <a:solidFill>
                <a:srgbClr val="000099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79388" indent="-179388" algn="l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800" b="1" i="1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As </a:t>
            </a:r>
            <a:r>
              <a:rPr lang="en-GB" sz="2800" b="1" i="1" kern="0" dirty="0" err="1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explorationists</a:t>
            </a:r>
            <a:r>
              <a:rPr lang="en-GB" sz="2800" b="1" i="1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 we investigate the sensitivity of petroleum systems to critical elements of the geology </a:t>
            </a:r>
            <a:r>
              <a:rPr lang="en-GB" sz="2800" b="1" i="1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to the presence of oil </a:t>
            </a:r>
            <a:r>
              <a:rPr lang="en-GB" sz="2800" b="1" i="1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and gas</a:t>
            </a:r>
          </a:p>
          <a:p>
            <a:pPr marL="609600" indent="-609600" algn="l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GB" sz="2000" b="1" kern="0" dirty="0" smtClean="0">
              <a:solidFill>
                <a:srgbClr val="000099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609600" indent="-609600" algn="l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2000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Seismic provides spatial framework and rock property data for 3D models</a:t>
            </a:r>
          </a:p>
          <a:p>
            <a:pPr marL="609600" indent="-609600" algn="l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2000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No unique modelled solution until well is drilled </a:t>
            </a:r>
          </a:p>
          <a:p>
            <a:pPr marL="609600" indent="-609600" algn="l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2000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Even then not all the geological system will be known</a:t>
            </a:r>
          </a:p>
          <a:p>
            <a:pPr marL="609600" indent="-609600" algn="l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2000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Continuously collect more data</a:t>
            </a:r>
          </a:p>
          <a:p>
            <a:pPr marL="609600" indent="-609600" algn="l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2000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The </a:t>
            </a:r>
            <a:r>
              <a:rPr lang="en-GB" sz="2000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very best </a:t>
            </a:r>
            <a:r>
              <a:rPr lang="en-GB" sz="2000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data quality is </a:t>
            </a:r>
            <a:r>
              <a:rPr lang="en-GB" sz="2000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essential to reduce risk and costs</a:t>
            </a:r>
            <a:endParaRPr lang="en-US" sz="2000" b="1" kern="0" dirty="0">
              <a:solidFill>
                <a:srgbClr val="00009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Exploration is a risky, uncertain, data-poor business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773743"/>
            <a:ext cx="9287778" cy="652463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544105"/>
            <a:ext cx="9273710" cy="4897650"/>
          </a:xfrm>
        </p:spPr>
        <p:txBody>
          <a:bodyPr/>
          <a:lstStyle/>
          <a:p>
            <a:pPr marL="609600" indent="-609600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latin typeface="Microsoft Sans Serif" pitchFamily="34" charset="0"/>
                <a:cs typeface="Microsoft Sans Serif" pitchFamily="34" charset="0"/>
              </a:rPr>
              <a:t>An introduction to the concepts, techniques and tools that are used in the exploration for and production of oil and gas</a:t>
            </a:r>
          </a:p>
          <a:p>
            <a:pPr marL="1260475" indent="-457200">
              <a:lnSpc>
                <a:spcPct val="150000"/>
              </a:lnSpc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The E&amp;P business model</a:t>
            </a:r>
          </a:p>
          <a:p>
            <a:pPr marL="1260475" indent="-457200">
              <a:lnSpc>
                <a:spcPct val="150000"/>
              </a:lnSpc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Some important concepts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b="1" dirty="0" smtClean="0">
                <a:latin typeface="Microsoft Sans Serif" pitchFamily="34" charset="0"/>
                <a:cs typeface="Microsoft Sans Serif" pitchFamily="34" charset="0"/>
              </a:rPr>
              <a:t>Exploring </a:t>
            </a:r>
            <a:r>
              <a:rPr lang="en-US" sz="2000" b="1" dirty="0" smtClean="0">
                <a:latin typeface="Microsoft Sans Serif" pitchFamily="34" charset="0"/>
                <a:cs typeface="Microsoft Sans Serif" pitchFamily="34" charset="0"/>
              </a:rPr>
              <a:t>for hydrocarbons</a:t>
            </a:r>
          </a:p>
          <a:p>
            <a:pPr marL="1260475" lvl="0" indent="-457200">
              <a:lnSpc>
                <a:spcPct val="150000"/>
              </a:lnSpc>
              <a:defRPr/>
            </a:pPr>
            <a:r>
              <a:rPr lang="en-GB" dirty="0">
                <a:solidFill>
                  <a:srgbClr val="4F81BD">
                    <a:lumMod val="75000"/>
                  </a:srgbClr>
                </a:solidFill>
                <a:latin typeface="Microsoft Sans Serif" pitchFamily="34" charset="0"/>
                <a:cs typeface="Microsoft Sans Serif" pitchFamily="34" charset="0"/>
              </a:rPr>
              <a:t>Drilling a well </a:t>
            </a:r>
            <a:endParaRPr lang="en-GB" dirty="0" smtClean="0">
              <a:solidFill>
                <a:srgbClr val="4F81BD">
                  <a:lumMod val="75000"/>
                </a:srgb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260475" lvl="0" indent="-457200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4F81BD">
                    <a:lumMod val="75000"/>
                  </a:srgbClr>
                </a:solidFill>
                <a:latin typeface="Microsoft Sans Serif" pitchFamily="34" charset="0"/>
                <a:cs typeface="Microsoft Sans Serif" pitchFamily="34" charset="0"/>
              </a:rPr>
              <a:t>Field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  <a:latin typeface="Microsoft Sans Serif" pitchFamily="34" charset="0"/>
                <a:cs typeface="Microsoft Sans Serif" pitchFamily="34" charset="0"/>
              </a:rPr>
              <a:t>appraisal and development – how much oil or gas have we got ?</a:t>
            </a:r>
            <a:endParaRPr lang="en-GB" dirty="0">
              <a:solidFill>
                <a:srgbClr val="4F81BD">
                  <a:lumMod val="75000"/>
                </a:srgb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260475" lvl="0" indent="-457200">
              <a:lnSpc>
                <a:spcPct val="150000"/>
              </a:lnSpc>
              <a:defRPr/>
            </a:pPr>
            <a:r>
              <a:rPr lang="en-GB" dirty="0">
                <a:solidFill>
                  <a:srgbClr val="4F81BD">
                    <a:lumMod val="75000"/>
                  </a:srgbClr>
                </a:solidFill>
                <a:latin typeface="Microsoft Sans Serif" pitchFamily="34" charset="0"/>
                <a:cs typeface="Microsoft Sans Serif" pitchFamily="34" charset="0"/>
              </a:rPr>
              <a:t>Production operations and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  <a:latin typeface="Microsoft Sans Serif" pitchFamily="34" charset="0"/>
                <a:cs typeface="Microsoft Sans Serif" pitchFamily="34" charset="0"/>
              </a:rPr>
              <a:t>E&amp;P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  <a:latin typeface="Microsoft Sans Serif" pitchFamily="34" charset="0"/>
                <a:cs typeface="Microsoft Sans Serif" pitchFamily="34" charset="0"/>
              </a:rPr>
              <a:t>facilities</a:t>
            </a:r>
            <a:endParaRPr lang="en-GB" dirty="0">
              <a:solidFill>
                <a:srgbClr val="4F81BD">
                  <a:lumMod val="75000"/>
                </a:srgb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260475" lvl="0" indent="-457200">
              <a:lnSpc>
                <a:spcPct val="150000"/>
              </a:lnSpc>
              <a:defRPr/>
            </a:pPr>
            <a:r>
              <a:rPr lang="en-GB" dirty="0">
                <a:solidFill>
                  <a:srgbClr val="4F81BD">
                    <a:lumMod val="75000"/>
                  </a:srgbClr>
                </a:solidFill>
                <a:latin typeface="Microsoft Sans Serif" pitchFamily="34" charset="0"/>
                <a:cs typeface="Microsoft Sans Serif" pitchFamily="34" charset="0"/>
              </a:rPr>
              <a:t>Abandonment of wells </a:t>
            </a:r>
            <a:endParaRPr lang="en-GB" dirty="0" smtClean="0">
              <a:solidFill>
                <a:srgbClr val="4F81BD">
                  <a:lumMod val="75000"/>
                </a:srgb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627063" lvl="0" indent="-573088">
              <a:lnSpc>
                <a:spcPct val="150000"/>
              </a:lnSpc>
              <a:defRPr/>
            </a:pPr>
            <a:r>
              <a:rPr lang="en-US" sz="2000" dirty="0" smtClean="0">
                <a:latin typeface="Microsoft Sans Serif" pitchFamily="34" charset="0"/>
                <a:cs typeface="Microsoft Sans Serif" pitchFamily="34" charset="0"/>
              </a:rPr>
              <a:t>Conclusions</a:t>
            </a:r>
            <a:endParaRPr lang="en-US" sz="2000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422" y="222397"/>
            <a:ext cx="9498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000099"/>
                </a:solidFill>
                <a:cs typeface="Arial" pitchFamily="34" charset="0"/>
              </a:rPr>
              <a:t>The E&amp;P Business </a:t>
            </a:r>
            <a:r>
              <a:rPr lang="en-US" sz="2800" b="1" dirty="0" smtClean="0">
                <a:solidFill>
                  <a:srgbClr val="000099"/>
                </a:solidFill>
                <a:cs typeface="Arial" pitchFamily="34" charset="0"/>
              </a:rPr>
              <a:t>Lifecycle </a:t>
            </a:r>
            <a:r>
              <a:rPr lang="en-US" sz="2800" b="1" dirty="0">
                <a:solidFill>
                  <a:srgbClr val="000099"/>
                </a:solidFill>
                <a:cs typeface="Arial" pitchFamily="34" charset="0"/>
              </a:rPr>
              <a:t>– Timescales and Drivers </a:t>
            </a:r>
            <a:endParaRPr lang="en-US" sz="2800" b="1" dirty="0">
              <a:solidFill>
                <a:srgbClr val="00009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Exploration – finding </a:t>
            </a:r>
            <a:r>
              <a:rPr lang="en-US" sz="2800" dirty="0" smtClean="0"/>
              <a:t>some</a:t>
            </a:r>
            <a:r>
              <a:rPr lang="en-US" sz="2800" dirty="0" smtClean="0"/>
              <a:t> </a:t>
            </a:r>
            <a:r>
              <a:rPr lang="en-US" sz="2800" dirty="0" smtClean="0"/>
              <a:t>oil and gas</a:t>
            </a:r>
            <a:endParaRPr lang="en-US" sz="2800" dirty="0"/>
          </a:p>
        </p:txBody>
      </p:sp>
      <p:pic>
        <p:nvPicPr>
          <p:cNvPr id="4" name="Picture 4" descr="E:\C Drive\Rajasthan\Photos\Media Reception - Stock Photos\Rainy Day at Drill site.jpg"/>
          <p:cNvPicPr>
            <a:picLocks noChangeAspect="1" noChangeArrowheads="1"/>
          </p:cNvPicPr>
          <p:nvPr/>
        </p:nvPicPr>
        <p:blipFill>
          <a:blip r:embed="rId2" cstate="print"/>
          <a:srcRect r="7"/>
          <a:stretch>
            <a:fillRect/>
          </a:stretch>
        </p:blipFill>
        <p:spPr bwMode="auto">
          <a:xfrm>
            <a:off x="7144139" y="959765"/>
            <a:ext cx="2761862" cy="5535387"/>
          </a:xfrm>
          <a:prstGeom prst="rect">
            <a:avLst/>
          </a:prstGeom>
          <a:noFill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963030"/>
            <a:ext cx="8066313" cy="5577840"/>
          </a:xfrm>
          <a:prstGeom prst="rect">
            <a:avLst/>
          </a:prstGeom>
          <a:gradFill flip="none" rotWithShape="0">
            <a:gsLst>
              <a:gs pos="97000">
                <a:schemeClr val="bg1"/>
              </a:gs>
              <a:gs pos="100000">
                <a:schemeClr val="bg1">
                  <a:alpha val="6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2662" y="1048479"/>
            <a:ext cx="7669353" cy="48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Aims of Exploration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Find commercial hydrocarbons by drilling wells on prospective structures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Tools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Seismic data – acquisition, processing and interpretation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Geological evaluation and modelling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Well data evaluation, including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petrophysics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and core studies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Expert knowledge and integration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Metrics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Safety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Chance of Success of having a commercial field (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CoS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)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Prospective Hydrocarbon Resources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icrosoft Sans Serif" pitchFamily="34" charset="0"/>
              <a:cs typeface="Microsoft Sans Serif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Ultimate goal – Field discovery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-4193"/>
            <a:ext cx="9287778" cy="652463"/>
          </a:xfrm>
        </p:spPr>
        <p:txBody>
          <a:bodyPr/>
          <a:lstStyle/>
          <a:p>
            <a:r>
              <a:rPr lang="en-GB" sz="2800" dirty="0" smtClean="0"/>
              <a:t>Seismic </a:t>
            </a:r>
            <a:r>
              <a:rPr lang="en-GB" sz="2800" dirty="0" smtClean="0"/>
              <a:t>surveys – </a:t>
            </a:r>
            <a:r>
              <a:rPr lang="en-GB" sz="2800" dirty="0" smtClean="0"/>
              <a:t>the </a:t>
            </a:r>
            <a:r>
              <a:rPr lang="en-GB" sz="2800" dirty="0" smtClean="0"/>
              <a:t>key tool </a:t>
            </a:r>
            <a:r>
              <a:rPr lang="en-GB" sz="2800" dirty="0" smtClean="0"/>
              <a:t>in exploration </a:t>
            </a:r>
            <a:endParaRPr lang="en-US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4487" y="635147"/>
            <a:ext cx="6506563" cy="304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Seismic data is the main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tool used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to select locations for wells and determine the size of the accumulation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Seismic data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also gives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information regarding reservoir properties and fluid content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Seismic data is acquired by sending an energy pulse into the earth and interpreting the reflected waves after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complex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mathematical processing (rather like sonar)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Seismic data can be processed as vertical slices (2D) or a 3D cube (3D)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b="122"/>
          <a:stretch>
            <a:fillRect/>
          </a:stretch>
        </p:blipFill>
        <p:spPr bwMode="auto">
          <a:xfrm>
            <a:off x="336732" y="3575712"/>
            <a:ext cx="5334000" cy="328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Seis_to_OilDisc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75159" y="3575712"/>
            <a:ext cx="4018547" cy="31799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1050" y="833572"/>
            <a:ext cx="3070688" cy="245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882927"/>
            <a:ext cx="9287778" cy="652463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653289"/>
            <a:ext cx="9273710" cy="4788468"/>
          </a:xfrm>
        </p:spPr>
        <p:txBody>
          <a:bodyPr/>
          <a:lstStyle/>
          <a:p>
            <a:pPr marL="609600" indent="-609600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latin typeface="Microsoft Sans Serif" pitchFamily="34" charset="0"/>
                <a:cs typeface="Microsoft Sans Serif" pitchFamily="34" charset="0"/>
              </a:rPr>
              <a:t>An introduction to the concepts, techniques and tools that are used in the exploration for and production of oil and gas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The E&amp;P business model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Some important concepts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Exploring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for hydrocarbons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GB" sz="2000" b="1" dirty="0" smtClean="0">
                <a:latin typeface="Microsoft Sans Serif" pitchFamily="34" charset="0"/>
                <a:cs typeface="Microsoft Sans Serif" pitchFamily="34" charset="0"/>
              </a:rPr>
              <a:t>Drilling a well </a:t>
            </a:r>
            <a:endParaRPr lang="en-GB" b="1" dirty="0">
              <a:latin typeface="Microsoft Sans Serif" pitchFamily="34" charset="0"/>
              <a:cs typeface="Microsoft Sans Serif" pitchFamily="34" charset="0"/>
            </a:endParaRP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Field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appraisal and development – how much oil or gas have we got ?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Production operations and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E&amp;P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facilities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Abandonment of wells and suspension</a:t>
            </a:r>
          </a:p>
          <a:p>
            <a:pPr marL="630238" indent="-630238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>
                <a:latin typeface="Microsoft Sans Serif" pitchFamily="34" charset="0"/>
                <a:cs typeface="Microsoft Sans Serif" pitchFamily="34" charset="0"/>
              </a:rPr>
              <a:t>Conclusions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422" y="222397"/>
            <a:ext cx="9498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000099"/>
                </a:solidFill>
                <a:cs typeface="Arial" pitchFamily="34" charset="0"/>
              </a:rPr>
              <a:t>The E&amp;P Business </a:t>
            </a:r>
            <a:r>
              <a:rPr lang="en-US" sz="2800" b="1" dirty="0" smtClean="0">
                <a:solidFill>
                  <a:srgbClr val="000099"/>
                </a:solidFill>
                <a:cs typeface="Arial" pitchFamily="34" charset="0"/>
              </a:rPr>
              <a:t>Lifecycle </a:t>
            </a:r>
            <a:r>
              <a:rPr lang="en-US" sz="2800" b="1" dirty="0">
                <a:solidFill>
                  <a:srgbClr val="000099"/>
                </a:solidFill>
                <a:cs typeface="Arial" pitchFamily="34" charset="0"/>
              </a:rPr>
              <a:t>– Timescales and Drivers </a:t>
            </a:r>
            <a:endParaRPr lang="en-US" sz="2800" b="1" dirty="0">
              <a:solidFill>
                <a:srgbClr val="00009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Drilling </a:t>
            </a:r>
            <a:r>
              <a:rPr lang="en-US" dirty="0" smtClean="0"/>
              <a:t>the well and </a:t>
            </a:r>
            <a:r>
              <a:rPr lang="en-US" dirty="0" smtClean="0"/>
              <a:t>data from wells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6388" y="934891"/>
            <a:ext cx="9273710" cy="4276573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0" dirty="0" smtClean="0"/>
              <a:t>Drilling a well into a reservoir is the only way to prove the presence of oil &amp; gas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A w</a:t>
            </a:r>
            <a:r>
              <a:rPr lang="en-US" sz="2000" b="0" dirty="0" smtClean="0"/>
              <a:t>ell </a:t>
            </a:r>
            <a:r>
              <a:rPr lang="en-US" sz="2000" b="0" dirty="0" smtClean="0"/>
              <a:t>is created by drilling a hole in the Earth with an oil rig or drill ship which rotates a drill string and drill bit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0" dirty="0" smtClean="0"/>
              <a:t>After the hole is drilled, a steel pipe – the casing - slightly smaller than the bit </a:t>
            </a:r>
            <a:r>
              <a:rPr lang="en-US" sz="2000" b="0" dirty="0" smtClean="0"/>
              <a:t>size, </a:t>
            </a:r>
            <a:r>
              <a:rPr lang="en-US" sz="2000" b="0" dirty="0" smtClean="0"/>
              <a:t>is lowered into the hole, and secured with cement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0" dirty="0" smtClean="0"/>
              <a:t>Perforation with explosives through the casing of the well is done to make flow channels to the reservoir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0" dirty="0" smtClean="0"/>
              <a:t>After perforation, the well is ready to </a:t>
            </a:r>
            <a:r>
              <a:rPr lang="en-US" sz="2000" b="0" dirty="0" smtClean="0"/>
              <a:t>flow </a:t>
            </a:r>
            <a:r>
              <a:rPr lang="en-US" sz="2000" b="0" dirty="0" smtClean="0"/>
              <a:t>oil and gas, if the reservoir has sufficient permeability and </a:t>
            </a:r>
            <a:r>
              <a:rPr lang="en-US" sz="2000" b="0" dirty="0" smtClean="0"/>
              <a:t>pressure, to test the flow rates</a:t>
            </a:r>
            <a:endParaRPr lang="en-US" sz="2000" b="0" dirty="0" smtClean="0"/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0" dirty="0" smtClean="0"/>
              <a:t>Electronic tools are run in the hole to measure the properties of the </a:t>
            </a:r>
            <a:r>
              <a:rPr lang="en-US" sz="2000" b="0" dirty="0" smtClean="0"/>
              <a:t>rocks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S</a:t>
            </a:r>
            <a:r>
              <a:rPr lang="en-US" sz="2000" b="0" dirty="0" smtClean="0"/>
              <a:t>amples </a:t>
            </a:r>
            <a:r>
              <a:rPr lang="en-US" sz="2000" b="0" dirty="0" smtClean="0"/>
              <a:t>can be taken by coring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1" y="5638800"/>
            <a:ext cx="9902189" cy="1225296"/>
            <a:chOff x="3811" y="5638800"/>
            <a:chExt cx="9902189" cy="1225296"/>
          </a:xfrm>
        </p:grpSpPr>
        <p:pic>
          <p:nvPicPr>
            <p:cNvPr id="6" name="Picture 5" descr="flare 5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1" y="5638800"/>
              <a:ext cx="1911096" cy="1225296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  <p:pic>
          <p:nvPicPr>
            <p:cNvPr id="5" name="Picture 4" descr="flare1"/>
            <p:cNvPicPr>
              <a:picLocks noChangeAspect="1" noChangeArrowheads="1"/>
            </p:cNvPicPr>
            <p:nvPr/>
          </p:nvPicPr>
          <p:blipFill>
            <a:blip r:embed="rId4" cstate="print"/>
            <a:srcRect r="28"/>
            <a:stretch>
              <a:fillRect/>
            </a:stretch>
          </p:blipFill>
          <p:spPr bwMode="auto">
            <a:xfrm>
              <a:off x="1916659" y="5638800"/>
              <a:ext cx="1711596" cy="1225296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  <p:pic>
          <p:nvPicPr>
            <p:cNvPr id="7" name="Picture 6" descr="Ravva Platfor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39372" y="5638800"/>
              <a:ext cx="2136622" cy="1225296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646171" y="5638800"/>
              <a:ext cx="1889442" cy="1225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pic>
          <p:nvPicPr>
            <p:cNvPr id="11" name="Picture 10" descr="Picture1.png"/>
            <p:cNvPicPr>
              <a:picLocks noChangeAspect="1"/>
            </p:cNvPicPr>
            <p:nvPr/>
          </p:nvPicPr>
          <p:blipFill>
            <a:blip r:embed="rId7" cstate="print"/>
            <a:srcRect r="69"/>
            <a:stretch>
              <a:fillRect/>
            </a:stretch>
          </p:blipFill>
          <p:spPr>
            <a:xfrm>
              <a:off x="7688762" y="5638800"/>
              <a:ext cx="2217238" cy="12206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234" name="Picture 2" descr="C:\Documents and Settings\bstuart\Desktop\drill ship.jpg"/>
          <p:cNvPicPr>
            <a:picLocks noChangeAspect="1" noChangeArrowheads="1"/>
          </p:cNvPicPr>
          <p:nvPr/>
        </p:nvPicPr>
        <p:blipFill>
          <a:blip r:embed="rId3" cstate="print"/>
          <a:srcRect r="46"/>
          <a:stretch>
            <a:fillRect/>
          </a:stretch>
        </p:blipFill>
        <p:spPr bwMode="auto">
          <a:xfrm>
            <a:off x="718465" y="2162631"/>
            <a:ext cx="5372101" cy="4261758"/>
          </a:xfrm>
          <a:prstGeom prst="rect">
            <a:avLst/>
          </a:prstGeom>
          <a:noFill/>
        </p:spPr>
      </p:pic>
      <p:sp>
        <p:nvSpPr>
          <p:cNvPr id="866310" name="Rectangle 6"/>
          <p:cNvSpPr>
            <a:spLocks noChangeArrowheads="1"/>
          </p:cNvSpPr>
          <p:nvPr/>
        </p:nvSpPr>
        <p:spPr bwMode="auto">
          <a:xfrm>
            <a:off x="32658" y="1014672"/>
            <a:ext cx="3133514" cy="1633642"/>
          </a:xfrm>
          <a:prstGeom prst="rect">
            <a:avLst/>
          </a:prstGeom>
          <a:solidFill>
            <a:srgbClr val="308E37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+mj-lt"/>
              </a:rPr>
              <a:t>Typical daily  cost for a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+mj-lt"/>
              </a:rPr>
              <a:t>drill ship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+mj-lt"/>
              </a:rPr>
              <a:t>2000	 $100,000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+mj-lt"/>
              </a:rPr>
              <a:t>2007	$200,000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+mj-lt"/>
              </a:rPr>
              <a:t>2012 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	$500,000</a:t>
            </a:r>
            <a:endParaRPr lang="en-GB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406867" y="1099645"/>
            <a:ext cx="4323080" cy="6547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offshore drilling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ship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6" descr="trico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723" y="4439452"/>
            <a:ext cx="3741277" cy="18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http://static.howstuffworks.com/gif/oil-drilling-b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5388" y="1623115"/>
            <a:ext cx="1912937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Cuttings In Hand #2.gif (31508 bytes)"/>
          <p:cNvPicPr>
            <a:picLocks noChangeAspect="1" noChangeArrowheads="1"/>
          </p:cNvPicPr>
          <p:nvPr/>
        </p:nvPicPr>
        <p:blipFill>
          <a:blip r:embed="rId6" cstate="print">
            <a:lum bright="-9000" contrast="19000"/>
          </a:blip>
          <a:srcRect/>
          <a:stretch>
            <a:fillRect/>
          </a:stretch>
        </p:blipFill>
        <p:spPr bwMode="auto">
          <a:xfrm>
            <a:off x="8251197" y="1600040"/>
            <a:ext cx="1374416" cy="1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Drilling and drilling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72919"/>
            <a:ext cx="9287778" cy="652463"/>
          </a:xfrm>
        </p:spPr>
        <p:txBody>
          <a:bodyPr/>
          <a:lstStyle/>
          <a:p>
            <a:r>
              <a:rPr lang="en-US" sz="2800" dirty="0" smtClean="0"/>
              <a:t>How we drill wells in deep water </a:t>
            </a:r>
            <a:endParaRPr lang="en-US" sz="2800" dirty="0"/>
          </a:p>
        </p:txBody>
      </p:sp>
      <p:pic>
        <p:nvPicPr>
          <p:cNvPr id="5" name="Picture 5" descr="C:\Documents and Settings\bstuart\Desktop\conductor.jpg"/>
          <p:cNvPicPr>
            <a:picLocks noChangeAspect="1" noChangeArrowheads="1"/>
          </p:cNvPicPr>
          <p:nvPr/>
        </p:nvPicPr>
        <p:blipFill>
          <a:blip r:embed="rId3" cstate="print"/>
          <a:srcRect l="19004" r="11058"/>
          <a:stretch>
            <a:fillRect/>
          </a:stretch>
        </p:blipFill>
        <p:spPr bwMode="auto">
          <a:xfrm>
            <a:off x="4372494" y="5519653"/>
            <a:ext cx="997528" cy="1338349"/>
          </a:xfrm>
          <a:prstGeom prst="rect">
            <a:avLst/>
          </a:prstGeom>
          <a:noFill/>
        </p:spPr>
      </p:pic>
      <p:pic>
        <p:nvPicPr>
          <p:cNvPr id="6" name="Picture 2" descr="E:\Presentations\Introduction to E&amp;P\BOP 2.jpg"/>
          <p:cNvPicPr>
            <a:picLocks noChangeAspect="1" noChangeArrowheads="1"/>
          </p:cNvPicPr>
          <p:nvPr/>
        </p:nvPicPr>
        <p:blipFill>
          <a:blip r:embed="rId4" cstate="print"/>
          <a:srcRect r="24" b="50"/>
          <a:stretch>
            <a:fillRect/>
          </a:stretch>
        </p:blipFill>
        <p:spPr bwMode="auto">
          <a:xfrm>
            <a:off x="5330532" y="5519653"/>
            <a:ext cx="1402777" cy="1338349"/>
          </a:xfrm>
          <a:prstGeom prst="rect">
            <a:avLst/>
          </a:prstGeom>
          <a:noFill/>
        </p:spPr>
      </p:pic>
      <p:pic>
        <p:nvPicPr>
          <p:cNvPr id="8" name="Picture 3" descr="E:\Presentations\Introduction to E&amp;P\thrus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4689" y="5519653"/>
            <a:ext cx="1591057" cy="1338349"/>
          </a:xfrm>
          <a:prstGeom prst="rect">
            <a:avLst/>
          </a:prstGeom>
          <a:noFill/>
        </p:spPr>
      </p:pic>
      <p:pic>
        <p:nvPicPr>
          <p:cNvPr id="9" name="Picture 4" descr="E:\Presentations\Introduction to E&amp;P\main thrus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1592" y="5519651"/>
            <a:ext cx="1110262" cy="1338350"/>
          </a:xfrm>
          <a:prstGeom prst="rect">
            <a:avLst/>
          </a:prstGeom>
          <a:noFill/>
        </p:spPr>
      </p:pic>
      <p:pic>
        <p:nvPicPr>
          <p:cNvPr id="10" name="Picture 5" descr="E:\Presentations\Introduction to E&amp;P\drill shi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519653"/>
            <a:ext cx="1693817" cy="1338349"/>
          </a:xfrm>
          <a:prstGeom prst="rect">
            <a:avLst/>
          </a:prstGeom>
          <a:noFill/>
        </p:spPr>
      </p:pic>
      <p:pic>
        <p:nvPicPr>
          <p:cNvPr id="11" name="Picture 6" descr="E:\Presentations\Introduction to E&amp;P\BOP.jpg"/>
          <p:cNvPicPr>
            <a:picLocks noChangeAspect="1" noChangeArrowheads="1"/>
          </p:cNvPicPr>
          <p:nvPr/>
        </p:nvPicPr>
        <p:blipFill>
          <a:blip r:embed="rId8" cstate="print"/>
          <a:srcRect r="55" b="108"/>
          <a:stretch>
            <a:fillRect/>
          </a:stretch>
        </p:blipFill>
        <p:spPr bwMode="auto">
          <a:xfrm>
            <a:off x="6733309" y="5519652"/>
            <a:ext cx="1446415" cy="1338348"/>
          </a:xfrm>
          <a:prstGeom prst="rect">
            <a:avLst/>
          </a:prstGeom>
          <a:noFill/>
        </p:spPr>
      </p:pic>
      <p:pic>
        <p:nvPicPr>
          <p:cNvPr id="12" name="Picture 7" descr="C:\Documents and Settings\bstuart\Desktop\crew 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29847" y="5525887"/>
            <a:ext cx="1776153" cy="1332115"/>
          </a:xfrm>
          <a:prstGeom prst="rect">
            <a:avLst/>
          </a:prstGeom>
          <a:noFill/>
        </p:spPr>
      </p:pic>
      <p:pic>
        <p:nvPicPr>
          <p:cNvPr id="13" name="Chiky Drilship full DV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325879" y="640080"/>
            <a:ext cx="7132319" cy="4754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371" name="Picture 3" descr="E:\Presentations\Introduction to E&amp;P\DSC_6909.jpg"/>
          <p:cNvPicPr>
            <a:picLocks noChangeAspect="1" noChangeArrowheads="1"/>
          </p:cNvPicPr>
          <p:nvPr/>
        </p:nvPicPr>
        <p:blipFill>
          <a:blip r:embed="rId3" cstate="print"/>
          <a:srcRect l="52405" t="10482" r="18140"/>
          <a:stretch>
            <a:fillRect/>
          </a:stretch>
        </p:blipFill>
        <p:spPr bwMode="auto">
          <a:xfrm>
            <a:off x="7348451" y="1313411"/>
            <a:ext cx="2557549" cy="5544589"/>
          </a:xfrm>
          <a:prstGeom prst="rect">
            <a:avLst/>
          </a:prstGeom>
          <a:noFill/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42888" y="254637"/>
            <a:ext cx="7953461" cy="6524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+mn-lt"/>
              </a:rPr>
              <a:t>What happens when we reach the target depth ?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1325880"/>
            <a:ext cx="9277004" cy="5532120"/>
          </a:xfrm>
          <a:prstGeom prst="rect">
            <a:avLst/>
          </a:prstGeom>
          <a:gradFill flip="none" rotWithShape="0">
            <a:gsLst>
              <a:gs pos="61000">
                <a:schemeClr val="bg1"/>
              </a:gs>
              <a:gs pos="83000">
                <a:schemeClr val="bg1"/>
              </a:gs>
              <a:gs pos="100000">
                <a:schemeClr val="bg1">
                  <a:alpha val="6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286053"/>
            <a:ext cx="7081057" cy="4171950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dirty="0" smtClean="0"/>
              <a:t>Once the well has reached its target depth, measurements of rock and fluid properties are made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800" dirty="0" smtClean="0"/>
              <a:t>Some measurements are made ‘real time’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800" b="0" dirty="0" smtClean="0"/>
              <a:t>Most are done later, either before or after casing is set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defRPr/>
            </a:pPr>
            <a:endParaRPr lang="en-US" sz="1800" b="0" dirty="0" smtClean="0"/>
          </a:p>
          <a:p>
            <a:pPr algn="just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dirty="0" smtClean="0"/>
              <a:t>These are done with tools that are run in the hole on a wire – hence the term ‘wireline’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smtClean="0"/>
              <a:t>Determine the type and age of the rock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smtClean="0"/>
              <a:t>Sometimes take samples of rock and fluid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 smtClean="0"/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Tools have to be run in the hole and then pulled out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These ‘trips’ take several hours depending on hole depth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The digital information then has to be downloaded for interpretation</a:t>
            </a:r>
            <a:endParaRPr lang="en-US" sz="1800" b="0" dirty="0" smtClean="0"/>
          </a:p>
        </p:txBody>
      </p:sp>
      <p:pic>
        <p:nvPicPr>
          <p:cNvPr id="826372" name="Picture 4" descr="C:\Documents and Settings\bstuart\Desktop\pack_3.jpg"/>
          <p:cNvPicPr>
            <a:picLocks noChangeAspect="1" noChangeArrowheads="1"/>
          </p:cNvPicPr>
          <p:nvPr/>
        </p:nvPicPr>
        <p:blipFill>
          <a:blip r:embed="rId4" cstate="print"/>
          <a:srcRect l="57579" b="4006"/>
          <a:stretch>
            <a:fillRect/>
          </a:stretch>
        </p:blipFill>
        <p:spPr bwMode="auto">
          <a:xfrm rot="16200000">
            <a:off x="3255751" y="2478955"/>
            <a:ext cx="1123297" cy="7634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92" y="773731"/>
            <a:ext cx="9287778" cy="652463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41" y="1485468"/>
            <a:ext cx="9273710" cy="5024513"/>
          </a:xfrm>
        </p:spPr>
        <p:txBody>
          <a:bodyPr/>
          <a:lstStyle/>
          <a:p>
            <a:pPr marL="609600" indent="-609600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000080"/>
                </a:solidFill>
                <a:latin typeface="Microsoft Sans Serif" pitchFamily="34" charset="0"/>
                <a:cs typeface="Microsoft Sans Serif" pitchFamily="34" charset="0"/>
              </a:rPr>
              <a:t>An introduction to the concepts, techniques and tools that are used in the exploration for and production of oil and gas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b="1" dirty="0" smtClean="0">
                <a:solidFill>
                  <a:srgbClr val="000080"/>
                </a:solidFill>
                <a:latin typeface="Microsoft Sans Serif" pitchFamily="34" charset="0"/>
                <a:cs typeface="Microsoft Sans Serif" pitchFamily="34" charset="0"/>
              </a:rPr>
              <a:t>The E&amp;P business model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rgbClr val="000080"/>
                </a:solidFill>
                <a:latin typeface="Microsoft Sans Serif" pitchFamily="34" charset="0"/>
                <a:cs typeface="Microsoft Sans Serif" pitchFamily="34" charset="0"/>
              </a:rPr>
              <a:t>Some important concepts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rgbClr val="000080"/>
                </a:solidFill>
                <a:latin typeface="Microsoft Sans Serif" pitchFamily="34" charset="0"/>
                <a:cs typeface="Microsoft Sans Serif" pitchFamily="34" charset="0"/>
              </a:rPr>
              <a:t>Exploring </a:t>
            </a:r>
            <a:r>
              <a:rPr lang="en-US" sz="2000" dirty="0" smtClean="0">
                <a:solidFill>
                  <a:srgbClr val="000080"/>
                </a:solidFill>
                <a:latin typeface="Microsoft Sans Serif" pitchFamily="34" charset="0"/>
                <a:cs typeface="Microsoft Sans Serif" pitchFamily="34" charset="0"/>
              </a:rPr>
              <a:t>for hydrocarbons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GB" sz="2000" dirty="0" smtClean="0">
                <a:solidFill>
                  <a:srgbClr val="000080"/>
                </a:solidFill>
                <a:latin typeface="Microsoft Sans Serif" pitchFamily="34" charset="0"/>
                <a:cs typeface="Microsoft Sans Serif" pitchFamily="34" charset="0"/>
              </a:rPr>
              <a:t>Drilling a </a:t>
            </a:r>
            <a:r>
              <a:rPr lang="en-GB" sz="2000" dirty="0" smtClean="0">
                <a:solidFill>
                  <a:srgbClr val="000080"/>
                </a:solidFill>
                <a:latin typeface="Microsoft Sans Serif" pitchFamily="34" charset="0"/>
                <a:cs typeface="Microsoft Sans Serif" pitchFamily="34" charset="0"/>
              </a:rPr>
              <a:t>well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rgbClr val="000080"/>
                </a:solidFill>
                <a:latin typeface="Microsoft Sans Serif" pitchFamily="34" charset="0"/>
                <a:cs typeface="Microsoft Sans Serif" pitchFamily="34" charset="0"/>
              </a:rPr>
              <a:t>Field </a:t>
            </a:r>
            <a:r>
              <a:rPr lang="en-US" sz="2000" dirty="0" smtClean="0">
                <a:solidFill>
                  <a:srgbClr val="000080"/>
                </a:solidFill>
                <a:latin typeface="Microsoft Sans Serif" pitchFamily="34" charset="0"/>
                <a:cs typeface="Microsoft Sans Serif" pitchFamily="34" charset="0"/>
              </a:rPr>
              <a:t>appraisal and development – how much oil or gas have we got ?</a:t>
            </a:r>
            <a:endParaRPr lang="en-GB" sz="2000" dirty="0" smtClean="0">
              <a:solidFill>
                <a:srgbClr val="00008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GB" sz="2000" dirty="0" smtClean="0">
                <a:solidFill>
                  <a:srgbClr val="000080"/>
                </a:solidFill>
                <a:latin typeface="Microsoft Sans Serif" pitchFamily="34" charset="0"/>
                <a:cs typeface="Microsoft Sans Serif" pitchFamily="34" charset="0"/>
              </a:rPr>
              <a:t>Production operations and </a:t>
            </a:r>
            <a:r>
              <a:rPr lang="en-US" sz="2000" dirty="0" smtClean="0">
                <a:solidFill>
                  <a:srgbClr val="000080"/>
                </a:solidFill>
                <a:latin typeface="Microsoft Sans Serif" pitchFamily="34" charset="0"/>
                <a:cs typeface="Microsoft Sans Serif" pitchFamily="34" charset="0"/>
              </a:rPr>
              <a:t>E&amp;P </a:t>
            </a:r>
            <a:r>
              <a:rPr lang="en-US" sz="2000" dirty="0" smtClean="0">
                <a:solidFill>
                  <a:srgbClr val="000080"/>
                </a:solidFill>
                <a:latin typeface="Microsoft Sans Serif" pitchFamily="34" charset="0"/>
                <a:cs typeface="Microsoft Sans Serif" pitchFamily="34" charset="0"/>
              </a:rPr>
              <a:t>facilities</a:t>
            </a:r>
            <a:endParaRPr lang="en-GB" sz="2000" dirty="0" smtClean="0">
              <a:solidFill>
                <a:srgbClr val="00008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GB" sz="2000" dirty="0" smtClean="0">
                <a:solidFill>
                  <a:srgbClr val="000080"/>
                </a:solidFill>
                <a:latin typeface="Microsoft Sans Serif" pitchFamily="34" charset="0"/>
                <a:cs typeface="Microsoft Sans Serif" pitchFamily="34" charset="0"/>
              </a:rPr>
              <a:t>Abandonment of wells </a:t>
            </a:r>
            <a:endParaRPr lang="en-GB" sz="2000" dirty="0" smtClean="0">
              <a:solidFill>
                <a:srgbClr val="00008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627063" indent="-573088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000080"/>
                </a:solidFill>
                <a:latin typeface="Microsoft Sans Serif" pitchFamily="34" charset="0"/>
                <a:cs typeface="Microsoft Sans Serif" pitchFamily="34" charset="0"/>
              </a:rPr>
              <a:t>Conclusions</a:t>
            </a:r>
            <a:endParaRPr lang="en-US" dirty="0" smtClean="0">
              <a:solidFill>
                <a:srgbClr val="000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422" y="222397"/>
            <a:ext cx="9498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000099"/>
                </a:solidFill>
                <a:cs typeface="Arial" pitchFamily="34" charset="0"/>
              </a:rPr>
              <a:t>The E&amp;P Business </a:t>
            </a:r>
            <a:r>
              <a:rPr lang="en-US" sz="2800" b="1" dirty="0" smtClean="0">
                <a:solidFill>
                  <a:srgbClr val="000099"/>
                </a:solidFill>
                <a:cs typeface="Arial" pitchFamily="34" charset="0"/>
              </a:rPr>
              <a:t>Lifecycle </a:t>
            </a:r>
            <a:r>
              <a:rPr lang="en-US" sz="2800" b="1" dirty="0">
                <a:solidFill>
                  <a:srgbClr val="000099"/>
                </a:solidFill>
                <a:cs typeface="Arial" pitchFamily="34" charset="0"/>
              </a:rPr>
              <a:t>– Timescales and Drivers </a:t>
            </a:r>
            <a:endParaRPr lang="en-US" sz="2800" b="1" dirty="0">
              <a:solidFill>
                <a:srgbClr val="00009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95110" y="178736"/>
            <a:ext cx="7707313" cy="652463"/>
          </a:xfrm>
        </p:spPr>
        <p:txBody>
          <a:bodyPr/>
          <a:lstStyle/>
          <a:p>
            <a:r>
              <a:rPr lang="en-US" sz="2800" dirty="0" smtClean="0"/>
              <a:t>Well logging - petrophysics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31789" y="1214651"/>
            <a:ext cx="5213606" cy="499364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The well</a:t>
            </a:r>
            <a:r>
              <a:rPr lang="en-US" b="0" dirty="0" smtClean="0"/>
              <a:t> </a:t>
            </a:r>
            <a:r>
              <a:rPr lang="en-US" b="0" dirty="0" smtClean="0"/>
              <a:t>logging procedure consists of lowering a 'logging tool' on the end of a </a:t>
            </a:r>
            <a:r>
              <a:rPr lang="en-US" b="0" dirty="0" smtClean="0"/>
              <a:t>steel wire </a:t>
            </a:r>
            <a:r>
              <a:rPr lang="en-US" b="0" dirty="0" smtClean="0"/>
              <a:t>into the well to measure the rock and fluid properties of the formation. </a:t>
            </a:r>
            <a:endParaRPr lang="en-US" b="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These logging tools are highly sophisticated and designed for the industry</a:t>
            </a:r>
            <a:endParaRPr lang="en-US" b="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0" dirty="0" smtClean="0"/>
              <a:t>An interpretation of these measurements is then made to locate and quantify potential depth zones containing oil and gas.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0" dirty="0" smtClean="0"/>
              <a:t>This data is recorded to a printed record called a 'Well Log'.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0" dirty="0" smtClean="0"/>
              <a:t>The well logging tools help geologists understand the rock properties: </a:t>
            </a:r>
          </a:p>
          <a:p>
            <a:pPr marL="744538" lvl="2" indent="-508000"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Presence of reservoir</a:t>
            </a:r>
          </a:p>
          <a:p>
            <a:pPr marL="744538" lvl="2" indent="-508000"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Presence of hydrocarbons</a:t>
            </a:r>
          </a:p>
          <a:p>
            <a:pPr marL="744538" lvl="2" indent="-508000"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Reservoir properties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2" descr="http://www.sc.doe.gov/np/images/gamma_well_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2325" y="504968"/>
            <a:ext cx="3921125" cy="62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5"/>
          <p:cNvSpPr>
            <a:spLocks noGrp="1"/>
          </p:cNvSpPr>
          <p:nvPr>
            <p:ph idx="1"/>
          </p:nvPr>
        </p:nvSpPr>
        <p:spPr>
          <a:xfrm>
            <a:off x="0" y="1353786"/>
            <a:ext cx="5935157" cy="5184174"/>
          </a:xfrm>
        </p:spPr>
        <p:txBody>
          <a:bodyPr/>
          <a:lstStyle/>
          <a:p>
            <a:pPr marL="533400" lvl="1" indent="-350838">
              <a:spcAft>
                <a:spcPts val="1200"/>
              </a:spcAft>
            </a:pPr>
            <a:r>
              <a:rPr lang="en-US" b="1" dirty="0" smtClean="0"/>
              <a:t>Productivity well tests are conducted to</a:t>
            </a:r>
          </a:p>
          <a:p>
            <a:pPr marL="990600" lvl="2" indent="-365125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Identify produced fluids</a:t>
            </a:r>
          </a:p>
          <a:p>
            <a:pPr marL="990600" lvl="2" indent="-365125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Measure reservoir pressure and temperature</a:t>
            </a:r>
          </a:p>
          <a:p>
            <a:pPr marL="990600" lvl="2" indent="-365125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Obtain samples suitable for PVT analysis</a:t>
            </a:r>
          </a:p>
          <a:p>
            <a:pPr marL="990600" lvl="2" indent="-365125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Determine well deliverability</a:t>
            </a:r>
          </a:p>
          <a:p>
            <a:pPr marL="990600" lvl="2" indent="-365125"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 marL="990600" lvl="2" indent="-365125"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 marL="990600" lvl="2" indent="-365125"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 marL="533400" lvl="1" indent="-350838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Reservoir tests are conducted to</a:t>
            </a:r>
          </a:p>
          <a:p>
            <a:pPr marL="990600" lvl="2" indent="-365125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Evaluate reservoir parameters</a:t>
            </a:r>
          </a:p>
          <a:p>
            <a:pPr marL="990600" lvl="2" indent="-365125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Characterize reservoir heterogeneities</a:t>
            </a:r>
          </a:p>
          <a:p>
            <a:pPr marL="990600" lvl="2" indent="-365125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Assess reservoir extent and geometry</a:t>
            </a:r>
          </a:p>
          <a:p>
            <a:pPr marL="990600" lvl="2" indent="-365125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Determine communication between wells</a:t>
            </a: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222886" y="286387"/>
            <a:ext cx="8052435" cy="652463"/>
          </a:xfrm>
        </p:spPr>
        <p:txBody>
          <a:bodyPr/>
          <a:lstStyle/>
          <a:p>
            <a:r>
              <a:rPr lang="en-US" sz="2800" dirty="0" smtClean="0"/>
              <a:t>Well testing – making hydrocarbons flow to surface</a:t>
            </a:r>
          </a:p>
        </p:txBody>
      </p:sp>
      <p:pic>
        <p:nvPicPr>
          <p:cNvPr id="5" name="Picture 9" descr="Ra-5 post frac 1003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6738" y="4038600"/>
            <a:ext cx="3899262" cy="28194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8914" y="1325880"/>
            <a:ext cx="3897086" cy="271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801039"/>
            <a:ext cx="9287778" cy="652463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571401"/>
            <a:ext cx="9273710" cy="4884002"/>
          </a:xfrm>
        </p:spPr>
        <p:txBody>
          <a:bodyPr/>
          <a:lstStyle/>
          <a:p>
            <a:pPr marL="609600" indent="-609600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latin typeface="Microsoft Sans Serif" pitchFamily="34" charset="0"/>
                <a:cs typeface="Microsoft Sans Serif" pitchFamily="34" charset="0"/>
              </a:rPr>
              <a:t>An introduction to the concepts, techniques and tools that are used in the exploration for and production of oil and gas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The E&amp;P business model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Some important concepts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Exploring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for hydrocarbons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Drilling a well 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b="1" dirty="0" smtClean="0">
                <a:latin typeface="Microsoft Sans Serif" pitchFamily="34" charset="0"/>
                <a:cs typeface="Microsoft Sans Serif" pitchFamily="34" charset="0"/>
              </a:rPr>
              <a:t>Field </a:t>
            </a:r>
            <a:r>
              <a:rPr lang="en-US" sz="2000" b="1" dirty="0" smtClean="0">
                <a:latin typeface="Microsoft Sans Serif" pitchFamily="34" charset="0"/>
                <a:cs typeface="Microsoft Sans Serif" pitchFamily="34" charset="0"/>
              </a:rPr>
              <a:t>appraisal and development – how much oil or gas have we got ?</a:t>
            </a:r>
            <a:endParaRPr lang="en-GB" sz="2000" b="1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Production operations and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E&amp;P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faci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lities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Abandonment of wells 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627063" indent="-573088" eaLnBrk="0" hangingPunct="0">
              <a:lnSpc>
                <a:spcPct val="150000"/>
              </a:lnSpc>
              <a:defRPr/>
            </a:pPr>
            <a:r>
              <a:rPr lang="en-US" sz="2000" dirty="0" smtClean="0">
                <a:latin typeface="Microsoft Sans Serif" pitchFamily="34" charset="0"/>
                <a:cs typeface="Microsoft Sans Serif" pitchFamily="34" charset="0"/>
              </a:rPr>
              <a:t>Conclusions</a:t>
            </a:r>
            <a:endParaRPr lang="en-US" sz="2000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422" y="222397"/>
            <a:ext cx="9498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000099"/>
                </a:solidFill>
                <a:cs typeface="Arial" pitchFamily="34" charset="0"/>
              </a:rPr>
              <a:t>The E&amp;P Business </a:t>
            </a:r>
            <a:r>
              <a:rPr lang="en-US" sz="2800" b="1" dirty="0" smtClean="0">
                <a:solidFill>
                  <a:srgbClr val="000099"/>
                </a:solidFill>
                <a:cs typeface="Arial" pitchFamily="34" charset="0"/>
              </a:rPr>
              <a:t>Lifecycle </a:t>
            </a:r>
            <a:r>
              <a:rPr lang="en-US" sz="2800" b="1" dirty="0">
                <a:solidFill>
                  <a:srgbClr val="000099"/>
                </a:solidFill>
                <a:cs typeface="Arial" pitchFamily="34" charset="0"/>
              </a:rPr>
              <a:t>– Timescales and Drivers </a:t>
            </a:r>
            <a:endParaRPr lang="en-US" sz="2800" b="1" dirty="0">
              <a:solidFill>
                <a:srgbClr val="00009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Appraisal – how much oil and gas have we got ?</a:t>
            </a:r>
            <a:endParaRPr lang="en-US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3003" y="933164"/>
            <a:ext cx="9215120" cy="547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Aims of Appraisal </a:t>
            </a:r>
          </a:p>
          <a:p>
            <a:pPr marL="719138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To provide an accurate estimate of hydrocarbon reserves in order to make the right decision about whether and how to develop the hydrocarbon discovery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Key tools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Geological and geophysical interpretation	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Well test data evaluation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Reservoir modelling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Key Metrics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Safety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Reserves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Development plan, meeting economic targets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Ultimate goal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Project sanction – approval to develop the field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57231">
            <a:off x="5565496" y="2191769"/>
            <a:ext cx="4028822" cy="359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much oil and gas have we got ?</a:t>
            </a:r>
            <a:endParaRPr lang="en-US" sz="2800" dirty="0"/>
          </a:p>
        </p:txBody>
      </p:sp>
      <p:pic>
        <p:nvPicPr>
          <p:cNvPr id="4" name="Picture 20" descr="VOLUMETRIC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3503216" y="1647378"/>
            <a:ext cx="258656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GRV"/>
          <p:cNvPicPr>
            <a:picLocks noChangeAspect="1" noChangeArrowheads="1"/>
          </p:cNvPicPr>
          <p:nvPr/>
        </p:nvPicPr>
        <p:blipFill>
          <a:blip r:embed="rId3" cstate="print">
            <a:lum bright="-4000"/>
          </a:blip>
          <a:srcRect/>
          <a:stretch>
            <a:fillRect/>
          </a:stretch>
        </p:blipFill>
        <p:spPr bwMode="auto">
          <a:xfrm>
            <a:off x="495300" y="1647378"/>
            <a:ext cx="26003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VOL2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6466416" y="1494978"/>
            <a:ext cx="28273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660400" y="1167955"/>
            <a:ext cx="22300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0099"/>
                </a:solidFill>
                <a:latin typeface="+mj-lt"/>
              </a:rPr>
              <a:t>GROSS ROCK VOLUME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3632201" y="1167955"/>
            <a:ext cx="27417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000099"/>
                </a:solidFill>
                <a:latin typeface="+mj-lt"/>
              </a:rPr>
              <a:t>POROSITY AND SATURATION</a:t>
            </a: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7346950" y="1167955"/>
            <a:ext cx="11878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000099"/>
                </a:solidFill>
                <a:latin typeface="+mj-lt"/>
              </a:rPr>
              <a:t>RECOVERY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275168" y="5304978"/>
            <a:ext cx="9465733" cy="1070917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118800" bIns="118800">
            <a:spAutoFit/>
          </a:bodyPr>
          <a:lstStyle/>
          <a:p>
            <a:pPr algn="l"/>
            <a:r>
              <a:rPr lang="en-GB" dirty="0">
                <a:solidFill>
                  <a:srgbClr val="000099"/>
                </a:solidFill>
                <a:latin typeface="+mj-lt"/>
              </a:rPr>
              <a:t>Hydrocarbons in Place = GRV x N/G x Porosity x Saturation x Formation Volume Factor</a:t>
            </a:r>
          </a:p>
          <a:p>
            <a:pPr algn="l"/>
            <a:endParaRPr lang="en-GB" dirty="0">
              <a:solidFill>
                <a:srgbClr val="000099"/>
              </a:solidFill>
              <a:latin typeface="+mj-lt"/>
            </a:endParaRPr>
          </a:p>
          <a:p>
            <a:pPr algn="l"/>
            <a:r>
              <a:rPr lang="en-GB" dirty="0">
                <a:solidFill>
                  <a:srgbClr val="000099"/>
                </a:solidFill>
                <a:latin typeface="+mj-lt"/>
              </a:rPr>
              <a:t>Reserves = Hydrocarbon in Place x Recovery Factor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20889" y="4771578"/>
            <a:ext cx="4292600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lnSpc>
                <a:spcPct val="120000"/>
              </a:lnSpc>
              <a:buFont typeface="Wingdings" pitchFamily="2" charset="2"/>
              <a:buNone/>
            </a:pPr>
            <a:r>
              <a:rPr lang="en-US" sz="1800" b="1" dirty="0">
                <a:solidFill>
                  <a:srgbClr val="000099"/>
                </a:solidFill>
                <a:latin typeface="+mj-lt"/>
              </a:rPr>
              <a:t>Resources and Reserves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Petrophysics – rock properties to calculate volumes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38898" y="1076214"/>
            <a:ext cx="3965891" cy="192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Data from core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Core provides the only ‘real’ information from the subsurface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Analyses are undertaken on the core to understand the rock properties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icrosoft Sans Serif" pitchFamily="34" charset="0"/>
              <a:cs typeface="Microsoft Sans Serif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5" name="Picture 3" descr="C:\Documents and Settings\bstuart\Desktop\Cores\Mangala N1 Images\Mangala N-1 core viewing 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20027" y="1104386"/>
            <a:ext cx="5471161" cy="504097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b="20"/>
          <a:stretch>
            <a:fillRect/>
          </a:stretch>
        </p:blipFill>
        <p:spPr bwMode="auto">
          <a:xfrm>
            <a:off x="284479" y="3243596"/>
            <a:ext cx="3855721" cy="287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84479" y="5779596"/>
            <a:ext cx="2345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err="1">
                <a:solidFill>
                  <a:schemeClr val="bg1"/>
                </a:solidFill>
                <a:latin typeface="Comic Sans MS" pitchFamily="66" charset="0"/>
              </a:rPr>
              <a:t>Uninvaded</a:t>
            </a:r>
            <a:r>
              <a:rPr lang="en-US" sz="1600" dirty="0">
                <a:solidFill>
                  <a:schemeClr val="bg1"/>
                </a:solidFill>
                <a:latin typeface="Comic Sans MS" pitchFamily="66" charset="0"/>
              </a:rPr>
              <a:t> core centre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91158" y="3341198"/>
            <a:ext cx="12875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Horizontal </a:t>
            </a:r>
          </a:p>
          <a:p>
            <a:pPr eaLnBrk="0" hangingPunct="0"/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Plug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31076" y="55952"/>
            <a:ext cx="961114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Times New Roman" pitchFamily="18" charset="0"/>
              </a:rPr>
              <a:t>Appraisal – 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Times New Roman" pitchFamily="18" charset="0"/>
              </a:rPr>
              <a:t>reservoir models to calculate 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Times New Roman" pitchFamily="18" charset="0"/>
              </a:rPr>
              <a:t>volumes</a:t>
            </a:r>
            <a:endParaRPr lang="en-US" sz="2800" b="1" dirty="0">
              <a:solidFill>
                <a:srgbClr val="000099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875808" y="2360748"/>
            <a:ext cx="1916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chemeClr val="bg1"/>
                </a:solidFill>
                <a:latin typeface="RotisSemiSans Light" pitchFamily="34" charset="0"/>
              </a:rPr>
              <a:t>Coarse scale dynamic grid</a:t>
            </a:r>
            <a:endParaRPr lang="en-US" sz="1200" b="1">
              <a:solidFill>
                <a:schemeClr val="bg1"/>
              </a:solidFill>
              <a:latin typeface="RotisSemiSans Light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06520" y="794519"/>
            <a:ext cx="9231932" cy="4914357"/>
            <a:chOff x="134" y="735"/>
            <a:chExt cx="5580" cy="3489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327" y="2401"/>
              <a:ext cx="631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>
                  <a:latin typeface="Tahoma" pitchFamily="34" charset="0"/>
                </a:rPr>
                <a:t>Facies</a:t>
              </a:r>
            </a:p>
          </p:txBody>
        </p:sp>
        <p:pic>
          <p:nvPicPr>
            <p:cNvPr id="19" name="Picture 3" descr="L61_facie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606060"/>
                </a:clrFrom>
                <a:clrTo>
                  <a:srgbClr val="606060">
                    <a:alpha val="0"/>
                  </a:srgbClr>
                </a:clrTo>
              </a:clrChange>
            </a:blip>
            <a:srcRect r="48"/>
            <a:stretch>
              <a:fillRect/>
            </a:stretch>
          </p:blipFill>
          <p:spPr bwMode="auto">
            <a:xfrm>
              <a:off x="413" y="1093"/>
              <a:ext cx="1711" cy="1376"/>
            </a:xfrm>
            <a:prstGeom prst="rect">
              <a:avLst/>
            </a:prstGeom>
            <a:noFill/>
          </p:spPr>
        </p:pic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2126" y="1154"/>
              <a:ext cx="517" cy="258"/>
            </a:xfrm>
            <a:prstGeom prst="curvedDownArrow">
              <a:avLst>
                <a:gd name="adj1" fmla="val 40078"/>
                <a:gd name="adj2" fmla="val 80155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716" y="1137"/>
              <a:ext cx="2255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0">
                  <a:latin typeface="Tahoma" pitchFamily="34" charset="0"/>
                </a:rPr>
                <a:t>Variogram co-simulation of Phi and K </a:t>
              </a:r>
            </a:p>
            <a:p>
              <a:pPr eaLnBrk="0" hangingPunct="0"/>
              <a:r>
                <a:rPr lang="en-US" sz="1600" b="0">
                  <a:latin typeface="Tahoma" pitchFamily="34" charset="0"/>
                </a:rPr>
                <a:t>conditioned to wells and seismic</a:t>
              </a:r>
              <a:endParaRPr lang="en-US" sz="2400" b="0">
                <a:latin typeface="Tahoma" pitchFamily="34" charset="0"/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1294" y="2963"/>
              <a:ext cx="785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>
                  <a:latin typeface="Tahoma" pitchFamily="34" charset="0"/>
                </a:rPr>
                <a:t>Porosity</a:t>
              </a:r>
            </a:p>
          </p:txBody>
        </p:sp>
        <p:pic>
          <p:nvPicPr>
            <p:cNvPr id="23" name="Picture 8" descr="L61_poro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5F5F5F"/>
                </a:clrFrom>
                <a:clrTo>
                  <a:srgbClr val="5F5F5F">
                    <a:alpha val="0"/>
                  </a:srgbClr>
                </a:clrTo>
              </a:clrChange>
            </a:blip>
            <a:srcRect r="54"/>
            <a:stretch>
              <a:fillRect/>
            </a:stretch>
          </p:blipFill>
          <p:spPr bwMode="auto">
            <a:xfrm>
              <a:off x="1445" y="1502"/>
              <a:ext cx="1853" cy="1527"/>
            </a:xfrm>
            <a:prstGeom prst="rect">
              <a:avLst/>
            </a:prstGeom>
            <a:noFill/>
          </p:spPr>
        </p:pic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2948" y="1688"/>
              <a:ext cx="517" cy="258"/>
            </a:xfrm>
            <a:prstGeom prst="curvedDownArrow">
              <a:avLst>
                <a:gd name="adj1" fmla="val 40078"/>
                <a:gd name="adj2" fmla="val 80155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1749" y="3544"/>
              <a:ext cx="1153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>
                  <a:latin typeface="Tahoma" pitchFamily="34" charset="0"/>
                </a:rPr>
                <a:t>Permeability</a:t>
              </a:r>
            </a:p>
          </p:txBody>
        </p:sp>
        <p:pic>
          <p:nvPicPr>
            <p:cNvPr id="26" name="Picture 11" descr="L61_perm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5F5F5F"/>
                </a:clrFrom>
                <a:clrTo>
                  <a:srgbClr val="5F5F5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23" y="1993"/>
              <a:ext cx="1984" cy="1617"/>
            </a:xfrm>
            <a:prstGeom prst="rect">
              <a:avLst/>
            </a:prstGeom>
            <a:noFill/>
          </p:spPr>
        </p:pic>
        <p:sp>
          <p:nvSpPr>
            <p:cNvPr id="27" name="AutoShape 12"/>
            <p:cNvSpPr>
              <a:spLocks noChangeArrowheads="1"/>
            </p:cNvSpPr>
            <p:nvPr/>
          </p:nvSpPr>
          <p:spPr bwMode="auto">
            <a:xfrm>
              <a:off x="4230" y="2347"/>
              <a:ext cx="517" cy="258"/>
            </a:xfrm>
            <a:prstGeom prst="curvedDownArrow">
              <a:avLst>
                <a:gd name="adj1" fmla="val 40078"/>
                <a:gd name="adj2" fmla="val 80155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4617" y="2175"/>
              <a:ext cx="1097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0">
                  <a:latin typeface="Tahoma" pitchFamily="34" charset="0"/>
                </a:rPr>
                <a:t>Sw / Ht function</a:t>
              </a:r>
              <a:r>
                <a:rPr lang="en-US" sz="2400" b="0">
                  <a:latin typeface="Tahoma" pitchFamily="34" charset="0"/>
                </a:rPr>
                <a:t> </a:t>
              </a: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3172" y="3725"/>
              <a:ext cx="365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>
                  <a:latin typeface="Tahoma" pitchFamily="34" charset="0"/>
                </a:rPr>
                <a:t>Sw</a:t>
              </a:r>
            </a:p>
          </p:txBody>
        </p:sp>
        <p:pic>
          <p:nvPicPr>
            <p:cNvPr id="30" name="Picture 15" descr="L61_sw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626262"/>
                </a:clrFrom>
                <a:clrTo>
                  <a:srgbClr val="626262">
                    <a:alpha val="0"/>
                  </a:srgbClr>
                </a:clrTo>
              </a:clrChange>
            </a:blip>
            <a:srcRect b="5"/>
            <a:stretch>
              <a:fillRect/>
            </a:stretch>
          </p:blipFill>
          <p:spPr bwMode="auto">
            <a:xfrm>
              <a:off x="3389" y="2652"/>
              <a:ext cx="1983" cy="1572"/>
            </a:xfrm>
            <a:prstGeom prst="rect">
              <a:avLst/>
            </a:prstGeom>
            <a:noFill/>
          </p:spPr>
        </p:pic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342" y="912"/>
              <a:ext cx="534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 dirty="0">
                  <a:latin typeface="Tahoma" pitchFamily="34" charset="0"/>
                </a:rPr>
                <a:t>Channels </a:t>
              </a:r>
            </a:p>
            <a:p>
              <a:pPr eaLnBrk="0" hangingPunct="0"/>
              <a:r>
                <a:rPr lang="en-US" sz="1200" b="0" dirty="0">
                  <a:latin typeface="Tahoma" pitchFamily="34" charset="0"/>
                </a:rPr>
                <a:t>&amp; splays</a:t>
              </a: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134" y="2098"/>
              <a:ext cx="573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 dirty="0">
                  <a:latin typeface="Tahoma" pitchFamily="34" charset="0"/>
                </a:rPr>
                <a:t>Over-</a:t>
              </a:r>
            </a:p>
            <a:p>
              <a:pPr eaLnBrk="0" hangingPunct="0"/>
              <a:r>
                <a:rPr lang="en-US" sz="1200" b="0" dirty="0">
                  <a:latin typeface="Tahoma" pitchFamily="34" charset="0"/>
                </a:rPr>
                <a:t>bank shale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1117" y="879"/>
              <a:ext cx="56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>
                  <a:latin typeface="Tahoma" pitchFamily="34" charset="0"/>
                </a:rPr>
                <a:t>Mouthbars</a:t>
              </a:r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 rot="17427442" flipV="1">
              <a:off x="1130" y="1268"/>
              <a:ext cx="561" cy="25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>
              <a:off x="804" y="1136"/>
              <a:ext cx="120" cy="30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 flipV="1">
              <a:off x="645" y="2213"/>
              <a:ext cx="240" cy="4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1649" y="735"/>
              <a:ext cx="1664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0" dirty="0">
                  <a:latin typeface="Tahoma" pitchFamily="34" charset="0"/>
                </a:rPr>
                <a:t>Facies conditioned to wells,</a:t>
              </a:r>
            </a:p>
            <a:p>
              <a:pPr eaLnBrk="0" hangingPunct="0"/>
              <a:r>
                <a:rPr lang="en-US" sz="1600" b="0" dirty="0">
                  <a:latin typeface="Tahoma" pitchFamily="34" charset="0"/>
                </a:rPr>
                <a:t>seismic and facies rules</a:t>
              </a:r>
              <a:endParaRPr lang="en-US" sz="2400" b="0" dirty="0">
                <a:latin typeface="Tahoma" pitchFamily="34" charset="0"/>
              </a:endParaRPr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4896" y="3696"/>
              <a:ext cx="432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41458" y="3841213"/>
            <a:ext cx="2076014" cy="19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1073156" y="5183135"/>
            <a:ext cx="200533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lvl="1" eaLnBrk="0" hangingPunct="0"/>
            <a:r>
              <a:rPr lang="en-US" sz="1400" b="1" dirty="0" smtClean="0">
                <a:solidFill>
                  <a:srgbClr val="000099"/>
                </a:solidFill>
                <a:latin typeface="Arial" pitchFamily="34" charset="0"/>
              </a:rPr>
              <a:t>3D porosity model</a:t>
            </a:r>
            <a:endParaRPr lang="en-GB" sz="1400" b="1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78" y="5876747"/>
            <a:ext cx="9414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000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Geophysical, geological and engineering data collected on the field are used as input to a computer model that simulates the reservoir and its behaviour</a:t>
            </a:r>
            <a:endParaRPr lang="en-GB" sz="2000" kern="0" dirty="0">
              <a:solidFill>
                <a:srgbClr val="00009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787391"/>
            <a:ext cx="9287778" cy="652463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557753"/>
            <a:ext cx="9273710" cy="4952241"/>
          </a:xfrm>
        </p:spPr>
        <p:txBody>
          <a:bodyPr/>
          <a:lstStyle/>
          <a:p>
            <a:pPr marL="609600" indent="-609600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latin typeface="Microsoft Sans Serif" pitchFamily="34" charset="0"/>
                <a:cs typeface="Microsoft Sans Serif" pitchFamily="34" charset="0"/>
              </a:rPr>
              <a:t>An introduction to the concepts, techniques and tools that are used in the exploration for and production of oil and gas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The E&amp;P business model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Some important concepts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Exploring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for hydrocarbons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Drilling a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well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Field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appraisal and development – how much oil or gas have we got ?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GB" sz="2000" b="1" dirty="0" smtClean="0">
                <a:latin typeface="Microsoft Sans Serif" pitchFamily="34" charset="0"/>
                <a:cs typeface="Microsoft Sans Serif" pitchFamily="34" charset="0"/>
              </a:rPr>
              <a:t>Production operations and </a:t>
            </a:r>
            <a:r>
              <a:rPr lang="en-US" sz="2000" b="1" dirty="0" smtClean="0">
                <a:latin typeface="Microsoft Sans Serif" pitchFamily="34" charset="0"/>
                <a:cs typeface="Microsoft Sans Serif" pitchFamily="34" charset="0"/>
              </a:rPr>
              <a:t>E&amp;P </a:t>
            </a:r>
            <a:r>
              <a:rPr lang="en-US" sz="2000" b="1" dirty="0" smtClean="0">
                <a:latin typeface="Microsoft Sans Serif" pitchFamily="34" charset="0"/>
                <a:cs typeface="Microsoft Sans Serif" pitchFamily="34" charset="0"/>
              </a:rPr>
              <a:t>facilities</a:t>
            </a:r>
            <a:endParaRPr lang="en-GB" sz="2000" b="1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Abandonment of wells and suspension</a:t>
            </a:r>
          </a:p>
          <a:p>
            <a:pPr marL="630238" indent="-630238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>
                <a:latin typeface="Microsoft Sans Serif" pitchFamily="34" charset="0"/>
                <a:cs typeface="Microsoft Sans Serif" pitchFamily="34" charset="0"/>
              </a:rPr>
              <a:t>Conclusions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422" y="222397"/>
            <a:ext cx="9498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000099"/>
                </a:solidFill>
                <a:cs typeface="Arial" pitchFamily="34" charset="0"/>
              </a:rPr>
              <a:t>The E&amp;P Business </a:t>
            </a:r>
            <a:r>
              <a:rPr lang="en-US" sz="2800" b="1" dirty="0" smtClean="0">
                <a:solidFill>
                  <a:srgbClr val="000099"/>
                </a:solidFill>
                <a:cs typeface="Arial" pitchFamily="34" charset="0"/>
              </a:rPr>
              <a:t>Lifecycle </a:t>
            </a:r>
            <a:r>
              <a:rPr lang="en-US" sz="2800" b="1" dirty="0">
                <a:solidFill>
                  <a:srgbClr val="000099"/>
                </a:solidFill>
                <a:cs typeface="Arial" pitchFamily="34" charset="0"/>
              </a:rPr>
              <a:t>– Timescales and Drivers </a:t>
            </a:r>
            <a:endParaRPr lang="en-US" sz="2800" b="1" dirty="0">
              <a:solidFill>
                <a:srgbClr val="00009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Development and Production Operations</a:t>
            </a:r>
            <a:endParaRPr lang="en-US" sz="28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7822" y="876980"/>
            <a:ext cx="8667750" cy="357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Aims of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Production Operations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Safely and economically install, the appropriate facilities in order to optimally produce the hydrocarbon reserves in the field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Key Stages – Drilling development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wells and safely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 producing hydrocarbons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Installing well production equipment (completions)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Installing the surface facilities (platforms, pipelines)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000" kern="0" noProof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Testing and c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ommissioning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the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facilities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000" kern="0" noProof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Producing hydrocarbons and delivery to pipelines or vessels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Key Metrics – Safety, Costs, Reserves, schedule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Ultimate Goal – </a:t>
            </a:r>
            <a:r>
              <a:rPr lang="en-GB" sz="2000" b="1" kern="0" noProof="0" dirty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GB" sz="2000" b="1" kern="0" noProof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Safe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Production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				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  <p:pic>
        <p:nvPicPr>
          <p:cNvPr id="13" name="Picture 5" descr="M:\MYDOCS\MY PICTURES\JACK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9820" y="5220395"/>
            <a:ext cx="2948360" cy="1637607"/>
          </a:xfrm>
          <a:prstGeom prst="rect">
            <a:avLst/>
          </a:prstGeom>
          <a:noFill/>
        </p:spPr>
      </p:pic>
      <p:pic>
        <p:nvPicPr>
          <p:cNvPr id="14" name="Picture 6" descr="M:\MYDOCS\MY PICTURES\SAIPEM7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0395"/>
            <a:ext cx="2365432" cy="1637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4" descr="Ravva Platform"/>
          <p:cNvPicPr>
            <a:picLocks noChangeAspect="1" noChangeArrowheads="1"/>
          </p:cNvPicPr>
          <p:nvPr/>
        </p:nvPicPr>
        <p:blipFill>
          <a:blip r:embed="rId4" cstate="print"/>
          <a:srcRect l="7606" r="10309" b="12690"/>
          <a:stretch>
            <a:fillRect/>
          </a:stretch>
        </p:blipFill>
        <p:spPr bwMode="auto">
          <a:xfrm>
            <a:off x="7547957" y="5220395"/>
            <a:ext cx="2360807" cy="163760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6" name="Picture 7" descr="M:\MYDOCS\MY PICTURES\CASTOROSE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4906" y="5220395"/>
            <a:ext cx="2259677" cy="1637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564583" y="5203768"/>
            <a:ext cx="2341418" cy="167913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Production methods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6388" y="948067"/>
            <a:ext cx="9273710" cy="5120639"/>
          </a:xfrm>
        </p:spPr>
        <p:txBody>
          <a:bodyPr/>
          <a:lstStyle/>
          <a:p>
            <a:r>
              <a:rPr lang="en-GB" sz="2000" b="1" dirty="0" smtClean="0"/>
              <a:t>Primary Depletion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/>
              <a:t>Reservoir at high pressure, joined to low pressure at surface by the well. Pressure declines as fluids are produced. Used mainly for gas fields.</a:t>
            </a:r>
          </a:p>
          <a:p>
            <a:r>
              <a:rPr lang="en-GB" sz="2000" b="1" dirty="0" smtClean="0"/>
              <a:t>Pumping and Compression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/>
              <a:t>Eventually field pressure is no longer sufficient to lift the fluid – assistance is provided by pumping (for oil fields) or compression  (for gas fields)</a:t>
            </a:r>
          </a:p>
          <a:p>
            <a:r>
              <a:rPr lang="en-GB" sz="2000" b="1" dirty="0" smtClean="0"/>
              <a:t>Secondary pressure maintenance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/>
              <a:t>production maintained if pressure is kept high by injecting water or gas into the reservoir, through dedicated wells. Used in most oil fields today.</a:t>
            </a:r>
          </a:p>
          <a:p>
            <a:r>
              <a:rPr lang="en-GB" sz="2000" b="1" dirty="0" smtClean="0"/>
              <a:t>Tertiary production and special methods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/>
              <a:t>include steam or detergent floods – used for heavy or waxy oils only –tend to be expensive and require much supporting technology</a:t>
            </a:r>
          </a:p>
          <a:p>
            <a:pPr marL="0" lvl="1" indent="0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GB" sz="2000" b="1" dirty="0" smtClean="0"/>
              <a:t>Production strategy is decided during the development plan and is based on maximum economic returns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E&amp;P business model</a:t>
            </a:r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69403" y="1696006"/>
            <a:ext cx="8735407" cy="50937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 eaLnBrk="0" hangingPunct="0">
              <a:spcBef>
                <a:spcPct val="20000"/>
              </a:spcBef>
              <a:tabLst>
                <a:tab pos="3886200" algn="l"/>
              </a:tabLst>
            </a:pPr>
            <a:endParaRPr lang="en-GB" b="1" dirty="0">
              <a:solidFill>
                <a:srgbClr val="000099"/>
              </a:solidFill>
              <a:latin typeface="+mj-lt"/>
            </a:endParaRPr>
          </a:p>
          <a:p>
            <a:pPr algn="l" eaLnBrk="0" hangingPunct="0">
              <a:spcBef>
                <a:spcPct val="20000"/>
              </a:spcBef>
              <a:tabLst>
                <a:tab pos="3886200" algn="l"/>
              </a:tabLst>
            </a:pPr>
            <a:r>
              <a:rPr lang="en-GB" b="1" dirty="0" smtClean="0">
                <a:solidFill>
                  <a:srgbClr val="000099"/>
                </a:solidFill>
                <a:latin typeface="+mj-lt"/>
              </a:rPr>
              <a:t>Exploration</a:t>
            </a:r>
            <a:endParaRPr lang="en-GB" b="1" dirty="0">
              <a:solidFill>
                <a:srgbClr val="000099"/>
              </a:solidFill>
              <a:latin typeface="+mj-lt"/>
            </a:endParaRPr>
          </a:p>
          <a:p>
            <a:pPr marL="341313" lvl="1" indent="-227013" algn="l" eaLnBrk="0" hangingPunct="0">
              <a:spcBef>
                <a:spcPct val="20000"/>
              </a:spcBef>
              <a:buFontTx/>
              <a:buChar char="–"/>
              <a:tabLst>
                <a:tab pos="3886200" algn="l"/>
              </a:tabLst>
            </a:pPr>
            <a:r>
              <a:rPr lang="en-US" dirty="0">
                <a:solidFill>
                  <a:srgbClr val="000099"/>
                </a:solidFill>
                <a:latin typeface="+mj-lt"/>
              </a:rPr>
              <a:t>Acquire seismic 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and other geophysica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l data 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to </a:t>
            </a:r>
            <a:r>
              <a:rPr lang="en-US" dirty="0">
                <a:solidFill>
                  <a:srgbClr val="000099"/>
                </a:solidFill>
                <a:latin typeface="+mj-lt"/>
              </a:rPr>
              <a:t>image the subsurface</a:t>
            </a:r>
          </a:p>
          <a:p>
            <a:pPr marL="341313" lvl="1" indent="-227013" algn="l" eaLnBrk="0" hangingPunct="0">
              <a:spcBef>
                <a:spcPct val="20000"/>
              </a:spcBef>
              <a:buFontTx/>
              <a:buChar char="–"/>
              <a:tabLst>
                <a:tab pos="3886200" algn="l"/>
              </a:tabLst>
            </a:pPr>
            <a:r>
              <a:rPr lang="en-US" dirty="0" smtClean="0">
                <a:solidFill>
                  <a:srgbClr val="000099"/>
                </a:solidFill>
                <a:latin typeface="+mj-lt"/>
              </a:rPr>
              <a:t>Develop an u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nderstand 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the subsurface geology</a:t>
            </a:r>
            <a:endParaRPr lang="en-US" dirty="0">
              <a:solidFill>
                <a:srgbClr val="000099"/>
              </a:solidFill>
              <a:latin typeface="+mj-lt"/>
            </a:endParaRPr>
          </a:p>
          <a:p>
            <a:pPr marL="341313" lvl="1" indent="-227013" algn="l" eaLnBrk="0" hangingPunct="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000099"/>
                </a:solidFill>
                <a:latin typeface="+mj-lt"/>
              </a:rPr>
              <a:t>Using this understanding, be able to p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redict 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where oil and gas might be trapped</a:t>
            </a:r>
            <a:endParaRPr lang="en-US" dirty="0">
              <a:solidFill>
                <a:srgbClr val="000099"/>
              </a:solidFill>
              <a:latin typeface="+mj-lt"/>
            </a:endParaRPr>
          </a:p>
          <a:p>
            <a:pPr marL="341313" lvl="1" indent="-227013" algn="l" eaLnBrk="0" hangingPunct="0">
              <a:spcBef>
                <a:spcPct val="20000"/>
              </a:spcBef>
              <a:buFontTx/>
              <a:buChar char="–"/>
              <a:tabLst>
                <a:tab pos="3886200" algn="l"/>
              </a:tabLst>
            </a:pPr>
            <a:r>
              <a:rPr lang="en-US" dirty="0" smtClean="0">
                <a:solidFill>
                  <a:srgbClr val="000099"/>
                </a:solidFill>
                <a:latin typeface="+mj-lt"/>
              </a:rPr>
              <a:t>Identify targets for exploration, and then d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rill </a:t>
            </a:r>
            <a:r>
              <a:rPr lang="en-US" dirty="0">
                <a:solidFill>
                  <a:srgbClr val="000099"/>
                </a:solidFill>
                <a:latin typeface="+mj-lt"/>
              </a:rPr>
              <a:t>wells to search for hydrocarbons</a:t>
            </a:r>
            <a:endParaRPr lang="en-US" b="1" dirty="0">
              <a:solidFill>
                <a:srgbClr val="000099"/>
              </a:solidFill>
              <a:latin typeface="+mj-lt"/>
            </a:endParaRPr>
          </a:p>
          <a:p>
            <a:pPr lvl="5" eaLnBrk="0" hangingPunct="0">
              <a:spcBef>
                <a:spcPct val="20000"/>
              </a:spcBef>
              <a:tabLst>
                <a:tab pos="3886200" algn="l"/>
              </a:tabLst>
            </a:pPr>
            <a:r>
              <a:rPr lang="en-US" b="1" dirty="0" smtClean="0">
                <a:solidFill>
                  <a:srgbClr val="000099"/>
                </a:solidFill>
                <a:latin typeface="+mj-lt"/>
              </a:rPr>
              <a:t>Appraisal &amp; Development</a:t>
            </a:r>
            <a:endParaRPr lang="en-US" b="1" dirty="0">
              <a:solidFill>
                <a:srgbClr val="000099"/>
              </a:solidFill>
              <a:latin typeface="+mj-lt"/>
            </a:endParaRPr>
          </a:p>
          <a:p>
            <a:pPr marL="2627313" lvl="6" indent="-227013" eaLnBrk="0" hangingPunct="0">
              <a:spcBef>
                <a:spcPct val="20000"/>
              </a:spcBef>
              <a:buFontTx/>
              <a:buChar char="–"/>
              <a:tabLst>
                <a:tab pos="3886200" algn="l"/>
              </a:tabLst>
            </a:pPr>
            <a:r>
              <a:rPr lang="en-US" dirty="0" smtClean="0">
                <a:solidFill>
                  <a:srgbClr val="000099"/>
                </a:solidFill>
                <a:latin typeface="+mj-lt"/>
              </a:rPr>
              <a:t>Once a discovery is made, d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efine 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field 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size (how much ?)</a:t>
            </a:r>
            <a:endParaRPr lang="en-US" dirty="0">
              <a:solidFill>
                <a:srgbClr val="000099"/>
              </a:solidFill>
              <a:latin typeface="+mj-lt"/>
            </a:endParaRPr>
          </a:p>
          <a:p>
            <a:pPr marL="2627313" lvl="6" indent="-227013" eaLnBrk="0" hangingPunct="0">
              <a:spcBef>
                <a:spcPct val="20000"/>
              </a:spcBef>
              <a:buFontTx/>
              <a:buChar char="–"/>
              <a:tabLst>
                <a:tab pos="3886200" algn="l"/>
              </a:tabLst>
            </a:pPr>
            <a:r>
              <a:rPr lang="en-US" dirty="0">
                <a:solidFill>
                  <a:srgbClr val="000099"/>
                </a:solidFill>
                <a:latin typeface="+mj-lt"/>
              </a:rPr>
              <a:t>Characterise the 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reservoir to </a:t>
            </a:r>
            <a:r>
              <a:rPr lang="en-US" dirty="0" err="1" smtClean="0">
                <a:solidFill>
                  <a:srgbClr val="000099"/>
                </a:solidFill>
                <a:latin typeface="+mj-lt"/>
              </a:rPr>
              <a:t>optimise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 development</a:t>
            </a:r>
            <a:endParaRPr lang="en-US" dirty="0">
              <a:solidFill>
                <a:srgbClr val="000099"/>
              </a:solidFill>
              <a:latin typeface="+mj-lt"/>
            </a:endParaRPr>
          </a:p>
          <a:p>
            <a:pPr marL="2627313" lvl="6" indent="-227013" eaLnBrk="0" hangingPunct="0">
              <a:spcBef>
                <a:spcPct val="20000"/>
              </a:spcBef>
              <a:buFontTx/>
              <a:buChar char="–"/>
              <a:tabLst>
                <a:tab pos="3886200" algn="l"/>
              </a:tabLst>
            </a:pPr>
            <a:r>
              <a:rPr lang="en-US" dirty="0" smtClean="0">
                <a:solidFill>
                  <a:srgbClr val="000099"/>
                </a:solidFill>
                <a:latin typeface="+mj-lt"/>
              </a:rPr>
              <a:t>Define 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how to best get oil and gas out of the reservoir</a:t>
            </a:r>
          </a:p>
          <a:p>
            <a:pPr marL="2627313" lvl="6" indent="-227013" eaLnBrk="0" hangingPunct="0">
              <a:spcBef>
                <a:spcPct val="20000"/>
              </a:spcBef>
              <a:buFontTx/>
              <a:buChar char="–"/>
              <a:tabLst>
                <a:tab pos="3886200" algn="l"/>
              </a:tabLst>
            </a:pPr>
            <a:r>
              <a:rPr lang="en-US" dirty="0" smtClean="0">
                <a:solidFill>
                  <a:srgbClr val="000099"/>
                </a:solidFill>
                <a:latin typeface="+mj-lt"/>
              </a:rPr>
              <a:t>Make a field development 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plan for government approval</a:t>
            </a:r>
            <a:endParaRPr lang="en-US" dirty="0">
              <a:solidFill>
                <a:srgbClr val="000099"/>
              </a:solidFill>
              <a:latin typeface="+mj-lt"/>
            </a:endParaRPr>
          </a:p>
          <a:p>
            <a:pPr lvl="7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99"/>
                </a:solidFill>
                <a:latin typeface="+mj-lt"/>
              </a:rPr>
              <a:t>	               Production Operations</a:t>
            </a:r>
          </a:p>
          <a:p>
            <a:pPr lvl="7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99"/>
                </a:solidFill>
                <a:latin typeface="+mj-lt"/>
              </a:rPr>
              <a:t>		- 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Physically r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ecover 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the oil and gas</a:t>
            </a:r>
          </a:p>
          <a:p>
            <a:pPr lvl="7" eaLnBrk="0" hangingPunct="0">
              <a:spcBef>
                <a:spcPct val="20000"/>
              </a:spcBef>
            </a:pPr>
            <a:r>
              <a:rPr lang="en-US" dirty="0" smtClean="0">
                <a:solidFill>
                  <a:srgbClr val="000099"/>
                </a:solidFill>
                <a:latin typeface="+mj-lt"/>
              </a:rPr>
              <a:t>		- </a:t>
            </a:r>
            <a:r>
              <a:rPr lang="en-US" dirty="0" err="1" smtClean="0">
                <a:solidFill>
                  <a:srgbClr val="000099"/>
                </a:solidFill>
                <a:latin typeface="+mj-lt"/>
              </a:rPr>
              <a:t>Optimise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 for maximum 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production</a:t>
            </a:r>
          </a:p>
          <a:p>
            <a:pPr lvl="7" eaLnBrk="0" hangingPunct="0">
              <a:spcBef>
                <a:spcPct val="20000"/>
              </a:spcBef>
            </a:pPr>
            <a:r>
              <a:rPr lang="en-US" dirty="0">
                <a:solidFill>
                  <a:srgbClr val="000099"/>
                </a:solidFill>
                <a:latin typeface="+mj-lt"/>
              </a:rPr>
              <a:t>	</a:t>
            </a:r>
            <a:r>
              <a:rPr lang="en-US" dirty="0" smtClean="0">
                <a:solidFill>
                  <a:srgbClr val="000099"/>
                </a:solidFill>
                <a:latin typeface="+mj-lt"/>
              </a:rPr>
              <a:t>	- Enhanced recovery</a:t>
            </a:r>
            <a:endParaRPr lang="en-US" dirty="0" smtClean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2515" y="963758"/>
            <a:ext cx="7431315" cy="226423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0" hangingPunct="0"/>
            <a:r>
              <a:rPr lang="en-GB" sz="1400" dirty="0" smtClean="0">
                <a:latin typeface="+mj-lt"/>
              </a:rPr>
              <a:t>                      Upstream </a:t>
            </a:r>
            <a:r>
              <a:rPr lang="en-GB" sz="1400" dirty="0">
                <a:latin typeface="+mj-lt"/>
              </a:rPr>
              <a:t>Funnel Stages 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827587" y="964709"/>
            <a:ext cx="1342708" cy="1172527"/>
          </a:xfrm>
          <a:prstGeom prst="plus">
            <a:avLst>
              <a:gd name="adj" fmla="val 25000"/>
            </a:avLst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en-GB" sz="1600" dirty="0" smtClean="0">
                <a:latin typeface="+mj-lt"/>
              </a:rPr>
              <a:t>Field </a:t>
            </a:r>
          </a:p>
          <a:p>
            <a:pPr algn="ctr" eaLnBrk="0" hangingPunct="0"/>
            <a:r>
              <a:rPr lang="en-GB" sz="1600" dirty="0" smtClean="0">
                <a:latin typeface="+mj-lt"/>
              </a:rPr>
              <a:t>Abandonment</a:t>
            </a:r>
            <a:endParaRPr lang="en-GB" sz="1600" dirty="0">
              <a:latin typeface="+mj-lt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40265" y="1266016"/>
            <a:ext cx="1717902" cy="728663"/>
          </a:xfrm>
          <a:prstGeom prst="homePlate">
            <a:avLst>
              <a:gd name="adj" fmla="val 52451"/>
            </a:avLst>
          </a:prstGeom>
          <a:solidFill>
            <a:srgbClr val="FFC000">
              <a:alpha val="74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en-GB" sz="1600" dirty="0">
                <a:latin typeface="+mj-lt"/>
              </a:rPr>
              <a:t>Exploration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31910" y="1266651"/>
            <a:ext cx="1720941" cy="728663"/>
          </a:xfrm>
          <a:prstGeom prst="homePlate">
            <a:avLst>
              <a:gd name="adj" fmla="val 52179"/>
            </a:avLst>
          </a:prstGeom>
          <a:solidFill>
            <a:srgbClr val="FFFF00">
              <a:alpha val="57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en-GB" sz="1600" dirty="0">
                <a:latin typeface="+mj-lt"/>
              </a:rPr>
              <a:t>Appraisal &amp; </a:t>
            </a:r>
          </a:p>
          <a:p>
            <a:pPr algn="ctr" eaLnBrk="0" hangingPunct="0"/>
            <a:r>
              <a:rPr lang="en-GB" sz="1600" dirty="0">
                <a:latin typeface="+mj-lt"/>
              </a:rPr>
              <a:t>Development</a:t>
            </a: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2896736" y="1068531"/>
            <a:ext cx="174180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/>
            <a:endParaRPr lang="en-GB" dirty="0">
              <a:latin typeface="+mj-lt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317774" y="1281257"/>
            <a:ext cx="1750695" cy="728663"/>
          </a:xfrm>
          <a:prstGeom prst="homePlate">
            <a:avLst>
              <a:gd name="adj" fmla="val 5245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en-GB" sz="1600" dirty="0" smtClean="0">
                <a:latin typeface="+mj-lt"/>
              </a:rPr>
              <a:t>Production </a:t>
            </a:r>
          </a:p>
          <a:p>
            <a:pPr algn="ctr" eaLnBrk="0" hangingPunct="0"/>
            <a:r>
              <a:rPr lang="en-GB" sz="1600" dirty="0" smtClean="0">
                <a:latin typeface="+mj-lt"/>
              </a:rPr>
              <a:t>Operations</a:t>
            </a:r>
            <a:endParaRPr lang="en-GB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Field Development Projects – facilities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5627" y="1104784"/>
            <a:ext cx="5640601" cy="508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Offshore Projects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Often use deviated wells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Drilling radius defines number of drill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centres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or hubs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Water depth has a large influence on development concept &amp; costs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Wellhead jackets in shallow water – unmanned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Fixed platforms up to 500m water depth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Floating platforms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Production vessels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Subsea developments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" name="Picture 7" descr="M:\MYDOCS\MY PICTURES\BLEOHOLMWE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8073" y="936182"/>
            <a:ext cx="3929743" cy="2688587"/>
          </a:xfrm>
          <a:prstGeom prst="rect">
            <a:avLst/>
          </a:prstGeom>
          <a:noFill/>
        </p:spPr>
      </p:pic>
      <p:pic>
        <p:nvPicPr>
          <p:cNvPr id="8" name="Picture 11" descr="M:\MYDOCS\MY PICTURES\SUBFIELDDEV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8072" y="3575966"/>
            <a:ext cx="3913414" cy="2890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869279"/>
            <a:ext cx="9287778" cy="652463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639641"/>
            <a:ext cx="9273710" cy="5006832"/>
          </a:xfrm>
        </p:spPr>
        <p:txBody>
          <a:bodyPr/>
          <a:lstStyle/>
          <a:p>
            <a:pPr marL="609600" indent="-609600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latin typeface="Microsoft Sans Serif" pitchFamily="34" charset="0"/>
                <a:cs typeface="Microsoft Sans Serif" pitchFamily="34" charset="0"/>
              </a:rPr>
              <a:t>An introduction to the concepts, techniques and tools that are used in the exploration for and production of oil and gas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The E&amp;P business model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Some important concepts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Exploring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for hydrocarbons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Drilling a well 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Field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appraisal and development – how much oil or gas have we got ?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Production operations and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E&amp;P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facilities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GB" sz="2000" b="1" dirty="0" smtClean="0">
                <a:latin typeface="Microsoft Sans Serif" pitchFamily="34" charset="0"/>
                <a:cs typeface="Microsoft Sans Serif" pitchFamily="34" charset="0"/>
              </a:rPr>
              <a:t>Abandonment of wells and suspension</a:t>
            </a:r>
          </a:p>
          <a:p>
            <a:pPr marL="630238" indent="-630238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>
                <a:latin typeface="Microsoft Sans Serif" pitchFamily="34" charset="0"/>
                <a:cs typeface="Microsoft Sans Serif" pitchFamily="34" charset="0"/>
              </a:rPr>
              <a:t>Conclusions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422" y="222397"/>
            <a:ext cx="9498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000099"/>
                </a:solidFill>
                <a:cs typeface="Arial" pitchFamily="34" charset="0"/>
              </a:rPr>
              <a:t>The E&amp;P Business </a:t>
            </a:r>
            <a:r>
              <a:rPr lang="en-US" sz="2800" b="1" dirty="0" smtClean="0">
                <a:solidFill>
                  <a:srgbClr val="000099"/>
                </a:solidFill>
                <a:cs typeface="Arial" pitchFamily="34" charset="0"/>
              </a:rPr>
              <a:t>Lifecycle </a:t>
            </a:r>
            <a:r>
              <a:rPr lang="en-US" sz="2800" b="1" dirty="0">
                <a:solidFill>
                  <a:srgbClr val="000099"/>
                </a:solidFill>
                <a:cs typeface="Arial" pitchFamily="34" charset="0"/>
              </a:rPr>
              <a:t>– Timescales and Drivers </a:t>
            </a:r>
            <a:endParaRPr lang="en-US" sz="2800" b="1" dirty="0">
              <a:solidFill>
                <a:srgbClr val="00009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214175"/>
            <a:ext cx="9287778" cy="652463"/>
          </a:xfrm>
        </p:spPr>
        <p:txBody>
          <a:bodyPr/>
          <a:lstStyle/>
          <a:p>
            <a:pPr lvl="0"/>
            <a:r>
              <a:rPr lang="en-US" dirty="0" smtClean="0"/>
              <a:t>Abandonment – safe and economic </a:t>
            </a:r>
            <a:r>
              <a:rPr lang="en-US" dirty="0" smtClean="0"/>
              <a:t>removal of facilities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6388" y="1125421"/>
            <a:ext cx="9273710" cy="3249635"/>
          </a:xfrm>
        </p:spPr>
        <p:txBody>
          <a:bodyPr/>
          <a:lstStyle/>
          <a:p>
            <a:pPr lvl="0">
              <a:defRPr/>
            </a:pPr>
            <a:r>
              <a:rPr lang="en-GB" dirty="0" smtClean="0"/>
              <a:t>Aims of abandonment </a:t>
            </a:r>
            <a:r>
              <a:rPr lang="en-GB" b="0" dirty="0" smtClean="0"/>
              <a:t>– to safely and economically remove wells and installed facilities in order to comply with local laws, international conventions and company policy.</a:t>
            </a:r>
          </a:p>
          <a:p>
            <a:pPr lvl="0">
              <a:defRPr/>
            </a:pPr>
            <a:r>
              <a:rPr lang="en-GB" dirty="0" smtClean="0"/>
              <a:t>Key Stages </a:t>
            </a:r>
            <a:r>
              <a:rPr lang="en-GB" b="0" dirty="0" smtClean="0"/>
              <a:t>– deciding when to cease production – decision made on economic limits with the help of the reservoir model	</a:t>
            </a:r>
          </a:p>
          <a:p>
            <a:pPr lvl="0">
              <a:defRPr/>
            </a:pPr>
            <a:r>
              <a:rPr lang="en-GB" dirty="0" smtClean="0"/>
              <a:t>Key Metrics </a:t>
            </a:r>
            <a:r>
              <a:rPr lang="en-GB" b="0" dirty="0" smtClean="0"/>
              <a:t>– Safety, Costs, schedule, environmental factors</a:t>
            </a:r>
          </a:p>
          <a:p>
            <a:pPr lvl="0">
              <a:defRPr/>
            </a:pPr>
            <a:r>
              <a:rPr lang="en-GB" dirty="0" smtClean="0"/>
              <a:t>Ultimate Goal </a:t>
            </a:r>
            <a:r>
              <a:rPr lang="en-GB" b="0" dirty="0" smtClean="0"/>
              <a:t>– Safe facilities removal</a:t>
            </a:r>
            <a:endParaRPr lang="en-GB" dirty="0" smtClean="0"/>
          </a:p>
        </p:txBody>
      </p:sp>
      <p:pic>
        <p:nvPicPr>
          <p:cNvPr id="5" name="Picture 5" descr="M:\MYDOCS\MY PICTURES\M5.GIF"/>
          <p:cNvPicPr preferRelativeResize="0"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4454724"/>
            <a:ext cx="3547872" cy="243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334780"/>
            <a:ext cx="3602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1400" dirty="0" smtClean="0">
                <a:solidFill>
                  <a:schemeClr val="bg1"/>
                </a:solidFill>
              </a:rPr>
              <a:t>North Sea </a:t>
            </a:r>
            <a:r>
              <a:rPr lang="en-GB" sz="1400" dirty="0">
                <a:solidFill>
                  <a:schemeClr val="bg1"/>
                </a:solidFill>
              </a:rPr>
              <a:t>p</a:t>
            </a:r>
            <a:r>
              <a:rPr lang="en-GB" sz="1400" dirty="0" smtClean="0">
                <a:solidFill>
                  <a:schemeClr val="bg1"/>
                </a:solidFill>
              </a:rPr>
              <a:t>latform re-float </a:t>
            </a:r>
            <a:r>
              <a:rPr lang="en-GB" sz="1400" dirty="0">
                <a:solidFill>
                  <a:schemeClr val="bg1"/>
                </a:solidFill>
              </a:rPr>
              <a:t>for decommissioning</a:t>
            </a:r>
          </a:p>
        </p:txBody>
      </p:sp>
      <p:pic>
        <p:nvPicPr>
          <p:cNvPr id="7" name="Picture 8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7156" y="4454724"/>
            <a:ext cx="3547872" cy="24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E:\Presentations\Introduction to E&amp;P\pillar abandonment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5930" y="4454724"/>
            <a:ext cx="3547872" cy="2432304"/>
          </a:xfrm>
          <a:prstGeom prst="rect">
            <a:avLst/>
          </a:prstGeom>
          <a:noFill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822343" y="4460166"/>
            <a:ext cx="3480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1400" b="1" dirty="0" smtClean="0">
                <a:solidFill>
                  <a:schemeClr val="bg1"/>
                </a:solidFill>
              </a:rPr>
              <a:t>Decommissioning a spar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814687"/>
            <a:ext cx="9287778" cy="652463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472755"/>
            <a:ext cx="9273710" cy="4900762"/>
          </a:xfrm>
        </p:spPr>
        <p:txBody>
          <a:bodyPr/>
          <a:lstStyle/>
          <a:p>
            <a:pPr marL="609600" indent="-609600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latin typeface="Microsoft Sans Serif" pitchFamily="34" charset="0"/>
                <a:cs typeface="Microsoft Sans Serif" pitchFamily="34" charset="0"/>
              </a:rPr>
              <a:t>An introduction to the concepts, techniques and tools that are used in the exploration for and production of oil and gas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The E&amp;P business model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Some important concepts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Exploring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for hydrocarbons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Drilling a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well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Field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appraisal and development – how much oil or gas have we got ?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Production operations and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E&amp;P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facilities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Abandonment of wells and suspension</a:t>
            </a:r>
          </a:p>
          <a:p>
            <a:pPr marL="630238" indent="-630238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 smtClean="0">
                <a:latin typeface="Microsoft Sans Serif" pitchFamily="34" charset="0"/>
                <a:cs typeface="Microsoft Sans Serif" pitchFamily="34" charset="0"/>
              </a:rPr>
              <a:t>Conclusions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422" y="222397"/>
            <a:ext cx="9498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000099"/>
                </a:solidFill>
                <a:cs typeface="Arial" pitchFamily="34" charset="0"/>
              </a:rPr>
              <a:t>The E&amp;P Business </a:t>
            </a:r>
            <a:r>
              <a:rPr lang="en-US" sz="2800" b="1" dirty="0" smtClean="0">
                <a:solidFill>
                  <a:srgbClr val="000099"/>
                </a:solidFill>
                <a:cs typeface="Arial" pitchFamily="34" charset="0"/>
              </a:rPr>
              <a:t>Lifecycle </a:t>
            </a:r>
            <a:r>
              <a:rPr lang="en-US" sz="2800" b="1" dirty="0">
                <a:solidFill>
                  <a:srgbClr val="000099"/>
                </a:solidFill>
                <a:cs typeface="Arial" pitchFamily="34" charset="0"/>
              </a:rPr>
              <a:t>– Timescales and Drivers </a:t>
            </a:r>
            <a:endParaRPr lang="en-US" sz="2800" b="1" dirty="0">
              <a:solidFill>
                <a:srgbClr val="00009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E &amp; P business - </a:t>
            </a:r>
            <a:r>
              <a:rPr lang="en-US" dirty="0" smtClean="0"/>
              <a:t>Conclusions and Summary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2764" y="835400"/>
            <a:ext cx="6163522" cy="563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Prospecting for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and producing oil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&amp; gas is a highly technical but regulated activity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E &amp; P industry employs experienced &amp; highly trained professionals to ensure a high standard of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HSE and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maximise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success rate and recovery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Drilling &amp; testing is the only sure way of confirming the presence of hydrocarbon and conduct assessment of the reservoir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Hydrocarbon exploration is expensive and the success rate is low – making it a high investment risk but high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potential gain industry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Planning and management are needed to ensure good investment decisions are made and facilities are </a:t>
            </a:r>
            <a:r>
              <a:rPr lang="en-US" sz="2000" kern="0" dirty="0" err="1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optimised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New players in the business have good prospects for partnering in niche roles – understand your existing skill sets and build upon them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  <p:pic>
        <p:nvPicPr>
          <p:cNvPr id="7" name="Picture 2" descr="E:\Presentations\Introduction to E&amp;P\Oil platf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6576" y="835400"/>
            <a:ext cx="3098800" cy="2764805"/>
          </a:xfrm>
          <a:prstGeom prst="rect">
            <a:avLst/>
          </a:prstGeom>
          <a:noFill/>
        </p:spPr>
      </p:pic>
      <p:pic>
        <p:nvPicPr>
          <p:cNvPr id="8" name="Picture 3" descr="E:\Presentations\Introduction to E&amp;P\Kristin Platfo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576" y="3600206"/>
            <a:ext cx="3098798" cy="311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77695"/>
            <a:ext cx="9287778" cy="652463"/>
          </a:xfrm>
        </p:spPr>
        <p:txBody>
          <a:bodyPr/>
          <a:lstStyle/>
          <a:p>
            <a:r>
              <a:rPr lang="en-US" dirty="0" smtClean="0"/>
              <a:t>The E&amp;P business </a:t>
            </a:r>
            <a:r>
              <a:rPr lang="en-US" dirty="0" smtClean="0"/>
              <a:t>lifecycle </a:t>
            </a:r>
            <a:r>
              <a:rPr lang="en-US" dirty="0" smtClean="0"/>
              <a:t>– time to investment return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631" y="1222958"/>
            <a:ext cx="9128759" cy="437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529008" y="1386324"/>
            <a:ext cx="1426434" cy="202117"/>
          </a:xfrm>
          <a:prstGeom prst="leftRightArrow">
            <a:avLst>
              <a:gd name="adj1" fmla="val 50000"/>
              <a:gd name="adj2" fmla="val 146667"/>
            </a:avLst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000540" y="1329942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985424" y="1348596"/>
            <a:ext cx="737853" cy="265826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3736430" y="1311911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749922" y="1401063"/>
            <a:ext cx="3864208" cy="217357"/>
          </a:xfrm>
          <a:prstGeom prst="leftRightArrow">
            <a:avLst>
              <a:gd name="adj1" fmla="val 50000"/>
              <a:gd name="adj2" fmla="val 340000"/>
            </a:avLst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7659850" y="1296922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7655139" y="1385822"/>
            <a:ext cx="915738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20343" y="679797"/>
            <a:ext cx="1465180" cy="52322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Exploration 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5 </a:t>
            </a:r>
            <a:r>
              <a:rPr lang="en-US" sz="1400" b="1" dirty="0">
                <a:solidFill>
                  <a:srgbClr val="FF0000"/>
                </a:solidFill>
              </a:rPr>
              <a:t>– 8 yrs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102940" y="695537"/>
            <a:ext cx="1366011" cy="52322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</a:rPr>
              <a:t>Development</a:t>
            </a:r>
            <a:endParaRPr lang="en-US" sz="1400" b="1" dirty="0">
              <a:solidFill>
                <a:srgbClr val="FF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3 </a:t>
            </a:r>
            <a:r>
              <a:rPr lang="en-US" sz="1400" b="1" dirty="0">
                <a:solidFill>
                  <a:srgbClr val="FF0000"/>
                </a:solidFill>
              </a:rPr>
              <a:t>– </a:t>
            </a:r>
            <a:r>
              <a:rPr lang="en-US" sz="1400" b="1" dirty="0" smtClean="0">
                <a:solidFill>
                  <a:srgbClr val="FF0000"/>
                </a:solidFill>
              </a:rPr>
              <a:t>5 </a:t>
            </a:r>
            <a:r>
              <a:rPr lang="en-US" sz="1400" b="1" dirty="0">
                <a:solidFill>
                  <a:srgbClr val="FF0000"/>
                </a:solidFill>
              </a:rPr>
              <a:t>yrs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823923" y="694902"/>
            <a:ext cx="1465180" cy="5270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Production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10 – 30 yrs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307580" y="695537"/>
            <a:ext cx="1493520" cy="52322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Abandonment</a:t>
            </a:r>
            <a:endParaRPr lang="en-US" sz="1400" b="1" dirty="0">
              <a:solidFill>
                <a:srgbClr val="FF0000"/>
              </a:solidFill>
            </a:endParaRP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3 – </a:t>
            </a:r>
            <a:r>
              <a:rPr lang="en-US" sz="1400" b="1" dirty="0" smtClean="0">
                <a:solidFill>
                  <a:srgbClr val="FF0000"/>
                </a:solidFill>
              </a:rPr>
              <a:t>5 </a:t>
            </a:r>
            <a:r>
              <a:rPr lang="en-US" sz="1400" b="1" dirty="0">
                <a:solidFill>
                  <a:srgbClr val="FF0000"/>
                </a:solidFill>
              </a:rPr>
              <a:t>yrs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527630" y="1324862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8576668" y="1309622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59543" y="5677220"/>
            <a:ext cx="912875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algn="l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Large amounts of up-front investment (CAPEX), enormous operating costs (OPEX), risk and uncertainty, and long project </a:t>
            </a:r>
            <a:r>
              <a:rPr lang="en-US" sz="2000" kern="0" dirty="0" err="1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lifecyles</a:t>
            </a:r>
            <a:endParaRPr lang="en-US" sz="2000" kern="0" dirty="0" smtClean="0">
              <a:solidFill>
                <a:srgbClr val="000099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341313" lvl="0" indent="-341313" algn="l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Time to investment return is typically 10-15 years – best case 4-5 years</a:t>
            </a:r>
            <a:endParaRPr lang="en-US" sz="2000" kern="0" dirty="0">
              <a:solidFill>
                <a:srgbClr val="00009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910223"/>
            <a:ext cx="9287778" cy="652463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568291"/>
            <a:ext cx="9273710" cy="4914409"/>
          </a:xfrm>
        </p:spPr>
        <p:txBody>
          <a:bodyPr/>
          <a:lstStyle/>
          <a:p>
            <a:pPr marL="609600" indent="-609600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latin typeface="Microsoft Sans Serif" pitchFamily="34" charset="0"/>
                <a:cs typeface="Microsoft Sans Serif" pitchFamily="34" charset="0"/>
              </a:rPr>
              <a:t>An introduction to the concepts, techniques and tools that are used in the exploration for and production of oil and gas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The E&amp;P business model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b="1" dirty="0" smtClean="0">
                <a:latin typeface="Microsoft Sans Serif" pitchFamily="34" charset="0"/>
                <a:cs typeface="Microsoft Sans Serif" pitchFamily="34" charset="0"/>
              </a:rPr>
              <a:t>Some important concepts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Exploring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for hydrocarbons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Drilling a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well</a:t>
            </a: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Field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appraisal and development – how much oil or gas have we got ?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260475" lvl="0" indent="-457200">
              <a:lnSpc>
                <a:spcPct val="150000"/>
              </a:lnSpc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Production operations and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E&amp;P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  <a:latin typeface="Microsoft Sans Serif" pitchFamily="34" charset="0"/>
                <a:cs typeface="Microsoft Sans Serif" pitchFamily="34" charset="0"/>
              </a:rPr>
              <a:t>facilities</a:t>
            </a:r>
            <a:endParaRPr lang="en-GB" dirty="0">
              <a:solidFill>
                <a:srgbClr val="4F81BD">
                  <a:lumMod val="75000"/>
                </a:srgb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260475" indent="-457200" eaLnBrk="0" hangingPunct="0">
              <a:lnSpc>
                <a:spcPct val="150000"/>
              </a:lnSpc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Abandonment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of wells 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573088" indent="-519113" eaLnBrk="0" hangingPunct="0">
              <a:lnSpc>
                <a:spcPct val="150000"/>
              </a:lnSpc>
              <a:defRPr/>
            </a:pPr>
            <a:r>
              <a:rPr lang="en-US" sz="2000" dirty="0" smtClean="0">
                <a:solidFill>
                  <a:srgbClr val="000080"/>
                </a:solidFill>
                <a:latin typeface="Microsoft Sans Serif" pitchFamily="34" charset="0"/>
                <a:cs typeface="Microsoft Sans Serif" pitchFamily="34" charset="0"/>
              </a:rPr>
              <a:t>Conclusions</a:t>
            </a:r>
            <a:endParaRPr lang="en-US" sz="2000" dirty="0" smtClean="0">
              <a:solidFill>
                <a:srgbClr val="00008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422" y="222397"/>
            <a:ext cx="9498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000099"/>
                </a:solidFill>
                <a:cs typeface="Arial" pitchFamily="34" charset="0"/>
              </a:rPr>
              <a:t>The E&amp;P Business </a:t>
            </a:r>
            <a:r>
              <a:rPr lang="en-US" sz="2800" b="1" dirty="0" smtClean="0">
                <a:solidFill>
                  <a:srgbClr val="000099"/>
                </a:solidFill>
                <a:cs typeface="Arial" pitchFamily="34" charset="0"/>
              </a:rPr>
              <a:t>Lifecycle </a:t>
            </a:r>
            <a:r>
              <a:rPr lang="en-US" sz="2800" b="1" dirty="0">
                <a:solidFill>
                  <a:srgbClr val="000099"/>
                </a:solidFill>
                <a:cs typeface="Arial" pitchFamily="34" charset="0"/>
              </a:rPr>
              <a:t>– Timescales and Drivers </a:t>
            </a:r>
            <a:endParaRPr lang="en-US" sz="2800" b="1" dirty="0">
              <a:solidFill>
                <a:srgbClr val="00009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E&amp;P requires integrated</a:t>
            </a:r>
            <a:r>
              <a:rPr lang="en-GB" dirty="0" smtClean="0"/>
              <a:t>, </a:t>
            </a:r>
            <a:r>
              <a:rPr lang="en-GB" dirty="0" smtClean="0"/>
              <a:t>highly skilled, multi-disciplinary </a:t>
            </a:r>
            <a:r>
              <a:rPr lang="en-GB" dirty="0" smtClean="0"/>
              <a:t>teams</a:t>
            </a:r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40014" y="1063176"/>
            <a:ext cx="87503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99356" y="2289939"/>
            <a:ext cx="1055097" cy="338554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/>
              <a:t>Geology</a:t>
            </a:r>
            <a:r>
              <a:rPr lang="en-GB" sz="1400"/>
              <a:t>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398571" y="1725403"/>
            <a:ext cx="1361176" cy="33855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Geophysics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59666" y="2272041"/>
            <a:ext cx="1369286" cy="58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Reservoir </a:t>
            </a:r>
          </a:p>
          <a:p>
            <a:r>
              <a:rPr lang="en-GB" sz="1600" b="1" dirty="0"/>
              <a:t>Engineering</a:t>
            </a:r>
            <a:endParaRPr lang="en-GB" sz="1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571749" y="2612001"/>
            <a:ext cx="1369286" cy="5847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Facilities </a:t>
            </a:r>
          </a:p>
          <a:p>
            <a:r>
              <a:rPr lang="en-GB" sz="1600" b="1" dirty="0"/>
              <a:t>Engineering</a:t>
            </a:r>
            <a:endParaRPr lang="en-GB" sz="14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56954" y="2922457"/>
            <a:ext cx="1603324" cy="33855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/>
              <a:t>Geochemistry</a:t>
            </a:r>
            <a:r>
              <a:rPr lang="en-GB" sz="1400"/>
              <a:t> 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644803" y="3978036"/>
            <a:ext cx="942887" cy="338554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dirty="0"/>
              <a:t>Drilling</a:t>
            </a:r>
            <a:r>
              <a:rPr lang="en-GB" sz="1400" dirty="0"/>
              <a:t> 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066120" y="3503197"/>
            <a:ext cx="1521570" cy="33855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Petrophysics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294674" y="1215576"/>
            <a:ext cx="6769100" cy="3962400"/>
          </a:xfrm>
          <a:custGeom>
            <a:avLst/>
            <a:gdLst>
              <a:gd name="G0" fmla="+- 955 0 0"/>
              <a:gd name="G1" fmla="+- 21600 0 955"/>
              <a:gd name="G2" fmla="+- 21600 0 95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55" y="10800"/>
                </a:moveTo>
                <a:cubicBezTo>
                  <a:pt x="955" y="16237"/>
                  <a:pt x="5363" y="20645"/>
                  <a:pt x="10800" y="20645"/>
                </a:cubicBezTo>
                <a:cubicBezTo>
                  <a:pt x="16237" y="20645"/>
                  <a:pt x="20645" y="16237"/>
                  <a:pt x="20645" y="10800"/>
                </a:cubicBezTo>
                <a:cubicBezTo>
                  <a:pt x="20645" y="5363"/>
                  <a:pt x="16237" y="955"/>
                  <a:pt x="10800" y="955"/>
                </a:cubicBezTo>
                <a:cubicBezTo>
                  <a:pt x="5363" y="955"/>
                  <a:pt x="955" y="5363"/>
                  <a:pt x="955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895269" y="3731815"/>
            <a:ext cx="1441420" cy="58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dirty="0" smtClean="0"/>
              <a:t>Production </a:t>
            </a:r>
          </a:p>
          <a:p>
            <a:r>
              <a:rPr lang="en-GB" sz="1600" b="1" dirty="0" smtClean="0"/>
              <a:t>Optimisation</a:t>
            </a:r>
            <a:endParaRPr lang="en-GB" sz="1400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587690" y="4484263"/>
            <a:ext cx="2196435" cy="338554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dirty="0" err="1" smtClean="0">
                <a:solidFill>
                  <a:schemeClr val="bg1"/>
                </a:solidFill>
              </a:rPr>
              <a:t>Commecial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>
                <a:solidFill>
                  <a:schemeClr val="bg1"/>
                </a:solidFill>
              </a:rPr>
              <a:t>analysis</a:t>
            </a:r>
            <a:r>
              <a:rPr lang="en-GB" sz="1400" dirty="0"/>
              <a:t> 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78639" y="5400313"/>
            <a:ext cx="92207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algn="l">
              <a:buFont typeface="Wingdings" pitchFamily="2" charset="2"/>
              <a:buChar char="Ø"/>
            </a:pPr>
            <a:r>
              <a:rPr lang="en-GB" sz="2000" dirty="0">
                <a:solidFill>
                  <a:srgbClr val="000099"/>
                </a:solidFill>
                <a:latin typeface="+mj-lt"/>
              </a:rPr>
              <a:t>Integrated </a:t>
            </a:r>
            <a:r>
              <a:rPr lang="en-GB" sz="2000" dirty="0" smtClean="0">
                <a:solidFill>
                  <a:srgbClr val="000099"/>
                </a:solidFill>
                <a:latin typeface="+mj-lt"/>
              </a:rPr>
              <a:t>multi-disciplinary </a:t>
            </a:r>
            <a:r>
              <a:rPr lang="en-GB" sz="2000" dirty="0">
                <a:solidFill>
                  <a:srgbClr val="000099"/>
                </a:solidFill>
                <a:latin typeface="+mj-lt"/>
              </a:rPr>
              <a:t>teams composed of skilled professionals working together, including both operator </a:t>
            </a:r>
            <a:r>
              <a:rPr lang="en-GB" sz="2000" dirty="0" smtClean="0">
                <a:solidFill>
                  <a:srgbClr val="000099"/>
                </a:solidFill>
                <a:latin typeface="+mj-lt"/>
              </a:rPr>
              <a:t>staff, national bodies and regulators, along with contractors and academic research groups, </a:t>
            </a:r>
            <a:r>
              <a:rPr lang="en-GB" sz="2000" dirty="0">
                <a:solidFill>
                  <a:srgbClr val="000099"/>
                </a:solidFill>
                <a:latin typeface="+mj-lt"/>
              </a:rPr>
              <a:t>lead to improved performance (safety, financial, knowledge) at all stages of the </a:t>
            </a:r>
            <a:r>
              <a:rPr lang="en-GB" sz="2000" dirty="0" smtClean="0">
                <a:solidFill>
                  <a:srgbClr val="000099"/>
                </a:solidFill>
                <a:latin typeface="+mj-lt"/>
              </a:rPr>
              <a:t>E &amp; P </a:t>
            </a:r>
            <a:r>
              <a:rPr lang="en-GB" sz="2000" dirty="0">
                <a:solidFill>
                  <a:srgbClr val="000099"/>
                </a:solidFill>
                <a:latin typeface="+mj-lt"/>
              </a:rPr>
              <a:t>cycle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929219" y="3978036"/>
            <a:ext cx="654346" cy="33855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dirty="0" smtClean="0"/>
              <a:t>HSE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525881" y="3393261"/>
            <a:ext cx="187102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dirty="0" smtClean="0"/>
              <a:t>Support Services</a:t>
            </a:r>
            <a:endParaRPr lang="en-GB" sz="1400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730462" y="3019152"/>
            <a:ext cx="1484702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dirty="0" smtClean="0"/>
              <a:t>Completions </a:t>
            </a:r>
            <a:endParaRPr lang="en-GB" sz="1600" b="1" dirty="0"/>
          </a:p>
          <a:p>
            <a:r>
              <a:rPr lang="en-GB" sz="1600" b="1" dirty="0"/>
              <a:t>Engineering</a:t>
            </a:r>
            <a:endParaRPr lang="en-GB" sz="1400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336689" y="1894680"/>
            <a:ext cx="136928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P</a:t>
            </a:r>
            <a:r>
              <a:rPr lang="en-GB" sz="1600" b="1" dirty="0" smtClean="0"/>
              <a:t>rojects</a:t>
            </a:r>
            <a:endParaRPr lang="en-GB" sz="1600" b="1" dirty="0"/>
          </a:p>
          <a:p>
            <a:pPr algn="ctr"/>
            <a:r>
              <a:rPr lang="en-GB" sz="1600" b="1" dirty="0"/>
              <a:t>Engineering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56760" y="5380711"/>
            <a:ext cx="5074921" cy="38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kern="0" dirty="0" smtClean="0">
                <a:solidFill>
                  <a:srgbClr val="000099"/>
                </a:solidFill>
                <a:latin typeface="+mj-lt"/>
                <a:cs typeface="Microsoft Sans Serif" pitchFamily="34" charset="0"/>
              </a:rPr>
              <a:t>Conceptual model of a sedimentary basin</a:t>
            </a:r>
            <a:endParaRPr lang="en-US" sz="2000" b="1" kern="0" dirty="0">
              <a:solidFill>
                <a:srgbClr val="000099"/>
              </a:solidFill>
              <a:latin typeface="+mj-lt"/>
              <a:cs typeface="Microsoft Sans Serif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4563295" y="664865"/>
            <a:ext cx="5288280" cy="4671410"/>
            <a:chOff x="3566160" y="1463137"/>
            <a:chExt cx="6050280" cy="4818866"/>
          </a:xfrm>
        </p:grpSpPr>
        <p:pic>
          <p:nvPicPr>
            <p:cNvPr id="417797" name="Picture 5" descr="C:\Documents and Settings\bstuart\My Documents\My Pictures\CL_sedenv.jpg"/>
            <p:cNvPicPr>
              <a:picLocks noChangeAspect="1" noChangeArrowheads="1"/>
            </p:cNvPicPr>
            <p:nvPr/>
          </p:nvPicPr>
          <p:blipFill>
            <a:blip r:embed="rId3" cstate="print"/>
            <a:srcRect r="465"/>
            <a:stretch>
              <a:fillRect/>
            </a:stretch>
          </p:blipFill>
          <p:spPr bwMode="auto">
            <a:xfrm>
              <a:off x="3566160" y="1463137"/>
              <a:ext cx="5988008" cy="4762552"/>
            </a:xfrm>
            <a:prstGeom prst="rect">
              <a:avLst/>
            </a:prstGeom>
            <a:noFill/>
          </p:spPr>
        </p:pic>
        <p:pic>
          <p:nvPicPr>
            <p:cNvPr id="417798" name="Picture 6" descr="C:\Documents and Settings\bstuart\Desktop\whit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0760" y="5989319"/>
              <a:ext cx="3535680" cy="292684"/>
            </a:xfrm>
            <a:prstGeom prst="rect">
              <a:avLst/>
            </a:prstGeom>
            <a:noFill/>
          </p:spPr>
        </p:pic>
      </p:grpSp>
      <p:pic>
        <p:nvPicPr>
          <p:cNvPr id="417799" name="Picture 7" descr="C:\Documents and Settings\bstuart\My Documents\My Pictures\Chesil Beach.jpg"/>
          <p:cNvPicPr>
            <a:picLocks noChangeAspect="1" noChangeArrowheads="1"/>
          </p:cNvPicPr>
          <p:nvPr/>
        </p:nvPicPr>
        <p:blipFill>
          <a:blip r:embed="rId5" cstate="print">
            <a:lum bright="-3000" contrast="1000"/>
          </a:blip>
          <a:srcRect r="22" b="75"/>
          <a:stretch>
            <a:fillRect/>
          </a:stretch>
        </p:blipFill>
        <p:spPr bwMode="auto">
          <a:xfrm>
            <a:off x="209551" y="705853"/>
            <a:ext cx="4240530" cy="2961193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13360" y="3786123"/>
            <a:ext cx="4267200" cy="257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kern="0" dirty="0" smtClean="0">
                <a:solidFill>
                  <a:srgbClr val="000099"/>
                </a:solidFill>
                <a:latin typeface="+mj-lt"/>
                <a:cs typeface="Microsoft Sans Serif" pitchFamily="34" charset="0"/>
              </a:rPr>
              <a:t>Sedimentary basins accumulate sediments through geological time</a:t>
            </a:r>
            <a:endParaRPr lang="en-US" sz="2000" b="1" kern="0" dirty="0">
              <a:solidFill>
                <a:srgbClr val="000099"/>
              </a:solidFill>
              <a:latin typeface="+mj-lt"/>
              <a:cs typeface="Microsoft Sans Serif" pitchFamily="34" charset="0"/>
            </a:endParaRPr>
          </a:p>
          <a:p>
            <a:pPr marL="533400" indent="-350838" algn="l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rgbClr val="000099"/>
                </a:solidFill>
                <a:latin typeface="+mj-lt"/>
                <a:cs typeface="Microsoft Sans Serif" pitchFamily="34" charset="0"/>
              </a:rPr>
              <a:t>Deposition of sediment follows distinct patterns</a:t>
            </a:r>
          </a:p>
          <a:p>
            <a:pPr marL="533400" indent="-350838" algn="l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rgbClr val="000099"/>
                </a:solidFill>
                <a:latin typeface="+mj-lt"/>
                <a:cs typeface="Microsoft Sans Serif" pitchFamily="34" charset="0"/>
              </a:rPr>
              <a:t>Depositional systems</a:t>
            </a:r>
          </a:p>
          <a:p>
            <a:pPr marL="533400" indent="-350838" algn="l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rgbClr val="000099"/>
                </a:solidFill>
                <a:latin typeface="+mj-lt"/>
                <a:cs typeface="Microsoft Sans Serif" pitchFamily="34" charset="0"/>
              </a:rPr>
              <a:t>Present is key to the past</a:t>
            </a:r>
          </a:p>
          <a:p>
            <a:pPr marL="533400" indent="-258763" algn="l" eaLnBrk="0" hangingPunct="0"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99"/>
              </a:solidFill>
              <a:latin typeface="+mj-lt"/>
              <a:cs typeface="Microsoft Sans Serif" pitchFamily="34" charset="0"/>
            </a:endParaRPr>
          </a:p>
          <a:p>
            <a:pPr marL="609600" indent="-609600" algn="l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000" b="1" kern="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Scale, data and uncertainty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4044" y="6271046"/>
            <a:ext cx="8284945" cy="35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i="1" kern="0" dirty="0" smtClean="0">
                <a:solidFill>
                  <a:srgbClr val="000099"/>
                </a:solidFill>
                <a:latin typeface="+mj-lt"/>
                <a:cs typeface="Microsoft Sans Serif" pitchFamily="34" charset="0"/>
              </a:rPr>
              <a:t>Petroleum Geologists </a:t>
            </a:r>
            <a:r>
              <a:rPr lang="en-US" sz="2000" b="1" i="1" kern="0" dirty="0" smtClean="0">
                <a:solidFill>
                  <a:srgbClr val="000099"/>
                </a:solidFill>
                <a:latin typeface="+mj-lt"/>
                <a:cs typeface="Microsoft Sans Serif" pitchFamily="34" charset="0"/>
              </a:rPr>
              <a:t>have to understand the distribution of reservoirs</a:t>
            </a:r>
            <a:endParaRPr lang="en-US" sz="2000" b="1" i="1" kern="0" dirty="0">
              <a:solidFill>
                <a:srgbClr val="000099"/>
              </a:solidFill>
              <a:latin typeface="+mj-lt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" y="305604"/>
            <a:ext cx="8420100" cy="533400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0080"/>
                </a:solidFill>
              </a:rPr>
              <a:t>Subsurface exploration techniques and risking</a:t>
            </a:r>
            <a:endParaRPr lang="en-GB" sz="2800" dirty="0" smtClean="0">
              <a:solidFill>
                <a:srgbClr val="000080"/>
              </a:solidFill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 b="-43"/>
          <a:stretch>
            <a:fillRect/>
          </a:stretch>
        </p:blipFill>
        <p:spPr bwMode="auto">
          <a:xfrm>
            <a:off x="208095" y="1511846"/>
            <a:ext cx="4834702" cy="473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5240931" y="1511846"/>
            <a:ext cx="4529931" cy="4967514"/>
          </a:xfrm>
          <a:prstGeom prst="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 algn="l" eaLnBrk="0" hangingPunct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rgbClr val="000066"/>
                </a:solidFill>
                <a:latin typeface="Arial" pitchFamily="34" charset="0"/>
              </a:rPr>
              <a:t>The image is a map of a subsurface </a:t>
            </a:r>
            <a:r>
              <a:rPr lang="en-US" sz="1800" dirty="0" smtClean="0">
                <a:solidFill>
                  <a:srgbClr val="000066"/>
                </a:solidFill>
                <a:latin typeface="Arial" pitchFamily="34" charset="0"/>
              </a:rPr>
              <a:t>layer</a:t>
            </a:r>
            <a:endParaRPr lang="en-US" sz="1800" dirty="0">
              <a:solidFill>
                <a:srgbClr val="000066"/>
              </a:solidFill>
              <a:latin typeface="Arial" pitchFamily="34" charset="0"/>
            </a:endParaRPr>
          </a:p>
          <a:p>
            <a:pPr marL="282575" indent="-282575" algn="l" eaLnBrk="0" hangingPunct="0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1800" dirty="0">
              <a:solidFill>
                <a:srgbClr val="000066"/>
              </a:solidFill>
              <a:latin typeface="Arial" pitchFamily="34" charset="0"/>
            </a:endParaRPr>
          </a:p>
          <a:p>
            <a:pPr marL="282575" indent="-282575" algn="l" eaLnBrk="0" hangingPunct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rgbClr val="000066"/>
                </a:solidFill>
                <a:latin typeface="Arial" pitchFamily="34" charset="0"/>
              </a:rPr>
              <a:t>To drill a well here might cost the Company anything between US$10million and US$100million</a:t>
            </a:r>
            <a:endParaRPr lang="en-GB" sz="1800" dirty="0">
              <a:solidFill>
                <a:srgbClr val="000066"/>
              </a:solidFill>
              <a:latin typeface="Arial" pitchFamily="34" charset="0"/>
            </a:endParaRPr>
          </a:p>
          <a:p>
            <a:pPr marL="282575" indent="-282575" algn="l" eaLnBrk="0" hangingPunct="0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GB" sz="1800" dirty="0">
              <a:solidFill>
                <a:srgbClr val="000066"/>
              </a:solidFill>
              <a:latin typeface="Arial" pitchFamily="34" charset="0"/>
            </a:endParaRPr>
          </a:p>
          <a:p>
            <a:pPr marL="282575" indent="-282575" algn="l" eaLnBrk="0" hangingPunct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1800" dirty="0">
                <a:solidFill>
                  <a:srgbClr val="000066"/>
                </a:solidFill>
                <a:latin typeface="Arial" pitchFamily="34" charset="0"/>
              </a:rPr>
              <a:t>Which structure contains hydrocarbon resources ?</a:t>
            </a:r>
          </a:p>
          <a:p>
            <a:pPr marL="844550" lvl="1" indent="-88900" algn="l" eaLnBrk="0" hangingPunct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1800" dirty="0">
                <a:solidFill>
                  <a:srgbClr val="000066"/>
                </a:solidFill>
                <a:latin typeface="Arial" pitchFamily="34" charset="0"/>
              </a:rPr>
              <a:t> how much ?</a:t>
            </a:r>
          </a:p>
          <a:p>
            <a:pPr marL="844550" lvl="1" indent="-88900" algn="l" eaLnBrk="0" hangingPunct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1800" dirty="0">
                <a:solidFill>
                  <a:srgbClr val="000066"/>
                </a:solidFill>
                <a:latin typeface="Arial" pitchFamily="34" charset="0"/>
              </a:rPr>
              <a:t> oil or gas ?</a:t>
            </a:r>
          </a:p>
          <a:p>
            <a:pPr marL="282575" indent="-282575" algn="l" eaLnBrk="0" hangingPunct="0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1800" dirty="0">
              <a:solidFill>
                <a:srgbClr val="000066"/>
              </a:solidFill>
              <a:latin typeface="Arial" pitchFamily="34" charset="0"/>
            </a:endParaRPr>
          </a:p>
          <a:p>
            <a:pPr marL="282575" indent="-282575" algn="l" eaLnBrk="0" hangingPunct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rgbClr val="000066"/>
                </a:solidFill>
                <a:latin typeface="Arial" pitchFamily="34" charset="0"/>
              </a:rPr>
              <a:t>The basin high is called a ‘prospect’</a:t>
            </a:r>
          </a:p>
          <a:p>
            <a:pPr marL="282575" indent="-282575" algn="l" eaLnBrk="0" hangingPunct="0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1800" dirty="0">
              <a:solidFill>
                <a:srgbClr val="000066"/>
              </a:solidFill>
              <a:latin typeface="Arial" pitchFamily="34" charset="0"/>
            </a:endParaRPr>
          </a:p>
          <a:p>
            <a:pPr marL="282575" indent="-282575" algn="l" eaLnBrk="0" hangingPunct="0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1800" dirty="0">
              <a:solidFill>
                <a:srgbClr val="000066"/>
              </a:solidFill>
              <a:latin typeface="Arial" pitchFamily="34" charset="0"/>
            </a:endParaRPr>
          </a:p>
          <a:p>
            <a:pPr marL="282575" indent="-282575" algn="l" eaLnBrk="0" hangingPunct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Arial" pitchFamily="34" charset="0"/>
              </a:rPr>
              <a:t>The exploration process is to increase the chance of finding hydrocarbons through a better understanding of the subsurface and petroleum systems</a:t>
            </a:r>
          </a:p>
          <a:p>
            <a:pPr marL="282575" indent="-282575" algn="l" eaLnBrk="0" hangingPunct="0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1800" dirty="0">
              <a:solidFill>
                <a:srgbClr val="000066"/>
              </a:solidFill>
              <a:latin typeface="Arial" pitchFamily="34" charset="0"/>
            </a:endParaRPr>
          </a:p>
          <a:p>
            <a:pPr marL="282575" indent="-282575" algn="l" eaLnBrk="0" hangingPunct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Arial" pitchFamily="34" charset="0"/>
              </a:rPr>
              <a:t>Minimize lost money, add resources</a:t>
            </a:r>
            <a:endParaRPr lang="en-US" sz="1800" dirty="0">
              <a:solidFill>
                <a:srgbClr val="000066"/>
              </a:solidFill>
              <a:latin typeface="Arial" pitchFamily="34" charset="0"/>
            </a:endParaRPr>
          </a:p>
          <a:p>
            <a:pPr marL="282575" indent="-282575" algn="l" eaLnBrk="0" hangingPunct="0">
              <a:lnSpc>
                <a:spcPct val="80000"/>
              </a:lnSpc>
              <a:buFontTx/>
              <a:buChar char="•"/>
              <a:defRPr/>
            </a:pPr>
            <a:endParaRPr lang="en-GB" sz="18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408789" y="1792288"/>
            <a:ext cx="3672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 b="1">
                <a:solidFill>
                  <a:schemeClr val="bg1"/>
                </a:solidFill>
                <a:latin typeface="Arial" pitchFamily="34" charset="0"/>
              </a:rPr>
              <a:t>Basin lows – oil/gas sources</a:t>
            </a: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2158157" y="4873625"/>
            <a:ext cx="254909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 b="1">
                <a:solidFill>
                  <a:schemeClr val="bg1"/>
                </a:solidFill>
                <a:latin typeface="Arial" pitchFamily="34" charset="0"/>
              </a:rPr>
              <a:t>Basin highs – traps</a:t>
            </a:r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 flipH="1" flipV="1">
            <a:off x="964804" y="4114800"/>
            <a:ext cx="1733550" cy="838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 flipV="1">
            <a:off x="2698354" y="3200400"/>
            <a:ext cx="316442" cy="1752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 flipV="1">
            <a:off x="2698354" y="3505200"/>
            <a:ext cx="908050" cy="1447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3936604" y="2174876"/>
            <a:ext cx="357717" cy="390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64" name="Line 11"/>
          <p:cNvSpPr>
            <a:spLocks noChangeShapeType="1"/>
          </p:cNvSpPr>
          <p:nvPr/>
        </p:nvSpPr>
        <p:spPr bwMode="auto">
          <a:xfrm flipH="1">
            <a:off x="885694" y="2133600"/>
            <a:ext cx="79110" cy="134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296040" y="227548"/>
            <a:ext cx="8420100" cy="53340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  <a:cs typeface="Microsoft Sans Serif" pitchFamily="34" charset="0"/>
              </a:rPr>
              <a:t>An introduction to the oil and gas industry 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Business decisions are based on these estimates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78858" y="1925640"/>
            <a:ext cx="9493250" cy="4676665"/>
          </a:xfrm>
          <a:prstGeom prst="rect">
            <a:avLst/>
          </a:prstGeom>
          <a:solidFill>
            <a:srgbClr val="CCFFCC">
              <a:alpha val="56862"/>
            </a:srgbClr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l" eaLnBrk="0" hangingPunct="0">
              <a:spcAft>
                <a:spcPct val="15000"/>
              </a:spcAft>
              <a:tabLst>
                <a:tab pos="990600" algn="l"/>
              </a:tabLst>
            </a:pPr>
            <a:r>
              <a:rPr lang="en-GB" sz="2400" b="1" dirty="0">
                <a:solidFill>
                  <a:srgbClr val="000066"/>
                </a:solidFill>
              </a:rPr>
              <a:t>   </a:t>
            </a:r>
            <a:r>
              <a:rPr lang="en-GB" sz="2000" b="1" dirty="0">
                <a:solidFill>
                  <a:srgbClr val="000066"/>
                </a:solidFill>
              </a:rPr>
              <a:t>EMV (expected monetary value) = </a:t>
            </a:r>
            <a:r>
              <a:rPr lang="en-GB" sz="2000" b="1" dirty="0" err="1">
                <a:solidFill>
                  <a:srgbClr val="000066"/>
                </a:solidFill>
              </a:rPr>
              <a:t>CoS</a:t>
            </a:r>
            <a:r>
              <a:rPr lang="en-GB" sz="2000" b="1" dirty="0">
                <a:solidFill>
                  <a:srgbClr val="000066"/>
                </a:solidFill>
              </a:rPr>
              <a:t> x NPV</a:t>
            </a:r>
            <a:endParaRPr lang="en-GB" sz="2400" b="1" dirty="0">
              <a:solidFill>
                <a:srgbClr val="000066"/>
              </a:solidFill>
            </a:endParaRPr>
          </a:p>
          <a:p>
            <a:pPr marL="177800" indent="-177800" algn="l" eaLnBrk="0" hangingPunct="0">
              <a:spcAft>
                <a:spcPct val="15000"/>
              </a:spcAft>
              <a:tabLst>
                <a:tab pos="990600" algn="l"/>
              </a:tabLst>
            </a:pPr>
            <a:endParaRPr lang="en-GB" sz="2400" b="1" dirty="0">
              <a:solidFill>
                <a:srgbClr val="000066"/>
              </a:solidFill>
            </a:endParaRPr>
          </a:p>
          <a:p>
            <a:pPr marL="723900" lvl="1" indent="-190500" algn="l" eaLnBrk="0" hangingPunct="0">
              <a:spcAft>
                <a:spcPct val="15000"/>
              </a:spcAft>
              <a:buFontTx/>
              <a:buChar char="•"/>
              <a:tabLst>
                <a:tab pos="990600" algn="l"/>
              </a:tabLst>
            </a:pPr>
            <a:r>
              <a:rPr lang="en-GB" b="1" dirty="0" err="1">
                <a:solidFill>
                  <a:srgbClr val="000066"/>
                </a:solidFill>
              </a:rPr>
              <a:t>CoS</a:t>
            </a:r>
            <a:r>
              <a:rPr lang="en-GB" b="1" dirty="0">
                <a:solidFill>
                  <a:srgbClr val="000066"/>
                </a:solidFill>
              </a:rPr>
              <a:t> = Chance of Success (0 - 100%)</a:t>
            </a:r>
          </a:p>
          <a:p>
            <a:pPr marL="723900" lvl="1" indent="-190500" algn="l" eaLnBrk="0" hangingPunct="0">
              <a:spcAft>
                <a:spcPct val="15000"/>
              </a:spcAft>
              <a:tabLst>
                <a:tab pos="990600" algn="l"/>
              </a:tabLst>
            </a:pPr>
            <a:r>
              <a:rPr lang="en-GB" b="1" dirty="0">
                <a:solidFill>
                  <a:srgbClr val="000066"/>
                </a:solidFill>
              </a:rPr>
              <a:t>       </a:t>
            </a:r>
            <a:r>
              <a:rPr lang="en-GB" b="1" dirty="0" smtClean="0">
                <a:solidFill>
                  <a:srgbClr val="000066"/>
                </a:solidFill>
              </a:rPr>
              <a:t>    </a:t>
            </a:r>
            <a:r>
              <a:rPr lang="en-GB" b="1" dirty="0">
                <a:solidFill>
                  <a:srgbClr val="000066"/>
                </a:solidFill>
              </a:rPr>
              <a:t>= Chance of Reservoir x Chance of </a:t>
            </a:r>
            <a:r>
              <a:rPr lang="en-GB" b="1" dirty="0" smtClean="0">
                <a:solidFill>
                  <a:srgbClr val="000066"/>
                </a:solidFill>
              </a:rPr>
              <a:t>Source </a:t>
            </a:r>
            <a:r>
              <a:rPr lang="en-GB" b="1" dirty="0">
                <a:solidFill>
                  <a:srgbClr val="000066"/>
                </a:solidFill>
              </a:rPr>
              <a:t>x Chance of </a:t>
            </a:r>
            <a:r>
              <a:rPr lang="en-GB" b="1" dirty="0" smtClean="0">
                <a:solidFill>
                  <a:srgbClr val="000066"/>
                </a:solidFill>
              </a:rPr>
              <a:t>Trap x Migration 		       efficiency</a:t>
            </a:r>
            <a:endParaRPr lang="en-GB" b="1" dirty="0">
              <a:solidFill>
                <a:srgbClr val="000066"/>
              </a:solidFill>
            </a:endParaRPr>
          </a:p>
          <a:p>
            <a:pPr marL="723900" lvl="1" indent="-190500" algn="l" eaLnBrk="0" hangingPunct="0">
              <a:spcAft>
                <a:spcPct val="15000"/>
              </a:spcAft>
              <a:tabLst>
                <a:tab pos="990600" algn="l"/>
              </a:tabLst>
            </a:pPr>
            <a:r>
              <a:rPr lang="en-GB" b="1" i="1" dirty="0">
                <a:solidFill>
                  <a:srgbClr val="FF3300"/>
                </a:solidFill>
              </a:rPr>
              <a:t>      </a:t>
            </a:r>
            <a:r>
              <a:rPr lang="en-GB" sz="1600" b="1" i="1" dirty="0">
                <a:solidFill>
                  <a:srgbClr val="FF3300"/>
                </a:solidFill>
              </a:rPr>
              <a:t>Derived from calculations and basin models built by geoscientists</a:t>
            </a:r>
          </a:p>
          <a:p>
            <a:pPr marL="723900" lvl="1" indent="-190500" algn="l" eaLnBrk="0" hangingPunct="0">
              <a:spcAft>
                <a:spcPct val="15000"/>
              </a:spcAft>
              <a:tabLst>
                <a:tab pos="990600" algn="l"/>
              </a:tabLst>
            </a:pPr>
            <a:endParaRPr lang="en-GB" sz="1600" b="1" i="1" dirty="0">
              <a:solidFill>
                <a:srgbClr val="FF3300"/>
              </a:solidFill>
            </a:endParaRPr>
          </a:p>
          <a:p>
            <a:pPr marL="723900" lvl="1" indent="-190500" algn="l" eaLnBrk="0" hangingPunct="0">
              <a:spcAft>
                <a:spcPct val="15000"/>
              </a:spcAft>
              <a:buFontTx/>
              <a:buChar char="•"/>
              <a:tabLst>
                <a:tab pos="990600" algn="l"/>
              </a:tabLst>
            </a:pPr>
            <a:r>
              <a:rPr lang="en-GB" b="1" dirty="0">
                <a:solidFill>
                  <a:srgbClr val="000066"/>
                </a:solidFill>
              </a:rPr>
              <a:t>NPV = Net Present Value</a:t>
            </a:r>
          </a:p>
          <a:p>
            <a:pPr marL="723900" lvl="1" indent="-190500" algn="l" eaLnBrk="0" hangingPunct="0">
              <a:spcAft>
                <a:spcPct val="15000"/>
              </a:spcAft>
              <a:buFontTx/>
              <a:buChar char="•"/>
              <a:tabLst>
                <a:tab pos="990600" algn="l"/>
              </a:tabLst>
            </a:pPr>
            <a:r>
              <a:rPr lang="en-GB" b="1" dirty="0">
                <a:solidFill>
                  <a:srgbClr val="000066"/>
                </a:solidFill>
              </a:rPr>
              <a:t>NPV = Revenues – Costs</a:t>
            </a:r>
          </a:p>
          <a:p>
            <a:pPr marL="723900" lvl="1" indent="-190500" algn="l" eaLnBrk="0" hangingPunct="0">
              <a:spcAft>
                <a:spcPct val="15000"/>
              </a:spcAft>
              <a:buFontTx/>
              <a:buChar char="•"/>
              <a:tabLst>
                <a:tab pos="990600" algn="l"/>
              </a:tabLst>
            </a:pPr>
            <a:r>
              <a:rPr lang="en-GB" b="1" dirty="0">
                <a:solidFill>
                  <a:srgbClr val="000066"/>
                </a:solidFill>
              </a:rPr>
              <a:t>Revenues = Production Profile x price </a:t>
            </a:r>
          </a:p>
          <a:p>
            <a:pPr marL="723900" lvl="1" indent="-190500" algn="l" eaLnBrk="0" hangingPunct="0">
              <a:spcAft>
                <a:spcPct val="15000"/>
              </a:spcAft>
              <a:buFontTx/>
              <a:buChar char="•"/>
              <a:tabLst>
                <a:tab pos="990600" algn="l"/>
              </a:tabLst>
            </a:pPr>
            <a:r>
              <a:rPr lang="en-GB" b="1" dirty="0">
                <a:solidFill>
                  <a:srgbClr val="000066"/>
                </a:solidFill>
              </a:rPr>
              <a:t>Costs = </a:t>
            </a:r>
            <a:r>
              <a:rPr lang="en-GB" b="1" dirty="0" err="1">
                <a:solidFill>
                  <a:srgbClr val="000066"/>
                </a:solidFill>
              </a:rPr>
              <a:t>Capex</a:t>
            </a:r>
            <a:r>
              <a:rPr lang="en-GB" b="1" dirty="0">
                <a:solidFill>
                  <a:srgbClr val="000066"/>
                </a:solidFill>
              </a:rPr>
              <a:t> + </a:t>
            </a:r>
            <a:r>
              <a:rPr lang="en-GB" b="1" dirty="0" err="1">
                <a:solidFill>
                  <a:srgbClr val="000066"/>
                </a:solidFill>
              </a:rPr>
              <a:t>Opex</a:t>
            </a:r>
            <a:r>
              <a:rPr lang="en-GB" b="1" dirty="0">
                <a:solidFill>
                  <a:srgbClr val="000066"/>
                </a:solidFill>
              </a:rPr>
              <a:t> + Taxes</a:t>
            </a:r>
          </a:p>
          <a:p>
            <a:pPr marL="723900" lvl="1" indent="-190500" algn="l" eaLnBrk="0" hangingPunct="0">
              <a:spcAft>
                <a:spcPct val="15000"/>
              </a:spcAft>
              <a:buFontTx/>
              <a:buChar char="•"/>
              <a:tabLst>
                <a:tab pos="990600" algn="l"/>
              </a:tabLst>
            </a:pPr>
            <a:r>
              <a:rPr lang="en-GB" b="1" dirty="0">
                <a:solidFill>
                  <a:srgbClr val="000066"/>
                </a:solidFill>
              </a:rPr>
              <a:t>ROR = Rate of Return</a:t>
            </a:r>
          </a:p>
          <a:p>
            <a:pPr marL="723900" lvl="1" indent="-190500" algn="l" eaLnBrk="0" hangingPunct="0">
              <a:spcAft>
                <a:spcPct val="15000"/>
              </a:spcAft>
              <a:buFontTx/>
              <a:buChar char="•"/>
              <a:tabLst>
                <a:tab pos="990600" algn="l"/>
              </a:tabLst>
            </a:pPr>
            <a:r>
              <a:rPr lang="en-GB" b="1" dirty="0">
                <a:solidFill>
                  <a:srgbClr val="000066"/>
                </a:solidFill>
              </a:rPr>
              <a:t>PBIT = Profit before Income Tax</a:t>
            </a:r>
          </a:p>
          <a:p>
            <a:pPr marL="177800" indent="-177800" algn="l" eaLnBrk="0" hangingPunct="0">
              <a:spcAft>
                <a:spcPct val="15000"/>
              </a:spcAft>
              <a:tabLst>
                <a:tab pos="990600" algn="l"/>
              </a:tabLst>
            </a:pPr>
            <a:endParaRPr lang="en-GB" sz="2000" b="1" dirty="0">
              <a:solidFill>
                <a:srgbClr val="000066"/>
              </a:solidFill>
            </a:endParaRP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6273800" y="4216171"/>
            <a:ext cx="33020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600" b="1" i="1" dirty="0">
                <a:solidFill>
                  <a:srgbClr val="002060"/>
                </a:solidFill>
              </a:rPr>
              <a:t>Production Profiles and reserves are derived from reservoir models which are built by subsurface staff</a:t>
            </a:r>
          </a:p>
          <a:p>
            <a:pPr algn="l">
              <a:spcBef>
                <a:spcPct val="50000"/>
              </a:spcBef>
            </a:pPr>
            <a:r>
              <a:rPr lang="en-GB" sz="1600" b="1" i="1" dirty="0">
                <a:solidFill>
                  <a:srgbClr val="002060"/>
                </a:solidFill>
              </a:rPr>
              <a:t>Costs are derived by upstream engineers based on the development plan</a:t>
            </a:r>
          </a:p>
        </p:txBody>
      </p:sp>
      <p:sp>
        <p:nvSpPr>
          <p:cNvPr id="31750" name="AutoShape 8"/>
          <p:cNvSpPr>
            <a:spLocks/>
          </p:cNvSpPr>
          <p:nvPr/>
        </p:nvSpPr>
        <p:spPr bwMode="auto">
          <a:xfrm>
            <a:off x="6026150" y="4113212"/>
            <a:ext cx="165100" cy="19812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0200" y="1203960"/>
            <a:ext cx="891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000" b="1" i="1" dirty="0" smtClean="0">
                <a:solidFill>
                  <a:srgbClr val="000066"/>
                </a:solidFill>
                <a:cs typeface="Arial" pitchFamily="34" charset="0"/>
              </a:rPr>
              <a:t>Risking is the way in which we manage uncertainty</a:t>
            </a:r>
            <a:endParaRPr lang="en-GB" sz="2000" b="1" i="1" dirty="0">
              <a:solidFill>
                <a:srgbClr val="000066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23&quot;&gt;&lt;/object&gt;&lt;object type=&quot;2&quot; unique_id=&quot;10124&quot;&gt;&lt;object type=&quot;3&quot; unique_id=&quot;10589&quot;&gt;&lt;property id=&quot;20148&quot; value=&quot;5&quot;/&gt;&lt;property id=&quot;20300&quot; value=&quot;Slide 1&quot;/&gt;&lt;property id=&quot;20307&quot; value=&quot;257&quot;/&gt;&lt;/object&gt;&lt;object type=&quot;3&quot; unique_id=&quot;10590&quot;&gt;&lt;property id=&quot;20148&quot; value=&quot;5&quot;/&gt;&lt;property id=&quot;20300&quot; value=&quot;Slide 2&quot;/&gt;&lt;property id=&quot;20307&quot; value=&quot;260&quot;/&gt;&lt;/object&gt;&lt;object type=&quot;3&quot; unique_id=&quot;10591&quot;&gt;&lt;property id=&quot;20148&quot; value=&quot;5&quot;/&gt;&lt;property id=&quot;20300&quot; value=&quot;Slide 3 - &amp;quot;Content&amp;quot;&quot;/&gt;&lt;property id=&quot;20307&quot; value=&quot;261&quot;/&gt;&lt;/object&gt;&lt;object type=&quot;3&quot; unique_id=&quot;10592&quot;&gt;&lt;property id=&quot;20148&quot; value=&quot;5&quot;/&gt;&lt;property id=&quot;20300&quot; value=&quot;Slide 4 - &amp;quot;The E&amp;amp;P business model&amp;quot;&quot;/&gt;&lt;property id=&quot;20307&quot; value=&quot;262&quot;/&gt;&lt;/object&gt;&lt;object type=&quot;3&quot; unique_id=&quot;10593&quot;&gt;&lt;property id=&quot;20148&quot; value=&quot;5&quot;/&gt;&lt;property id=&quot;20300&quot; value=&quot;Slide 5 - &amp;quot;The E&amp;amp;P business life cycle – time to investment return&amp;quot;&quot;/&gt;&lt;property id=&quot;20307&quot; value=&quot;263&quot;/&gt;&lt;/object&gt;&lt;object type=&quot;3&quot; unique_id=&quot;10594&quot;&gt;&lt;property id=&quot;20148&quot; value=&quot;5&quot;/&gt;&lt;property id=&quot;20300&quot; value=&quot;Slide 6 - &amp;quot;Deep water exploration drilling&amp;quot;&quot;/&gt;&lt;property id=&quot;20307&quot; value=&quot;264&quot;/&gt;&lt;/object&gt;&lt;object type=&quot;3&quot; unique_id=&quot;10595&quot;&gt;&lt;property id=&quot;20148&quot; value=&quot;5&quot;/&gt;&lt;property id=&quot;20300&quot; value=&quot;Slide 7 - &amp;quot;Integrated, multi-disciplinary teams&amp;quot;&quot;/&gt;&lt;property id=&quot;20307&quot; value=&quot;265&quot;/&gt;&lt;/object&gt;&lt;object type=&quot;3&quot; unique_id=&quot;10596&quot;&gt;&lt;property id=&quot;20148&quot; value=&quot;5&quot;/&gt;&lt;property id=&quot;20300&quot; value=&quot;Slide 8 - &amp;quot;The conceptual challenges&amp;quot;&quot;/&gt;&lt;property id=&quot;20307&quot; value=&quot;266&quot;/&gt;&lt;/object&gt;&lt;object type=&quot;3&quot; unique_id=&quot;10597&quot;&gt;&lt;property id=&quot;20148&quot; value=&quot;5&quot;/&gt;&lt;property id=&quot;20300&quot; value=&quot;Slide 9 - &amp;quot;Geological ‘Deep’ Time&amp;quot;&quot;/&gt;&lt;property id=&quot;20307&quot; value=&quot;267&quot;/&gt;&lt;/object&gt;&lt;object type=&quot;3&quot; unique_id=&quot;10598&quot;&gt;&lt;property id=&quot;20148&quot; value=&quot;5&quot;/&gt;&lt;property id=&quot;20300&quot; value=&quot;Slide 10 - &amp;quot;Scale, data and uncertainty&amp;quot;&quot;/&gt;&lt;property id=&quot;20307&quot; value=&quot;268&quot;/&gt;&lt;/object&gt;&lt;object type=&quot;3&quot; unique_id=&quot;10599&quot;&gt;&lt;property id=&quot;20148&quot; value=&quot;5&quot;/&gt;&lt;property id=&quot;20300&quot; value=&quot;Slide 11 - &amp;quot;Exploration is a risky, uncertain, data-poor business&amp;quot;&quot;/&gt;&lt;property id=&quot;20307&quot; value=&quot;269&quot;/&gt;&lt;/object&gt;&lt;object type=&quot;3&quot; unique_id=&quot;10600&quot;&gt;&lt;property id=&quot;20148&quot; value=&quot;5&quot;/&gt;&lt;property id=&quot;20300&quot; value=&quot;Slide 12 - &amp;quot;What are oil and gas ?&amp;#x0D;&amp;#x0A;-The ‘source rock’ and depositional systems&amp;quot;&quot;/&gt;&lt;property id=&quot;20307&quot; value=&quot;270&quot;/&gt;&lt;/object&gt;&lt;object type=&quot;3&quot; unique_id=&quot;10601&quot;&gt;&lt;property id=&quot;20148&quot; value=&quot;5&quot;/&gt;&lt;property id=&quot;20300&quot; value=&quot;Slide 13 - &amp;quot;How are oil and gas formed ? &amp;#x0D;&amp;#x0A;-The Petroleum System concept&amp;quot;&quot;/&gt;&lt;property id=&quot;20307&quot; value=&quot;271&quot;/&gt;&lt;/object&gt;&lt;object type=&quot;3&quot; unique_id=&quot;10602&quot;&gt;&lt;property id=&quot;20148&quot; value=&quot;5&quot;/&gt;&lt;property id=&quot;20300&quot; value=&quot;Slide 14 - &amp;quot;How are oil and gas formed ? &amp;#x0D;&amp;#x0A;-Properties of the reservoir&amp;quot;&quot;/&gt;&lt;property id=&quot;20307&quot; value=&quot;272&quot;/&gt;&lt;/object&gt;&lt;object type=&quot;3&quot; unique_id=&quot;10603&quot;&gt;&lt;property id=&quot;20148&quot; value=&quot;5&quot;/&gt;&lt;property id=&quot;20300&quot; value=&quot;Slide 15 - &amp;quot;Exploration – finding the oil and gas&amp;quot;&quot;/&gt;&lt;property id=&quot;20307&quot; value=&quot;273&quot;/&gt;&lt;/object&gt;&lt;object type=&quot;3&quot; unique_id=&quot;10604&quot;&gt;&lt;property id=&quot;20148&quot; value=&quot;5&quot;/&gt;&lt;property id=&quot;20300&quot; value=&quot;Slide 16 - &amp;quot;The exploration for oil and gas &amp;#x0D;&amp;#x0A;-Seismic surveys and data – key tool in exploration &amp;quot;&quot;/&gt;&lt;property id=&quot;20307&quot; value=&quot;274&quot;/&gt;&lt;/object&gt;&lt;object type=&quot;3&quot; unique_id=&quot;10605&quot;&gt;&lt;property id=&quot;20148&quot; value=&quot;5&quot;/&gt;&lt;property id=&quot;20300&quot; value=&quot;Slide 17 - &amp;quot;The exploration for oil and gas &amp;#x0D;&amp;#x0A;-Geophysical methods and seismic surveys&amp;quot;&quot;/&gt;&lt;property id=&quot;20307&quot; value=&quot;275&quot;/&gt;&lt;/object&gt;&lt;object type=&quot;3&quot; unique_id=&quot;10606&quot;&gt;&lt;property id=&quot;20148&quot; value=&quot;5&quot;/&gt;&lt;property id=&quot;20300&quot; value=&quot;Slide 18 - &amp;quot;The exploration for oil and gas &amp;#x0D;&amp;#x0A;-Geophysics – imaging the subsurface&amp;quot;&quot;/&gt;&lt;property id=&quot;20307&quot; value=&quot;276&quot;/&gt;&lt;/object&gt;&lt;object type=&quot;3&quot; unique_id=&quot;10607&quot;&gt;&lt;property id=&quot;20148&quot; value=&quot;5&quot;/&gt;&lt;property id=&quot;20300&quot; value=&quot;Slide 19 - &amp;quot;The exploration for oil and gas &amp;#x0D;&amp;#x0A;-Drilling and data from wells&amp;quot;&quot;/&gt;&lt;property id=&quot;20307&quot; value=&quot;277&quot;/&gt;&lt;/object&gt;&lt;object type=&quot;3&quot; unique_id=&quot;10608&quot;&gt;&lt;property id=&quot;20148&quot; value=&quot;5&quot;/&gt;&lt;property id=&quot;20300&quot; value=&quot;Slide 20 - &amp;quot;The exploration for oil and gas &amp;#x0D;&amp;#x0A;-Drilling and drilling techniques&amp;quot;&quot;/&gt;&lt;property id=&quot;20307&quot; value=&quot;278&quot;/&gt;&lt;/object&gt;&lt;object type=&quot;3&quot; unique_id=&quot;10609&quot;&gt;&lt;property id=&quot;20148&quot; value=&quot;5&quot;/&gt;&lt;property id=&quot;20300&quot; value=&quot;Slide 21 - &amp;quot;The exploration for oil and gas &amp;#x0D;&amp;#x0A;How we drill wells in deep water &amp;quot;&quot;/&gt;&lt;property id=&quot;20307&quot; value=&quot;279&quot;/&gt;&lt;/object&gt;&lt;object type=&quot;3&quot; unique_id=&quot;10610&quot;&gt;&lt;property id=&quot;20148&quot; value=&quot;5&quot;/&gt;&lt;property id=&quot;20300&quot; value=&quot;Slide 22 - &amp;quot;The exploration for oil and gas &amp;#x0D;&amp;#x0A;How we drill wells in deep water – RoP and drill pipes&amp;quot;&quot;/&gt;&lt;property id=&quot;20307&quot; value=&quot;280&quot;/&gt;&lt;/object&gt;&lt;object type=&quot;3&quot; unique_id=&quot;10611&quot;&gt;&lt;property id=&quot;20148&quot; value=&quot;5&quot;/&gt;&lt;property id=&quot;20300&quot; value=&quot;Slide 23 - &amp;quot;The exploration for oil and gas &amp;#x0D;&amp;#x0A;Drilling fluids – lubricating and stablising the well&amp;quot;&quot;/&gt;&lt;property id=&quot;20307&quot; value=&quot;281&quot;/&gt;&lt;/object&gt;&lt;object type=&quot;3&quot; unique_id=&quot;10612&quot;&gt;&lt;property id=&quot;20148&quot; value=&quot;5&quot;/&gt;&lt;property id=&quot;20300&quot; value=&quot;Slide 24 - &amp;quot;Appraisal – how much oil and gas have we got ?&amp;quot;&quot;/&gt;&lt;property id=&quot;20307&quot; value=&quot;282&quot;/&gt;&lt;/object&gt;&lt;object type=&quot;3&quot; unique_id=&quot;10613&quot;&gt;&lt;property id=&quot;20148&quot; value=&quot;5&quot;/&gt;&lt;property id=&quot;20300&quot; value=&quot;Slide 25 - &amp;quot;How much oil and gas have we got ?&amp;quot;&quot;/&gt;&lt;property id=&quot;20307&quot; value=&quot;283&quot;/&gt;&lt;/object&gt;&lt;object type=&quot;3&quot; unique_id=&quot;10614&quot;&gt;&lt;property id=&quot;20148&quot; value=&quot;5&quot;/&gt;&lt;property id=&quot;20300&quot; value=&quot;Slide 26 - &amp;quot;Appraisal – reserves definitions – managing uncertainty&amp;quot;&quot;/&gt;&lt;property id=&quot;20307&quot; value=&quot;284&quot;/&gt;&lt;/object&gt;&lt;object type=&quot;3&quot; unique_id=&quot;10615&quot;&gt;&lt;property id=&quot;20148&quot; value=&quot;5&quot;/&gt;&lt;property id=&quot;20300&quot; value=&quot;Slide 27 - &amp;quot;The exploration for oil and gas &amp;#x0D;&amp;#x0A; Petrophysics – rock properties to calculate volumes&amp;quot;&quot;/&gt;&lt;property id=&quot;20307&quot; value=&quot;285&quot;/&gt;&lt;/object&gt;&lt;object type=&quot;3&quot; unique_id=&quot;10616&quot;&gt;&lt;property id=&quot;20148&quot; value=&quot;5&quot;/&gt;&lt;property id=&quot;20300&quot; value=&quot;Slide 28 - &amp;quot;The exploration for oil and gas &amp;#x0D;&amp;#x0A;The development plan&amp;quot;&quot;/&gt;&lt;property id=&quot;20307&quot; value=&quot;286&quot;/&gt;&lt;/object&gt;&lt;object type=&quot;3&quot; unique_id=&quot;10617&quot;&gt;&lt;property id=&quot;20148&quot; value=&quot;5&quot;/&gt;&lt;property id=&quot;20300&quot; value=&quot;Slide 29 - &amp;quot;The exploration for oil and gas &amp;#x0D;&amp;#x0A;Production methods&amp;quot;&quot;/&gt;&lt;property id=&quot;20307&quot; value=&quot;287&quot;/&gt;&lt;/object&gt;&lt;object type=&quot;3&quot; unique_id=&quot;10618&quot;&gt;&lt;property id=&quot;20148&quot; value=&quot;5&quot;/&gt;&lt;property id=&quot;20300&quot; value=&quot;Slide 30 - &amp;quot;The exploration for oil and gas &amp;#x0D;&amp;#x0A;Field Development Projects – facilities&amp;quot;&quot;/&gt;&lt;property id=&quot;20307&quot; value=&quot;288&quot;/&gt;&lt;/object&gt;&lt;object type=&quot;3&quot; unique_id=&quot;10619&quot;&gt;&lt;property id=&quot;20148&quot; value=&quot;5&quot;/&gt;&lt;property id=&quot;20300&quot; value=&quot;Slide 31 - &amp;quot;The exploration for oil and gas &amp;#x0D;&amp;#x0A;Field Development Projects – facilities&amp;quot;&quot;/&gt;&lt;property id=&quot;20307&quot; value=&quot;289&quot;/&gt;&lt;/object&gt;&lt;object type=&quot;3&quot; unique_id=&quot;10620&quot;&gt;&lt;property id=&quot;20148&quot; value=&quot;5&quot;/&gt;&lt;property id=&quot;20300&quot; value=&quot;Slide 32 - &amp;quot;The exploration for oil and gas &amp;#x0D;&amp;#x0A;Getting hydrocarbons to market – oil export&amp;quot;&quot;/&gt;&lt;property id=&quot;20307&quot; value=&quot;290&quot;/&gt;&lt;/object&gt;&lt;object type=&quot;3&quot; unique_id=&quot;10621&quot;&gt;&lt;property id=&quot;20148&quot; value=&quot;5&quot;/&gt;&lt;property id=&quot;20300&quot; value=&quot;Slide 33 - &amp;quot;The exploration for oil and gas &amp;#x0D;&amp;#x0A;Getting hydrocarbons to market – gas export&amp;quot;&quot;/&gt;&lt;property id=&quot;20307&quot; value=&quot;291&quot;/&gt;&lt;/object&gt;&lt;object type=&quot;3&quot; unique_id=&quot;10622&quot;&gt;&lt;property id=&quot;20148&quot; value=&quot;5&quot;/&gt;&lt;property id=&quot;20300&quot; value=&quot;Slide 34 - &amp;quot;The exploration for oil and gas &amp;#x0D;&amp;#x0A;Abandonment – safe and economic facilities removal&amp;quot;&quot;/&gt;&lt;property id=&quot;20307&quot; value=&quot;292&quot;/&gt;&lt;/object&gt;&lt;object type=&quot;3&quot; unique_id=&quot;10623&quot;&gt;&lt;property id=&quot;20148&quot; value=&quot;5&quot;/&gt;&lt;property id=&quot;20300&quot; value=&quot;Slide 35 - &amp;quot;The exploration for oil and gas - Conclusions and Summary&amp;quot;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16976</TotalTime>
  <Words>2421</Words>
  <Application>Microsoft Office PowerPoint</Application>
  <PresentationFormat>A4 Paper (210x297 mm)</PresentationFormat>
  <Paragraphs>396</Paragraphs>
  <Slides>34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PowerPoint Presentation</vt:lpstr>
      <vt:lpstr>Contents</vt:lpstr>
      <vt:lpstr>The E&amp;P business model</vt:lpstr>
      <vt:lpstr>The E&amp;P business lifecycle – time to investment return</vt:lpstr>
      <vt:lpstr>Content</vt:lpstr>
      <vt:lpstr>E&amp;P requires integrated, highly skilled, multi-disciplinary teams</vt:lpstr>
      <vt:lpstr>Scale, data and uncertainty</vt:lpstr>
      <vt:lpstr>Subsurface exploration techniques and risking</vt:lpstr>
      <vt:lpstr>An introduction to the oil and gas industry  Business decisions are based on these estimates</vt:lpstr>
      <vt:lpstr>Estimating how much oil and gas a prospect contains </vt:lpstr>
      <vt:lpstr>Exploration is a risky, uncertain, data-poor business</vt:lpstr>
      <vt:lpstr>Content</vt:lpstr>
      <vt:lpstr>Exploration – finding some oil and gas</vt:lpstr>
      <vt:lpstr>Seismic surveys – the key tool in exploration </vt:lpstr>
      <vt:lpstr>Content</vt:lpstr>
      <vt:lpstr>Drilling the well and data from wells</vt:lpstr>
      <vt:lpstr>Drilling and drilling techniques</vt:lpstr>
      <vt:lpstr>How we drill wells in deep water </vt:lpstr>
      <vt:lpstr>What happens when we reach the target depth ?</vt:lpstr>
      <vt:lpstr>Well logging - petrophysics</vt:lpstr>
      <vt:lpstr>Well testing – making hydrocarbons flow to surface</vt:lpstr>
      <vt:lpstr>Content</vt:lpstr>
      <vt:lpstr>Appraisal – how much oil and gas have we got ?</vt:lpstr>
      <vt:lpstr>How much oil and gas have we got ?</vt:lpstr>
      <vt:lpstr> Petrophysics – rock properties to calculate volumes</vt:lpstr>
      <vt:lpstr>PowerPoint Presentation</vt:lpstr>
      <vt:lpstr>Content</vt:lpstr>
      <vt:lpstr>Development and Production Operations</vt:lpstr>
      <vt:lpstr>Production methods</vt:lpstr>
      <vt:lpstr>Field Development Projects – facilities</vt:lpstr>
      <vt:lpstr>Content</vt:lpstr>
      <vt:lpstr>Abandonment – safe and economic removal of facilities</vt:lpstr>
      <vt:lpstr>Content</vt:lpstr>
      <vt:lpstr>The E &amp; P business - Conclusions and Summary</vt:lpstr>
    </vt:vector>
  </TitlesOfParts>
  <Company> Cairn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Cairn India Analyst Presentation Mumbai – February 2009</dc:title>
  <dc:creator/>
  <cp:lastModifiedBy>Stuart Burley</cp:lastModifiedBy>
  <cp:revision>1248</cp:revision>
  <dcterms:created xsi:type="dcterms:W3CDTF">2007-01-19T10:41:47Z</dcterms:created>
  <dcterms:modified xsi:type="dcterms:W3CDTF">2013-01-06T10:13:36Z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4140345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D4.3.0</vt:lpwstr>
  </property>
</Properties>
</file>