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39"/>
  </p:notesMasterIdLst>
  <p:handoutMasterIdLst>
    <p:handoutMasterId r:id="rId40"/>
  </p:handoutMasterIdLst>
  <p:sldIdLst>
    <p:sldId id="481" r:id="rId2"/>
    <p:sldId id="363" r:id="rId3"/>
    <p:sldId id="482" r:id="rId4"/>
    <p:sldId id="362" r:id="rId5"/>
    <p:sldId id="367" r:id="rId6"/>
    <p:sldId id="364" r:id="rId7"/>
    <p:sldId id="365" r:id="rId8"/>
    <p:sldId id="388" r:id="rId9"/>
    <p:sldId id="485" r:id="rId10"/>
    <p:sldId id="389" r:id="rId11"/>
    <p:sldId id="390" r:id="rId12"/>
    <p:sldId id="391" r:id="rId13"/>
    <p:sldId id="483" r:id="rId14"/>
    <p:sldId id="484" r:id="rId15"/>
    <p:sldId id="393" r:id="rId16"/>
    <p:sldId id="368" r:id="rId17"/>
    <p:sldId id="386" r:id="rId18"/>
    <p:sldId id="394" r:id="rId19"/>
    <p:sldId id="395" r:id="rId20"/>
    <p:sldId id="396" r:id="rId21"/>
    <p:sldId id="397" r:id="rId22"/>
    <p:sldId id="398" r:id="rId23"/>
    <p:sldId id="471" r:id="rId24"/>
    <p:sldId id="399" r:id="rId25"/>
    <p:sldId id="468" r:id="rId26"/>
    <p:sldId id="401" r:id="rId27"/>
    <p:sldId id="402" r:id="rId28"/>
    <p:sldId id="472" r:id="rId29"/>
    <p:sldId id="473" r:id="rId30"/>
    <p:sldId id="474" r:id="rId31"/>
    <p:sldId id="475" r:id="rId32"/>
    <p:sldId id="476" r:id="rId33"/>
    <p:sldId id="477" r:id="rId34"/>
    <p:sldId id="478" r:id="rId35"/>
    <p:sldId id="479" r:id="rId36"/>
    <p:sldId id="480" r:id="rId37"/>
    <p:sldId id="486" r:id="rId38"/>
  </p:sldIdLst>
  <p:sldSz cx="9144000" cy="6858000" type="screen4x3"/>
  <p:notesSz cx="6858000" cy="9956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13" autoAdjust="0"/>
    <p:restoredTop sz="94660"/>
  </p:normalViewPr>
  <p:slideViewPr>
    <p:cSldViewPr>
      <p:cViewPr>
        <p:scale>
          <a:sx n="51" d="100"/>
          <a:sy n="51" d="100"/>
        </p:scale>
        <p:origin x="-1602" y="-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28"/>
    </p:cViewPr>
  </p:sorterViewPr>
  <p:notesViewPr>
    <p:cSldViewPr>
      <p:cViewPr varScale="1">
        <p:scale>
          <a:sx n="50" d="100"/>
          <a:sy n="50" d="100"/>
        </p:scale>
        <p:origin x="-1512" y="-90"/>
      </p:cViewPr>
      <p:guideLst>
        <p:guide orient="horz" pos="3136"/>
        <p:guide pos="2160"/>
      </p:guideLst>
    </p:cSldViewPr>
  </p:notes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56738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56738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553604B-452F-4A1A-90B2-FB2D818455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22066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46125"/>
            <a:ext cx="4978400" cy="3733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9163"/>
            <a:ext cx="5486400" cy="448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56738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56738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6A8A325-A942-425E-BC00-0D1D365609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65457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cs-CZ" dirty="0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62F9A00C-19F1-9340-9D32-C049B21846FA}" type="slidenum">
              <a:rPr lang="en-GB" smtClean="0">
                <a:latin typeface="Times New Roman" charset="0"/>
              </a:rPr>
              <a:pPr>
                <a:defRPr/>
              </a:pPr>
              <a:t>30</a:t>
            </a:fld>
            <a:endParaRPr lang="en-GB" smtClean="0">
              <a:latin typeface="Times New Roman" charset="0"/>
            </a:endParaRPr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663C23FB-AA4B-9C4D-917B-DA4A445C2330}" type="slidenum">
              <a:rPr lang="en-GB" smtClean="0">
                <a:latin typeface="Times New Roman" charset="0"/>
              </a:rPr>
              <a:pPr>
                <a:defRPr/>
              </a:pPr>
              <a:t>31</a:t>
            </a:fld>
            <a:endParaRPr lang="en-GB" smtClean="0">
              <a:latin typeface="Times New Roman" charset="0"/>
            </a:endParaRPr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22129A2C-EBA7-1D40-A46C-A2A3CB475D12}" type="slidenum">
              <a:rPr lang="en-GB" smtClean="0">
                <a:latin typeface="Times New Roman" charset="0"/>
              </a:rPr>
              <a:pPr>
                <a:defRPr/>
              </a:pPr>
              <a:t>32</a:t>
            </a:fld>
            <a:endParaRPr lang="en-GB" smtClean="0">
              <a:latin typeface="Times New Roman" charset="0"/>
            </a:endParaRPr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4913312" cy="3686175"/>
          </a:xfrm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4760595"/>
            <a:ext cx="5037138" cy="4454631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112924AE-3B26-924C-BF3D-F8850F0B5E98}" type="slidenum">
              <a:rPr lang="en-GB" smtClean="0">
                <a:latin typeface="Times New Roman" charset="0"/>
              </a:rPr>
              <a:pPr>
                <a:defRPr/>
              </a:pPr>
              <a:t>33</a:t>
            </a:fld>
            <a:endParaRPr lang="en-GB" smtClean="0">
              <a:latin typeface="Times New Roman" charset="0"/>
            </a:endParaRPr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A7F5E97D-855B-FE44-AF0F-5EEE2017A654}" type="slidenum">
              <a:rPr lang="en-GB" smtClean="0">
                <a:latin typeface="Times New Roman" charset="0"/>
              </a:rPr>
              <a:pPr>
                <a:defRPr/>
              </a:pPr>
              <a:t>34</a:t>
            </a:fld>
            <a:endParaRPr lang="en-GB" smtClean="0">
              <a:latin typeface="Times New Roman" charset="0"/>
            </a:endParaRPr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E05EC50A-DC6E-3149-94AF-C7F9AD8EEC09}" type="slidenum">
              <a:rPr lang="en-GB" smtClean="0">
                <a:latin typeface="Times New Roman" charset="0"/>
              </a:rPr>
              <a:pPr>
                <a:defRPr/>
              </a:pPr>
              <a:t>36</a:t>
            </a:fld>
            <a:endParaRPr lang="en-GB" smtClean="0">
              <a:latin typeface="Times New Roman" charset="0"/>
            </a:endParaRPr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200742-DAD4-6F44-8A43-8F523CBA7DEB}" type="slidenum">
              <a:rPr lang="en-GB"/>
              <a:pPr/>
              <a:t>16</a:t>
            </a:fld>
            <a:endParaRPr lang="en-GB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000">
                <a:latin typeface="Times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2D095C-11D3-0543-BC01-B182C052C146}" type="slidenum">
              <a:rPr lang="en-US">
                <a:latin typeface="Times" pitchFamily="-1" charset="0"/>
              </a:rPr>
              <a:pPr/>
              <a:t>17</a:t>
            </a:fld>
            <a:endParaRPr lang="en-US">
              <a:latin typeface="Times" pitchFamily="-1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FF94274B-8EFE-D34D-A2EF-AAB87CFFBCC6}" type="slidenum">
              <a:rPr lang="en-GB" smtClean="0">
                <a:latin typeface="Times New Roman" charset="0"/>
              </a:rPr>
              <a:pPr>
                <a:defRPr/>
              </a:pPr>
              <a:t>20</a:t>
            </a:fld>
            <a:endParaRPr lang="en-GB" smtClean="0">
              <a:latin typeface="Times New Roman" charset="0"/>
            </a:endParaRPr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4913312" cy="3686175"/>
          </a:xfrm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4760595"/>
            <a:ext cx="5037138" cy="4454631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E6DB2C3B-42EA-234D-8D0B-105AAFF2E54C}" type="slidenum">
              <a:rPr lang="en-GB" smtClean="0">
                <a:latin typeface="Times New Roman" charset="0"/>
              </a:rPr>
              <a:pPr>
                <a:defRPr/>
              </a:pPr>
              <a:t>23</a:t>
            </a:fld>
            <a:endParaRPr lang="en-GB" smtClean="0">
              <a:latin typeface="Times New Roman" charset="0"/>
            </a:endParaRPr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A3992CEF-5C7C-BA4B-BC27-F712C7712878}" type="slidenum">
              <a:rPr lang="en-GB" smtClean="0">
                <a:latin typeface="Times New Roman" charset="0"/>
              </a:rPr>
              <a:pPr>
                <a:defRPr/>
              </a:pPr>
              <a:t>24</a:t>
            </a:fld>
            <a:endParaRPr lang="en-GB" smtClean="0">
              <a:latin typeface="Times New Roman" charset="0"/>
            </a:endParaRPr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4913312" cy="3686175"/>
          </a:xfrm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4760595"/>
            <a:ext cx="5037138" cy="4454631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C7F005F4-E5A9-F742-B6C9-C9D502FCEE89}" type="slidenum">
              <a:rPr lang="en-GB" smtClean="0">
                <a:latin typeface="Times New Roman" charset="0"/>
              </a:rPr>
              <a:pPr>
                <a:defRPr/>
              </a:pPr>
              <a:t>25</a:t>
            </a:fld>
            <a:endParaRPr lang="en-GB" smtClean="0">
              <a:latin typeface="Times New Roman" charset="0"/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417557C3-FAEE-694F-837E-8BAFECB6F1F3}" type="slidenum">
              <a:rPr lang="en-GB" smtClean="0">
                <a:latin typeface="Times New Roman" charset="0"/>
              </a:rPr>
              <a:pPr>
                <a:defRPr/>
              </a:pPr>
              <a:t>28</a:t>
            </a:fld>
            <a:endParaRPr lang="en-GB" smtClean="0">
              <a:latin typeface="Times New Roman" charset="0"/>
            </a:endParaRPr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D752FC49-2B89-A146-850C-3FAC2BA470FD}" type="slidenum">
              <a:rPr lang="en-GB" smtClean="0">
                <a:latin typeface="Times New Roman" charset="0"/>
              </a:rPr>
              <a:pPr>
                <a:defRPr/>
              </a:pPr>
              <a:t>29</a:t>
            </a:fld>
            <a:endParaRPr lang="en-GB" smtClean="0">
              <a:latin typeface="Times New Roman" charset="0"/>
            </a:endParaRPr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CD5D5-A54C-4128-9E72-D7C4233C75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606E1-1E0B-40E9-8F95-34F976FD0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C7057-092D-4B15-B9DF-04145CD93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B3BD0-CAA2-456B-942A-C29D980764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728C1-EFED-46AD-BFDE-B8F255B81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>
            <a:cxnSpLocks noChangeShapeType="1"/>
          </p:cNvCxnSpPr>
          <p:nvPr userDrawn="1"/>
        </p:nvCxnSpPr>
        <p:spPr bwMode="auto">
          <a:xfrm>
            <a:off x="0" y="1071563"/>
            <a:ext cx="914400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</p:cxnSp>
      <p:sp>
        <p:nvSpPr>
          <p:cNvPr id="5" name="TextBox 4"/>
          <p:cNvSpPr txBox="1"/>
          <p:nvPr userDrawn="1"/>
        </p:nvSpPr>
        <p:spPr>
          <a:xfrm>
            <a:off x="428625" y="214313"/>
            <a:ext cx="8286750" cy="714375"/>
          </a:xfrm>
          <a:prstGeom prst="rect">
            <a:avLst/>
          </a:prstGeom>
          <a:noFill/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b="1">
              <a:latin typeface="Time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27095-B4B8-4560-B72A-46183549D7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52953-1FCC-435D-BC24-6F38A67C7C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FB403-9EC1-4347-8063-872B85534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357C3-65CE-4244-949C-A83A3EA7E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9BFDD-8322-4A4F-A99A-50FD8854E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B5044-DDAD-485D-83C2-9C6239489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1EA29-2576-4FBE-B219-5CC1ED998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DBC50-F35A-49C7-81F7-B4084F878F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6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246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03FE6B3-0C36-45B2-A39B-292C977CD5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6135" name="Text Box 7"/>
          <p:cNvSpPr txBox="1">
            <a:spLocks noChangeArrowheads="1"/>
          </p:cNvSpPr>
          <p:nvPr/>
        </p:nvSpPr>
        <p:spPr bwMode="auto">
          <a:xfrm>
            <a:off x="8270875" y="6608763"/>
            <a:ext cx="227013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lIns="91425" tIns="45713" rIns="91425" bIns="45713">
            <a:spAutoFit/>
          </a:bodyPr>
          <a:lstStyle/>
          <a:p>
            <a:pPr>
              <a:defRPr/>
            </a:pPr>
            <a:r>
              <a:rPr lang="en-US" sz="1200"/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v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v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9.png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5" Type="http://schemas.openxmlformats.org/officeDocument/2006/relationships/image" Target="../media/image58.pn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Best teaching practices in Geosciences and Industry-Academic Cooperation</a:t>
            </a:r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Jonathan Redfern </a:t>
            </a:r>
          </a:p>
          <a:p>
            <a:r>
              <a:rPr lang="en-GB" dirty="0" smtClean="0"/>
              <a:t>&amp;</a:t>
            </a:r>
          </a:p>
          <a:p>
            <a:r>
              <a:rPr lang="en-GB" dirty="0" smtClean="0"/>
              <a:t>Nigel Banks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Capacity Building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Developing achievable goals</a:t>
            </a:r>
          </a:p>
          <a:p>
            <a:pPr lvl="1"/>
            <a:r>
              <a:rPr lang="en-US" dirty="0" smtClean="0"/>
              <a:t>1 year / 5 year / 10 year plan</a:t>
            </a:r>
          </a:p>
          <a:p>
            <a:r>
              <a:rPr lang="en-US" dirty="0" smtClean="0"/>
              <a:t>Accessing Funding Source </a:t>
            </a:r>
          </a:p>
          <a:p>
            <a:r>
              <a:rPr lang="en-US" dirty="0" smtClean="0"/>
              <a:t>Establish University collaborations (MOU)</a:t>
            </a:r>
          </a:p>
          <a:p>
            <a:pPr lvl="1"/>
            <a:r>
              <a:rPr lang="en-US" dirty="0" smtClean="0"/>
              <a:t>Research</a:t>
            </a:r>
          </a:p>
          <a:p>
            <a:pPr lvl="1"/>
            <a:r>
              <a:rPr lang="en-US" dirty="0" smtClean="0"/>
              <a:t>Teaching</a:t>
            </a:r>
          </a:p>
          <a:p>
            <a:r>
              <a:rPr lang="en-US" dirty="0" smtClean="0"/>
              <a:t>Training the Trainers</a:t>
            </a:r>
          </a:p>
          <a:p>
            <a:r>
              <a:rPr lang="en-US" dirty="0" smtClean="0"/>
              <a:t>Curriculum and Courses</a:t>
            </a:r>
          </a:p>
          <a:p>
            <a:pPr lvl="1"/>
            <a:r>
              <a:rPr lang="en-US" dirty="0" smtClean="0"/>
              <a:t>Developing undergraduate </a:t>
            </a:r>
            <a:r>
              <a:rPr lang="en-US" dirty="0" err="1" smtClean="0"/>
              <a:t>programmes</a:t>
            </a:r>
            <a:endParaRPr lang="en-US" dirty="0" smtClean="0"/>
          </a:p>
          <a:p>
            <a:pPr lvl="1"/>
            <a:r>
              <a:rPr lang="en-US" dirty="0" smtClean="0"/>
              <a:t>Developing master </a:t>
            </a:r>
            <a:r>
              <a:rPr lang="en-US" dirty="0" err="1" smtClean="0"/>
              <a:t>programmes</a:t>
            </a:r>
            <a:r>
              <a:rPr lang="en-US" dirty="0"/>
              <a:t>?</a:t>
            </a:r>
            <a:endParaRPr lang="en-US" dirty="0" smtClean="0"/>
          </a:p>
          <a:p>
            <a:pPr lvl="1"/>
            <a:r>
              <a:rPr lang="en-US" dirty="0" smtClean="0"/>
              <a:t>CPD Training for employees</a:t>
            </a:r>
          </a:p>
          <a:p>
            <a:r>
              <a:rPr lang="en-US" dirty="0" smtClean="0"/>
              <a:t>Research Collaboration</a:t>
            </a:r>
          </a:p>
          <a:p>
            <a:pPr lvl="1"/>
            <a:r>
              <a:rPr lang="en-US" dirty="0" smtClean="0"/>
              <a:t>Joint PhDs</a:t>
            </a:r>
          </a:p>
          <a:p>
            <a:pPr lvl="1"/>
            <a:r>
              <a:rPr lang="en-US" dirty="0" smtClean="0"/>
              <a:t>Academic collaboration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27095-B4B8-4560-B72A-46183549D79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6732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UK Taught </a:t>
            </a:r>
            <a:r>
              <a:rPr lang="en-US" dirty="0" err="1" smtClean="0"/>
              <a:t>Programmes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Undergraduate (3-4 years)</a:t>
            </a:r>
            <a:endParaRPr lang="en-US" b="1" dirty="0" smtClean="0"/>
          </a:p>
          <a:p>
            <a:pPr lvl="1"/>
            <a:r>
              <a:rPr lang="en-US" dirty="0" smtClean="0"/>
              <a:t>Geology and Geophysics</a:t>
            </a:r>
          </a:p>
          <a:p>
            <a:pPr lvl="2"/>
            <a:r>
              <a:rPr lang="en-US" dirty="0" smtClean="0"/>
              <a:t>Petroleum Geoscience</a:t>
            </a:r>
          </a:p>
          <a:p>
            <a:pPr lvl="1"/>
            <a:r>
              <a:rPr lang="en-US" dirty="0" smtClean="0"/>
              <a:t>Engineering</a:t>
            </a:r>
          </a:p>
          <a:p>
            <a:pPr lvl="2"/>
            <a:r>
              <a:rPr lang="en-US" dirty="0" smtClean="0"/>
              <a:t>Petroleum Engineering</a:t>
            </a:r>
          </a:p>
          <a:p>
            <a:pPr lvl="1"/>
            <a:r>
              <a:rPr lang="en-US" dirty="0" smtClean="0"/>
              <a:t>Environmental Science</a:t>
            </a:r>
          </a:p>
          <a:p>
            <a:pPr lvl="1"/>
            <a:r>
              <a:rPr lang="en-US" dirty="0" smtClean="0"/>
              <a:t>Business Studies / </a:t>
            </a:r>
            <a:r>
              <a:rPr lang="en-US" dirty="0" smtClean="0"/>
              <a:t>Economics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Postgraduate (</a:t>
            </a:r>
            <a:r>
              <a:rPr lang="en-US" b="1" dirty="0" err="1" smtClean="0"/>
              <a:t>MSc</a:t>
            </a:r>
            <a:r>
              <a:rPr lang="en-US" b="1" dirty="0" smtClean="0"/>
              <a:t>) (1 year)</a:t>
            </a:r>
            <a:endParaRPr lang="en-US" b="1" dirty="0" smtClean="0"/>
          </a:p>
          <a:p>
            <a:pPr lvl="1"/>
            <a:r>
              <a:rPr lang="en-US" dirty="0" smtClean="0"/>
              <a:t>Petroleum Geoscience / Geophysics</a:t>
            </a:r>
          </a:p>
          <a:p>
            <a:pPr lvl="1"/>
            <a:r>
              <a:rPr lang="en-US" dirty="0" smtClean="0"/>
              <a:t>Petroleum Engineering</a:t>
            </a:r>
          </a:p>
          <a:p>
            <a:pPr lvl="1"/>
            <a:r>
              <a:rPr lang="en-US" dirty="0" smtClean="0"/>
              <a:t>Environmental Science and Pollution Control</a:t>
            </a:r>
          </a:p>
          <a:p>
            <a:pPr lvl="1"/>
            <a:r>
              <a:rPr lang="en-US" dirty="0" smtClean="0"/>
              <a:t>Business Studies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27095-B4B8-4560-B72A-46183549D79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8103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UK Research </a:t>
            </a:r>
            <a:r>
              <a:rPr lang="en-US" dirty="0" err="1" smtClean="0"/>
              <a:t>P</a:t>
            </a:r>
            <a:r>
              <a:rPr lang="en-US" dirty="0" err="1" smtClean="0"/>
              <a:t>rogrammes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430" y="148473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Jointly supervised research projects / sponsored students</a:t>
            </a:r>
          </a:p>
          <a:p>
            <a:pPr lvl="1"/>
            <a:r>
              <a:rPr lang="en-US" dirty="0" smtClean="0"/>
              <a:t>Accessing experience, expertise and facilities</a:t>
            </a:r>
          </a:p>
          <a:p>
            <a:pPr lvl="1"/>
            <a:r>
              <a:rPr lang="en-US" dirty="0" smtClean="0"/>
              <a:t>Access training / experience for students and staff</a:t>
            </a:r>
          </a:p>
          <a:p>
            <a:r>
              <a:rPr lang="en-US" dirty="0" smtClean="0"/>
              <a:t>Pilot studies / Joint Projects</a:t>
            </a:r>
          </a:p>
          <a:p>
            <a:r>
              <a:rPr lang="en-US" dirty="0" smtClean="0"/>
              <a:t>PhDs jointly supervised</a:t>
            </a:r>
          </a:p>
          <a:p>
            <a:r>
              <a:rPr lang="en-US" dirty="0" smtClean="0"/>
              <a:t>Key Criteria</a:t>
            </a:r>
          </a:p>
          <a:p>
            <a:pPr lvl="1"/>
            <a:r>
              <a:rPr lang="en-US" dirty="0" smtClean="0"/>
              <a:t>Quality students / staff</a:t>
            </a:r>
          </a:p>
          <a:p>
            <a:pPr lvl="1"/>
            <a:r>
              <a:rPr lang="en-US" dirty="0" smtClean="0"/>
              <a:t>Fully funded projects </a:t>
            </a:r>
          </a:p>
          <a:p>
            <a:pPr lvl="2"/>
            <a:r>
              <a:rPr lang="en-US" dirty="0" smtClean="0"/>
              <a:t>MSc  1 year £35,000</a:t>
            </a:r>
          </a:p>
          <a:p>
            <a:pPr lvl="2"/>
            <a:r>
              <a:rPr lang="en-US" dirty="0" smtClean="0"/>
              <a:t>PhD 3-4 years, typically £100,000</a:t>
            </a:r>
          </a:p>
          <a:p>
            <a:pPr lvl="1"/>
            <a:r>
              <a:rPr lang="en-US" dirty="0" smtClean="0"/>
              <a:t>Access to data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27095-B4B8-4560-B72A-46183549D79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2492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Main Petroleum Research/Teaching Universities in UK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430" y="1700760"/>
            <a:ext cx="8229600" cy="4898097"/>
          </a:xfrm>
        </p:spPr>
        <p:txBody>
          <a:bodyPr>
            <a:noAutofit/>
          </a:bodyPr>
          <a:lstStyle/>
          <a:p>
            <a:r>
              <a:rPr lang="en-US" b="1" dirty="0" smtClean="0"/>
              <a:t>University of </a:t>
            </a:r>
            <a:r>
              <a:rPr lang="en-US" b="1" dirty="0" smtClean="0"/>
              <a:t>Manchester</a:t>
            </a:r>
          </a:p>
          <a:p>
            <a:endParaRPr lang="en-US" sz="2000" b="1" dirty="0" smtClean="0"/>
          </a:p>
          <a:p>
            <a:pPr lvl="1"/>
            <a:r>
              <a:rPr lang="en-US" sz="2000" b="1" dirty="0" smtClean="0"/>
              <a:t>Undergraduate </a:t>
            </a:r>
          </a:p>
          <a:p>
            <a:pPr lvl="2"/>
            <a:r>
              <a:rPr lang="en-US" sz="2000" dirty="0" smtClean="0"/>
              <a:t>Geology, Environmental Science, Petroleum Engineering (BEng/</a:t>
            </a:r>
            <a:r>
              <a:rPr lang="en-US" sz="2000" dirty="0" err="1" smtClean="0"/>
              <a:t>MEng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b="1" dirty="0" smtClean="0"/>
              <a:t>Masters</a:t>
            </a:r>
          </a:p>
          <a:p>
            <a:pPr lvl="2"/>
            <a:r>
              <a:rPr lang="en-US" sz="2000" dirty="0" smtClean="0"/>
              <a:t>Petroleum Geoscience for Exploration</a:t>
            </a:r>
          </a:p>
          <a:p>
            <a:pPr lvl="2"/>
            <a:r>
              <a:rPr lang="en-US" sz="2000" dirty="0" smtClean="0"/>
              <a:t>Petroleum Geoscience for Reservoir Development and Production</a:t>
            </a:r>
          </a:p>
          <a:p>
            <a:pPr lvl="2"/>
            <a:r>
              <a:rPr lang="en-US" sz="2000" dirty="0" smtClean="0"/>
              <a:t>Masters by Research</a:t>
            </a:r>
          </a:p>
          <a:p>
            <a:pPr lvl="1"/>
            <a:r>
              <a:rPr lang="en-US" sz="2000" b="1" dirty="0" smtClean="0"/>
              <a:t>Postgraduate</a:t>
            </a:r>
          </a:p>
          <a:p>
            <a:pPr lvl="2"/>
            <a:r>
              <a:rPr lang="en-US" sz="2000" dirty="0" smtClean="0"/>
              <a:t>PhDs (Typically 30+ sponsored mainly by oil industry</a:t>
            </a:r>
            <a:endParaRPr lang="en-US" sz="2000" dirty="0"/>
          </a:p>
          <a:p>
            <a:pPr lvl="2"/>
            <a:endParaRPr lang="en-US" sz="1800" dirty="0" smtClean="0"/>
          </a:p>
          <a:p>
            <a:endParaRPr lang="en-US" sz="1800" b="1" dirty="0" smtClean="0"/>
          </a:p>
          <a:p>
            <a:pPr lvl="2"/>
            <a:endParaRPr lang="en-US" sz="1100" dirty="0"/>
          </a:p>
          <a:p>
            <a:pPr lvl="2"/>
            <a:endParaRPr lang="en-US" sz="11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27095-B4B8-4560-B72A-46183549D79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696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Main Petroleum Research/Teaching Universities in UK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430" y="1196690"/>
            <a:ext cx="8229600" cy="4898097"/>
          </a:xfrm>
        </p:spPr>
        <p:txBody>
          <a:bodyPr>
            <a:noAutofit/>
          </a:bodyPr>
          <a:lstStyle/>
          <a:p>
            <a:pPr lvl="2">
              <a:buNone/>
            </a:pPr>
            <a:endParaRPr lang="en-US" sz="1800" dirty="0" smtClean="0"/>
          </a:p>
          <a:p>
            <a:r>
              <a:rPr lang="en-US" b="1" dirty="0" smtClean="0"/>
              <a:t>Imperial </a:t>
            </a:r>
            <a:r>
              <a:rPr lang="en-US" b="1" dirty="0" smtClean="0"/>
              <a:t>College</a:t>
            </a:r>
          </a:p>
          <a:p>
            <a:endParaRPr lang="en-US" sz="1400" b="1" dirty="0" smtClean="0"/>
          </a:p>
          <a:p>
            <a:pPr lvl="1"/>
            <a:r>
              <a:rPr lang="en-US" sz="2000" b="1" dirty="0"/>
              <a:t>Undergraduate </a:t>
            </a:r>
          </a:p>
          <a:p>
            <a:pPr lvl="2"/>
            <a:r>
              <a:rPr lang="en-US" sz="2000" dirty="0"/>
              <a:t>Geology, Environmental Science, Petroleum Engineering(</a:t>
            </a:r>
            <a:r>
              <a:rPr lang="en-US" sz="2000" dirty="0" err="1"/>
              <a:t>BEng</a:t>
            </a:r>
            <a:r>
              <a:rPr lang="en-US" sz="2000" dirty="0"/>
              <a:t>/</a:t>
            </a:r>
            <a:r>
              <a:rPr lang="en-US" sz="2000" dirty="0" err="1"/>
              <a:t>MEng</a:t>
            </a:r>
            <a:r>
              <a:rPr lang="en-US" sz="2000" dirty="0" smtClean="0"/>
              <a:t>)</a:t>
            </a:r>
          </a:p>
          <a:p>
            <a:pPr lvl="2"/>
            <a:endParaRPr lang="en-US" sz="2000" dirty="0"/>
          </a:p>
          <a:p>
            <a:pPr lvl="1"/>
            <a:r>
              <a:rPr lang="en-US" sz="2000" b="1" dirty="0" smtClean="0"/>
              <a:t>Masters</a:t>
            </a:r>
          </a:p>
          <a:p>
            <a:pPr lvl="2"/>
            <a:r>
              <a:rPr lang="en-US" sz="2000" dirty="0" smtClean="0"/>
              <a:t>Petroleum Engineering</a:t>
            </a:r>
          </a:p>
          <a:p>
            <a:pPr lvl="2"/>
            <a:r>
              <a:rPr lang="en-US" sz="2000" dirty="0" smtClean="0"/>
              <a:t>Petroleum Geophysics</a:t>
            </a:r>
          </a:p>
          <a:p>
            <a:pPr lvl="2"/>
            <a:r>
              <a:rPr lang="en-US" sz="2000" dirty="0" smtClean="0"/>
              <a:t>Petroleum </a:t>
            </a:r>
            <a:r>
              <a:rPr lang="en-US" sz="2000" dirty="0" smtClean="0"/>
              <a:t>Geology</a:t>
            </a:r>
          </a:p>
          <a:p>
            <a:pPr lvl="2"/>
            <a:endParaRPr lang="en-US" sz="2000" dirty="0" smtClean="0"/>
          </a:p>
          <a:p>
            <a:pPr lvl="1"/>
            <a:r>
              <a:rPr lang="en-US" sz="2000" b="1" dirty="0"/>
              <a:t>Postgraduate</a:t>
            </a:r>
          </a:p>
          <a:p>
            <a:pPr lvl="2"/>
            <a:r>
              <a:rPr lang="en-US" sz="2000" dirty="0"/>
              <a:t>PhDs (Typically 30+ sponsored mainly by oil </a:t>
            </a:r>
            <a:r>
              <a:rPr lang="en-US" sz="2000" dirty="0" smtClean="0"/>
              <a:t>industry)</a:t>
            </a:r>
            <a:endParaRPr lang="en-US" sz="2000" dirty="0" smtClean="0"/>
          </a:p>
          <a:p>
            <a:endParaRPr lang="en-US" sz="1100" dirty="0"/>
          </a:p>
          <a:p>
            <a:pPr lvl="2"/>
            <a:endParaRPr lang="en-US" sz="1100" dirty="0"/>
          </a:p>
          <a:p>
            <a:pPr lvl="2"/>
            <a:endParaRPr lang="en-US" sz="11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27095-B4B8-4560-B72A-46183549D79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696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Main Petroleum Research/Teaching Universities in UK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5630"/>
            <a:ext cx="8229600" cy="4898097"/>
          </a:xfrm>
        </p:spPr>
        <p:txBody>
          <a:bodyPr>
            <a:noAutofit/>
          </a:bodyPr>
          <a:lstStyle/>
          <a:p>
            <a:pPr lvl="2"/>
            <a:endParaRPr lang="en-US" sz="1100" dirty="0" smtClean="0"/>
          </a:p>
          <a:p>
            <a:r>
              <a:rPr lang="en-US" sz="2000" b="1" dirty="0" smtClean="0"/>
              <a:t>Aberdeen University</a:t>
            </a:r>
          </a:p>
          <a:p>
            <a:pPr lvl="1"/>
            <a:r>
              <a:rPr lang="en-US" sz="1400" dirty="0" smtClean="0"/>
              <a:t>Undergraduate </a:t>
            </a:r>
          </a:p>
          <a:p>
            <a:pPr lvl="2"/>
            <a:r>
              <a:rPr lang="en-US" sz="1100" dirty="0" smtClean="0"/>
              <a:t>Geology , Petroleum Engineering</a:t>
            </a:r>
          </a:p>
          <a:p>
            <a:pPr lvl="1"/>
            <a:r>
              <a:rPr lang="en-US" sz="1400" dirty="0" smtClean="0"/>
              <a:t>Masters</a:t>
            </a:r>
          </a:p>
          <a:p>
            <a:pPr lvl="2"/>
            <a:r>
              <a:rPr lang="en-US" sz="1100" dirty="0" smtClean="0"/>
              <a:t>Petroleum </a:t>
            </a:r>
            <a:r>
              <a:rPr lang="en-US" sz="1100" dirty="0" smtClean="0"/>
              <a:t>Geoscience</a:t>
            </a:r>
            <a:endParaRPr lang="en-US" sz="1000" dirty="0" smtClean="0"/>
          </a:p>
          <a:p>
            <a:r>
              <a:rPr lang="en-US" sz="2000" b="1" dirty="0" smtClean="0"/>
              <a:t>Royal Holloway University</a:t>
            </a:r>
          </a:p>
          <a:p>
            <a:pPr lvl="1"/>
            <a:r>
              <a:rPr lang="en-US" sz="1100" dirty="0" smtClean="0"/>
              <a:t>Petroleum Geoscience</a:t>
            </a:r>
          </a:p>
          <a:p>
            <a:r>
              <a:rPr lang="en-US" sz="2000" b="1" dirty="0" smtClean="0"/>
              <a:t>Leeds University</a:t>
            </a:r>
          </a:p>
          <a:p>
            <a:pPr lvl="1"/>
            <a:r>
              <a:rPr lang="en-US" sz="1400" dirty="0" smtClean="0"/>
              <a:t>Undergraduate</a:t>
            </a:r>
          </a:p>
          <a:p>
            <a:pPr marL="457200" lvl="1" indent="0">
              <a:buNone/>
            </a:pPr>
            <a:r>
              <a:rPr lang="en-US" sz="1200" dirty="0"/>
              <a:t>	</a:t>
            </a:r>
            <a:r>
              <a:rPr lang="en-US" sz="1100" dirty="0" smtClean="0"/>
              <a:t>Petroleum </a:t>
            </a:r>
            <a:r>
              <a:rPr lang="en-US" sz="1100" dirty="0"/>
              <a:t>Engineering</a:t>
            </a:r>
          </a:p>
          <a:p>
            <a:pPr lvl="1"/>
            <a:r>
              <a:rPr lang="en-US" sz="1400" dirty="0" smtClean="0"/>
              <a:t>Masters</a:t>
            </a:r>
          </a:p>
          <a:p>
            <a:pPr lvl="2"/>
            <a:r>
              <a:rPr lang="en-US" sz="1100" dirty="0" smtClean="0"/>
              <a:t>Geophysics</a:t>
            </a:r>
          </a:p>
          <a:p>
            <a:pPr lvl="2"/>
            <a:r>
              <a:rPr lang="en-US" sz="1100" dirty="0" smtClean="0"/>
              <a:t>Structural Geology</a:t>
            </a:r>
          </a:p>
          <a:p>
            <a:r>
              <a:rPr lang="en-US" sz="2000" b="1" dirty="0" err="1" smtClean="0"/>
              <a:t>Heriot</a:t>
            </a:r>
            <a:r>
              <a:rPr lang="en-US" sz="2000" b="1" dirty="0" smtClean="0"/>
              <a:t> Watt </a:t>
            </a:r>
            <a:r>
              <a:rPr lang="en-US" sz="2000" b="1" dirty="0" smtClean="0"/>
              <a:t>University </a:t>
            </a:r>
          </a:p>
          <a:p>
            <a:pPr lvl="1"/>
            <a:r>
              <a:rPr lang="en-US" sz="1200" dirty="0" smtClean="0"/>
              <a:t>No undergraduates in geology or petroleum engineering</a:t>
            </a:r>
          </a:p>
          <a:p>
            <a:pPr lvl="1"/>
            <a:r>
              <a:rPr lang="en-US" sz="1400" dirty="0" smtClean="0"/>
              <a:t>MScs</a:t>
            </a:r>
          </a:p>
          <a:p>
            <a:pPr lvl="2"/>
            <a:r>
              <a:rPr lang="en-US" sz="1100" dirty="0" smtClean="0"/>
              <a:t>Petroleum Engineering </a:t>
            </a:r>
            <a:r>
              <a:rPr lang="en-US" sz="1100" dirty="0" err="1" smtClean="0"/>
              <a:t>Meng</a:t>
            </a:r>
            <a:endParaRPr lang="en-US" sz="1100" dirty="0" smtClean="0"/>
          </a:p>
          <a:p>
            <a:pPr lvl="2"/>
            <a:r>
              <a:rPr lang="en-US" sz="1100" dirty="0" smtClean="0"/>
              <a:t>Petroleum Geoscience MSc</a:t>
            </a:r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27095-B4B8-4560-B72A-46183549D79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8551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" descr="IMP_CENT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8200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0"/>
            <a:ext cx="44958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0" y="2286000"/>
            <a:ext cx="4648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400" b="1" dirty="0" smtClean="0">
                <a:solidFill>
                  <a:srgbClr val="FE9914"/>
                </a:solidFill>
                <a:ea typeface="Arial" charset="0"/>
                <a:cs typeface="Arial" charset="0"/>
              </a:rPr>
              <a:t>Integrated </a:t>
            </a:r>
            <a:r>
              <a:rPr lang="en-US" sz="2400" b="1" dirty="0" err="1" smtClean="0">
                <a:solidFill>
                  <a:srgbClr val="FE9914"/>
                </a:solidFill>
                <a:ea typeface="Arial" charset="0"/>
                <a:cs typeface="Arial" charset="0"/>
              </a:rPr>
              <a:t>MSc</a:t>
            </a:r>
            <a:r>
              <a:rPr lang="en-US" sz="2400" b="1" dirty="0" smtClean="0">
                <a:solidFill>
                  <a:srgbClr val="FE9914"/>
                </a:solidFill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E9914"/>
                </a:solidFill>
                <a:ea typeface="Arial" charset="0"/>
                <a:cs typeface="Arial" charset="0"/>
              </a:rPr>
              <a:t>Petroleum</a:t>
            </a:r>
            <a:r>
              <a:rPr lang="en-US" sz="2400" b="1" dirty="0" smtClean="0">
                <a:solidFill>
                  <a:srgbClr val="FE9914"/>
                </a:solidFill>
                <a:ea typeface="Arial" charset="0"/>
                <a:cs typeface="Arial" charset="0"/>
              </a:rPr>
              <a:t> Courses at Imperial College </a:t>
            </a:r>
            <a:endParaRPr lang="en-US" sz="2400" b="1" dirty="0">
              <a:solidFill>
                <a:srgbClr val="FE9914"/>
              </a:solidFill>
              <a:ea typeface="Arial" charset="0"/>
              <a:cs typeface="Arial" charset="0"/>
            </a:endParaRPr>
          </a:p>
        </p:txBody>
      </p:sp>
      <p:pic>
        <p:nvPicPr>
          <p:cNvPr id="8" name="Picture 7" descr="RSM Entrance_cropp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1981200"/>
            <a:ext cx="4487333" cy="48768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8B5044-DDAD-485D-83C2-9C62394899D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6719887" cy="771525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ea typeface="ＭＳ Ｐゴシック" pitchFamily="-1" charset="-128"/>
                <a:cs typeface="ＭＳ Ｐゴシック" pitchFamily="-1" charset="-128"/>
              </a:rPr>
              <a:t>A global catchment</a:t>
            </a:r>
            <a:endParaRPr lang="en-US" b="1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6237288" y="6096000"/>
            <a:ext cx="25765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rgbClr val="FFFFFF"/>
                </a:solidFill>
              </a:rPr>
              <a:t>Bridport Sands at West Bay, </a:t>
            </a:r>
          </a:p>
          <a:p>
            <a:pPr algn="ctr"/>
            <a:r>
              <a:rPr lang="en-US" sz="1400">
                <a:solidFill>
                  <a:srgbClr val="FFFFFF"/>
                </a:solidFill>
              </a:rPr>
              <a:t>Wessex Basin (October 2012) </a:t>
            </a:r>
          </a:p>
        </p:txBody>
      </p:sp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152400" y="5903913"/>
            <a:ext cx="722799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1" dirty="0" err="1"/>
              <a:t>MSc</a:t>
            </a:r>
            <a:r>
              <a:rPr lang="en-US" sz="1800" b="1" dirty="0"/>
              <a:t> Petroleum Geoscience: 50</a:t>
            </a:r>
            <a:endParaRPr lang="en-US" sz="1800" dirty="0"/>
          </a:p>
          <a:p>
            <a:r>
              <a:rPr lang="en-US" sz="1800" b="1" dirty="0" err="1"/>
              <a:t>MSc</a:t>
            </a:r>
            <a:r>
              <a:rPr lang="en-US" sz="1800" b="1" dirty="0"/>
              <a:t> Petroleum Geophysics: 37</a:t>
            </a:r>
            <a:endParaRPr lang="en-US" sz="1800" dirty="0"/>
          </a:p>
          <a:p>
            <a:r>
              <a:rPr lang="en-US" sz="1800" b="1" dirty="0" err="1"/>
              <a:t>MSc</a:t>
            </a:r>
            <a:r>
              <a:rPr lang="en-US" sz="1800" b="1" dirty="0"/>
              <a:t> Petroleum Engineering: 66</a:t>
            </a:r>
            <a:r>
              <a:rPr lang="en-US" sz="1800" dirty="0"/>
              <a:t>                 </a:t>
            </a:r>
            <a:r>
              <a:rPr lang="en-US" sz="1800" b="1" dirty="0"/>
              <a:t>Total = 153</a:t>
            </a:r>
            <a:endParaRPr lang="en-US" sz="1800" dirty="0"/>
          </a:p>
        </p:txBody>
      </p:sp>
      <p:pic>
        <p:nvPicPr>
          <p:cNvPr id="21509" name="Picture 6" descr="PGs_PGp_PE_West Bay_Oct12  22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65200"/>
            <a:ext cx="9144000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ESE 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1500" y="0"/>
            <a:ext cx="2222500" cy="749300"/>
          </a:xfrm>
          <a:prstGeom prst="rect">
            <a:avLst/>
          </a:prstGeom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3" descr="VK1K00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395420" y="3332681"/>
            <a:ext cx="8442080" cy="24006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22" tIns="45711" rIns="91422" bIns="45711">
            <a:spAutoFit/>
          </a:bodyPr>
          <a:lstStyle/>
          <a:p>
            <a:pPr algn="ctr" eaLnBrk="0" hangingPunct="0">
              <a:defRPr/>
            </a:pPr>
            <a:r>
              <a:rPr lang="en-GB" sz="4400" dirty="0">
                <a:latin typeface="Franklin Gothic Medium" charset="0"/>
                <a:ea typeface="ＭＳ Ｐゴシック" charset="0"/>
                <a:cs typeface="+mn-cs"/>
              </a:rPr>
              <a:t>University of Manchester</a:t>
            </a:r>
            <a:r>
              <a:rPr lang="en-GB" sz="3600" dirty="0">
                <a:latin typeface="Franklin Gothic Medium" charset="0"/>
                <a:ea typeface="ＭＳ Ｐゴシック" charset="0"/>
                <a:cs typeface="+mn-cs"/>
              </a:rPr>
              <a:t> </a:t>
            </a:r>
          </a:p>
          <a:p>
            <a:pPr algn="ctr" eaLnBrk="0" hangingPunct="0">
              <a:defRPr/>
            </a:pPr>
            <a:endParaRPr lang="en-US" sz="1400" dirty="0">
              <a:solidFill>
                <a:srgbClr val="FFFFCC"/>
              </a:solidFill>
              <a:latin typeface="Arial" charset="0"/>
              <a:ea typeface="ＭＳ Ｐゴシック" charset="0"/>
              <a:cs typeface="+mn-cs"/>
            </a:endParaRPr>
          </a:p>
          <a:p>
            <a:pPr algn="ctr" eaLnBrk="0" hangingPunct="0"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+mn-cs"/>
              </a:rPr>
              <a:t>School of Earth, Atmospheric and Environmental Sciences</a:t>
            </a:r>
          </a:p>
          <a:p>
            <a:pPr algn="ctr" eaLnBrk="0" hangingPunct="0">
              <a:defRPr/>
            </a:pPr>
            <a:endParaRPr lang="en-US" sz="1200" dirty="0">
              <a:solidFill>
                <a:srgbClr val="FFFFCC"/>
              </a:solidFill>
              <a:latin typeface="Arial" charset="0"/>
              <a:ea typeface="ＭＳ Ｐゴシック" charset="0"/>
              <a:cs typeface="+mn-cs"/>
            </a:endParaRPr>
          </a:p>
          <a:p>
            <a:pPr algn="ctr" eaLnBrk="0" hangingPunct="0">
              <a:defRPr/>
            </a:pPr>
            <a:r>
              <a:rPr lang="en-GB" sz="2800" b="1" dirty="0">
                <a:ea typeface="ＭＳ Ｐゴシック" charset="0"/>
                <a:cs typeface="+mn-cs"/>
              </a:rPr>
              <a:t>Basin Studies and Petroleum Geoscience and </a:t>
            </a:r>
            <a:r>
              <a:rPr lang="en-GB" sz="2800" b="1" dirty="0" smtClean="0">
                <a:ea typeface="ＭＳ Ｐゴシック" charset="0"/>
                <a:cs typeface="+mn-cs"/>
              </a:rPr>
              <a:t>Engineering</a:t>
            </a:r>
            <a:endParaRPr lang="en-GB" sz="2800" b="1" dirty="0">
              <a:ea typeface="ＭＳ Ｐゴシック" charset="0"/>
              <a:cs typeface="+mn-cs"/>
            </a:endParaRPr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0" y="5874243"/>
            <a:ext cx="9180513" cy="1011237"/>
            <a:chOff x="0" y="2115"/>
            <a:chExt cx="5783" cy="637"/>
          </a:xfrm>
        </p:grpSpPr>
        <p:sp>
          <p:nvSpPr>
            <p:cNvPr id="4" name="Rectangle 24"/>
            <p:cNvSpPr>
              <a:spLocks noChangeArrowheads="1"/>
            </p:cNvSpPr>
            <p:nvPr/>
          </p:nvSpPr>
          <p:spPr bwMode="auto">
            <a:xfrm>
              <a:off x="1202" y="2115"/>
              <a:ext cx="272" cy="635"/>
            </a:xfrm>
            <a:prstGeom prst="rect">
              <a:avLst/>
            </a:prstGeom>
            <a:solidFill>
              <a:srgbClr val="34BE52"/>
            </a:solidFill>
            <a:ln w="9525">
              <a:solidFill>
                <a:srgbClr val="34BE5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6D009D"/>
                </a:solidFill>
              </a:endParaRPr>
            </a:p>
          </p:txBody>
        </p:sp>
        <p:sp>
          <p:nvSpPr>
            <p:cNvPr id="5" name="Rectangle 25"/>
            <p:cNvSpPr>
              <a:spLocks noChangeArrowheads="1"/>
            </p:cNvSpPr>
            <p:nvPr/>
          </p:nvSpPr>
          <p:spPr bwMode="auto">
            <a:xfrm>
              <a:off x="2653" y="2115"/>
              <a:ext cx="272" cy="635"/>
            </a:xfrm>
            <a:prstGeom prst="rect">
              <a:avLst/>
            </a:prstGeom>
            <a:solidFill>
              <a:srgbClr val="00A2AE"/>
            </a:solidFill>
            <a:ln w="9525">
              <a:solidFill>
                <a:srgbClr val="00A2AE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26"/>
            <p:cNvSpPr>
              <a:spLocks noChangeArrowheads="1"/>
            </p:cNvSpPr>
            <p:nvPr/>
          </p:nvSpPr>
          <p:spPr bwMode="auto">
            <a:xfrm>
              <a:off x="4105" y="2115"/>
              <a:ext cx="272" cy="635"/>
            </a:xfrm>
            <a:prstGeom prst="rect">
              <a:avLst/>
            </a:prstGeom>
            <a:solidFill>
              <a:srgbClr val="D22332"/>
            </a:solidFill>
            <a:ln w="9525">
              <a:solidFill>
                <a:srgbClr val="D2233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" name="Group 36"/>
            <p:cNvGrpSpPr>
              <a:grpSpLocks/>
            </p:cNvGrpSpPr>
            <p:nvPr/>
          </p:nvGrpSpPr>
          <p:grpSpPr bwMode="auto">
            <a:xfrm>
              <a:off x="0" y="2115"/>
              <a:ext cx="5783" cy="637"/>
              <a:chOff x="0" y="2115"/>
              <a:chExt cx="5783" cy="637"/>
            </a:xfrm>
          </p:grpSpPr>
          <p:pic>
            <p:nvPicPr>
              <p:cNvPr id="8" name="Picture 31" descr="DSC_002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7" y="2115"/>
                <a:ext cx="1134" cy="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29" descr="federal library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5" y="2115"/>
                <a:ext cx="1179" cy="6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30" descr="incubator outside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4" y="2115"/>
                <a:ext cx="1180" cy="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28" descr="mech eng16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115"/>
                <a:ext cx="1202" cy="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27"/>
              <p:cNvSpPr>
                <a:spLocks noChangeArrowheads="1"/>
              </p:cNvSpPr>
              <p:nvPr/>
            </p:nvSpPr>
            <p:spPr bwMode="auto">
              <a:xfrm>
                <a:off x="5511" y="2115"/>
                <a:ext cx="272" cy="635"/>
              </a:xfrm>
              <a:prstGeom prst="rect">
                <a:avLst/>
              </a:prstGeom>
              <a:solidFill>
                <a:srgbClr val="5368E0"/>
              </a:solidFill>
              <a:ln w="9525">
                <a:solidFill>
                  <a:srgbClr val="5368E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13" name="Picture 21" descr="UoM_CMYK_whiteleft_3mm cop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-26988"/>
            <a:ext cx="2232025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24410009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400" y="548600"/>
            <a:ext cx="5036527" cy="5445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endParaRPr lang="en-US" sz="1200" b="1" dirty="0" smtClean="0">
              <a:effectLst/>
              <a:ea typeface="+mn-ea"/>
            </a:endParaRPr>
          </a:p>
          <a:p>
            <a:pPr eaLnBrk="1" hangingPunct="1">
              <a:defRPr/>
            </a:pPr>
            <a:r>
              <a:rPr lang="en-US" sz="2400" dirty="0" smtClean="0">
                <a:effectLst/>
                <a:ea typeface="+mn-ea"/>
              </a:rPr>
              <a:t>Geology and related Earth Sciences studied at Manchester since 1851, founded by W.C. Williamson, one of the great Victorian scientists, a friend of Darwin, Huxley, Lyell </a:t>
            </a:r>
          </a:p>
          <a:p>
            <a:pPr eaLnBrk="1" hangingPunct="1">
              <a:defRPr/>
            </a:pPr>
            <a:endParaRPr lang="en-US" sz="1200" dirty="0">
              <a:effectLst/>
              <a:ea typeface="+mn-ea"/>
            </a:endParaRPr>
          </a:p>
          <a:p>
            <a:pPr eaLnBrk="1" hangingPunct="1">
              <a:defRPr/>
            </a:pPr>
            <a:r>
              <a:rPr lang="en-GB" sz="2400" dirty="0" smtClean="0">
                <a:effectLst/>
              </a:rPr>
              <a:t>Largest University in UK (40,000 </a:t>
            </a:r>
            <a:r>
              <a:rPr lang="en-GB" sz="2400" dirty="0"/>
              <a:t>s</a:t>
            </a:r>
            <a:r>
              <a:rPr lang="en-GB" sz="2400" dirty="0" smtClean="0">
                <a:effectLst/>
              </a:rPr>
              <a:t>tudents)</a:t>
            </a:r>
          </a:p>
          <a:p>
            <a:pPr eaLnBrk="1" hangingPunct="1">
              <a:defRPr/>
            </a:pPr>
            <a:r>
              <a:rPr lang="en-GB" sz="2400" dirty="0" smtClean="0">
                <a:effectLst/>
              </a:rPr>
              <a:t>In top 5 </a:t>
            </a:r>
            <a:r>
              <a:rPr lang="en-GB" sz="2400" dirty="0" err="1" smtClean="0">
                <a:effectLst/>
              </a:rPr>
              <a:t>Universites</a:t>
            </a:r>
            <a:r>
              <a:rPr lang="en-GB" sz="2400" dirty="0" smtClean="0">
                <a:effectLst/>
              </a:rPr>
              <a:t> in UK</a:t>
            </a:r>
            <a:endParaRPr lang="en-GB" sz="1400" dirty="0"/>
          </a:p>
          <a:p>
            <a:pPr eaLnBrk="1" hangingPunct="1">
              <a:defRPr/>
            </a:pPr>
            <a:r>
              <a:rPr lang="en-GB" sz="2400" dirty="0" smtClean="0">
                <a:effectLst/>
              </a:rPr>
              <a:t>In world Top 50 Universities</a:t>
            </a:r>
            <a:endParaRPr lang="en-US" sz="2400" dirty="0" smtClean="0">
              <a:effectLst/>
            </a:endParaRPr>
          </a:p>
          <a:p>
            <a:pPr>
              <a:buFontTx/>
              <a:buChar char="•"/>
              <a:defRPr/>
            </a:pPr>
            <a:endParaRPr lang="en-US" sz="1400" dirty="0" smtClean="0">
              <a:solidFill>
                <a:srgbClr val="000000"/>
              </a:solidFill>
              <a:effectLst/>
            </a:endParaRPr>
          </a:p>
          <a:p>
            <a:pPr marL="0" indent="0">
              <a:buNone/>
              <a:defRPr/>
            </a:pPr>
            <a:endParaRPr lang="en-GB" sz="1200" dirty="0">
              <a:solidFill>
                <a:srgbClr val="000000"/>
              </a:solidFill>
              <a:effectLst/>
              <a:cs typeface="Times New Roman" charset="0"/>
            </a:endParaRPr>
          </a:p>
          <a:p>
            <a:pPr>
              <a:buFontTx/>
              <a:buChar char="•"/>
              <a:defRPr/>
            </a:pPr>
            <a:r>
              <a:rPr lang="en-GB" sz="2400" dirty="0">
                <a:solidFill>
                  <a:srgbClr val="000000"/>
                </a:solidFill>
                <a:effectLst/>
                <a:cs typeface="Times New Roman" charset="0"/>
              </a:rPr>
              <a:t>Schlumberger centre of </a:t>
            </a:r>
            <a:r>
              <a:rPr lang="en-GB" sz="2400" dirty="0" smtClean="0">
                <a:solidFill>
                  <a:srgbClr val="000000"/>
                </a:solidFill>
                <a:effectLst/>
                <a:cs typeface="Times New Roman" charset="0"/>
              </a:rPr>
              <a:t>excellence</a:t>
            </a:r>
            <a:endParaRPr lang="en-GB" sz="1400" dirty="0">
              <a:solidFill>
                <a:srgbClr val="000000"/>
              </a:solidFill>
              <a:effectLst/>
              <a:cs typeface="Times New Roman" charset="0"/>
            </a:endParaRPr>
          </a:p>
          <a:p>
            <a:pPr>
              <a:buFontTx/>
              <a:buChar char="•"/>
              <a:defRPr/>
            </a:pPr>
            <a:r>
              <a:rPr lang="en-GB" sz="2400" dirty="0">
                <a:solidFill>
                  <a:srgbClr val="000000"/>
                </a:solidFill>
                <a:effectLst/>
                <a:cs typeface="Times New Roman" charset="0"/>
              </a:rPr>
              <a:t>BP core university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 smtClean="0">
              <a:effectLst/>
            </a:endParaRPr>
          </a:p>
        </p:txBody>
      </p:sp>
      <p:pic>
        <p:nvPicPr>
          <p:cNvPr id="6042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80" y="4509150"/>
            <a:ext cx="2601058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110" y="548600"/>
            <a:ext cx="3492332" cy="252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60420" name="Picture 4" descr="Media,4604,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164360" y="3140960"/>
            <a:ext cx="1752600" cy="2592388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CB3BD0-CAA2-456B-942A-C29D980764F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112938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63880" y="227012"/>
            <a:ext cx="7268308" cy="693738"/>
          </a:xfrm>
          <a:noFill/>
        </p:spPr>
        <p:txBody>
          <a:bodyPr/>
          <a:lstStyle/>
          <a:p>
            <a:pPr eaLnBrk="1" hangingPunct="1"/>
            <a:r>
              <a:rPr lang="en-GB" dirty="0" smtClean="0"/>
              <a:t>The Petroleum Industry</a:t>
            </a:r>
            <a:endParaRPr lang="cs-CZ" dirty="0" smtClean="0"/>
          </a:p>
        </p:txBody>
      </p:sp>
      <p:sp>
        <p:nvSpPr>
          <p:cNvPr id="2560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4CD1A2-1B4D-47A0-A49B-35A2E179DCF7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589084" y="1487489"/>
            <a:ext cx="7866185" cy="426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0225" indent="-530225">
              <a:lnSpc>
                <a:spcPct val="90000"/>
              </a:lnSpc>
              <a:spcBef>
                <a:spcPct val="20000"/>
              </a:spcBef>
              <a:buSzPct val="65000"/>
              <a:buFont typeface="Wingdings" pitchFamily="2" charset="2"/>
              <a:buChar char=""/>
            </a:pPr>
            <a:r>
              <a:rPr lang="en-GB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Upstream</a:t>
            </a:r>
          </a:p>
          <a:p>
            <a:pPr marL="530225" indent="-530225">
              <a:lnSpc>
                <a:spcPct val="90000"/>
              </a:lnSpc>
              <a:spcBef>
                <a:spcPct val="20000"/>
              </a:spcBef>
              <a:buSzPct val="65000"/>
              <a:buFont typeface="Wingdings" pitchFamily="2" charset="2"/>
              <a:buNone/>
            </a:pPr>
            <a:r>
              <a:rPr lang="en-GB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	- Exploration and production of oil and gas</a:t>
            </a:r>
          </a:p>
          <a:p>
            <a:pPr marL="530225" indent="-530225">
              <a:lnSpc>
                <a:spcPct val="90000"/>
              </a:lnSpc>
              <a:spcBef>
                <a:spcPct val="20000"/>
              </a:spcBef>
              <a:buSzPct val="65000"/>
              <a:buFont typeface="Wingdings" pitchFamily="2" charset="2"/>
              <a:buChar char=""/>
            </a:pPr>
            <a:endParaRPr lang="en-GB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30225" indent="-530225">
              <a:lnSpc>
                <a:spcPct val="90000"/>
              </a:lnSpc>
              <a:spcBef>
                <a:spcPct val="20000"/>
              </a:spcBef>
              <a:buSzPct val="65000"/>
              <a:buFont typeface="Wingdings" pitchFamily="2" charset="2"/>
              <a:buChar char=""/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Midstream</a:t>
            </a:r>
          </a:p>
          <a:p>
            <a:pPr marL="530225" indent="-530225">
              <a:lnSpc>
                <a:spcPct val="90000"/>
              </a:lnSpc>
              <a:spcBef>
                <a:spcPct val="20000"/>
              </a:spcBef>
              <a:buSzPct val="65000"/>
              <a:buFont typeface="Wingdings" pitchFamily="2" charset="2"/>
              <a:buNone/>
            </a:pP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- Transport (pipelines, tankers, etc)</a:t>
            </a:r>
          </a:p>
          <a:p>
            <a:pPr marL="530225" indent="-530225">
              <a:lnSpc>
                <a:spcPct val="90000"/>
              </a:lnSpc>
              <a:spcBef>
                <a:spcPct val="20000"/>
              </a:spcBef>
              <a:buSzPct val="65000"/>
              <a:buFont typeface="Wingdings" pitchFamily="2" charset="2"/>
              <a:buChar char=""/>
            </a:pPr>
            <a:endParaRPr lang="en-GB" sz="2000" dirty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30225" indent="-530225">
              <a:lnSpc>
                <a:spcPct val="90000"/>
              </a:lnSpc>
              <a:spcBef>
                <a:spcPct val="20000"/>
              </a:spcBef>
              <a:buSzPct val="65000"/>
              <a:buFont typeface="Wingdings" pitchFamily="2" charset="2"/>
              <a:buChar char=""/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Downstream</a:t>
            </a:r>
          </a:p>
          <a:p>
            <a:pPr marL="530225" indent="-530225">
              <a:lnSpc>
                <a:spcPct val="90000"/>
              </a:lnSpc>
              <a:spcBef>
                <a:spcPct val="20000"/>
              </a:spcBef>
              <a:buSzPct val="65000"/>
              <a:buFont typeface="Wingdings" pitchFamily="2" charset="2"/>
              <a:buNone/>
            </a:pP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- Refining, petrochemicals and marketing</a:t>
            </a:r>
          </a:p>
          <a:p>
            <a:pPr marL="530225" indent="-530225">
              <a:lnSpc>
                <a:spcPct val="90000"/>
              </a:lnSpc>
              <a:spcBef>
                <a:spcPct val="20000"/>
              </a:spcBef>
              <a:buSzPct val="65000"/>
              <a:buFont typeface="Wingdings" pitchFamily="2" charset="2"/>
              <a:buChar char=""/>
            </a:pPr>
            <a:endParaRPr lang="en-GB" sz="2000" dirty="0">
              <a:latin typeface="Cambria" pitchFamily="18" charset="0"/>
            </a:endParaRPr>
          </a:p>
          <a:p>
            <a:pPr marL="530225" indent="-530225">
              <a:lnSpc>
                <a:spcPct val="90000"/>
              </a:lnSpc>
              <a:spcBef>
                <a:spcPct val="20000"/>
              </a:spcBef>
              <a:buSzPct val="65000"/>
              <a:buFont typeface="Wingdings" pitchFamily="2" charset="2"/>
              <a:buChar char=""/>
            </a:pPr>
            <a:endParaRPr lang="en-GB" sz="2000" dirty="0">
              <a:latin typeface="Cambria" pitchFamily="18" charset="0"/>
            </a:endParaRPr>
          </a:p>
          <a:p>
            <a:pPr marL="530225" indent="-530225">
              <a:lnSpc>
                <a:spcPct val="90000"/>
              </a:lnSpc>
              <a:spcBef>
                <a:spcPct val="20000"/>
              </a:spcBef>
              <a:buSzPct val="65000"/>
              <a:buFont typeface="Wingdings" pitchFamily="2" charset="2"/>
              <a:buChar char=""/>
            </a:pPr>
            <a:endParaRPr lang="en-GB" sz="2000" dirty="0"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3239" y="2022476"/>
            <a:ext cx="3893527" cy="5078413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>
                <a:solidFill>
                  <a:srgbClr val="000000"/>
                </a:solidFill>
                <a:effectLst/>
                <a:latin typeface="Arial" charset="0"/>
                <a:ea typeface="+mn-ea"/>
              </a:rPr>
              <a:t>Chemical Engineering and Analytical Science</a:t>
            </a:r>
          </a:p>
          <a:p>
            <a:pPr eaLnBrk="1" hangingPunct="1">
              <a:defRPr/>
            </a:pPr>
            <a:r>
              <a:rPr lang="en-US" sz="1800" dirty="0" smtClean="0">
                <a:solidFill>
                  <a:srgbClr val="000000"/>
                </a:solidFill>
                <a:effectLst/>
                <a:latin typeface="Arial" charset="0"/>
                <a:ea typeface="+mn-ea"/>
              </a:rPr>
              <a:t>Chemistry</a:t>
            </a:r>
          </a:p>
          <a:p>
            <a:pPr eaLnBrk="1" hangingPunct="1">
              <a:defRPr/>
            </a:pPr>
            <a:r>
              <a:rPr lang="en-US" sz="1800" dirty="0" smtClean="0">
                <a:solidFill>
                  <a:srgbClr val="000000"/>
                </a:solidFill>
                <a:effectLst/>
                <a:latin typeface="Arial" charset="0"/>
                <a:ea typeface="+mn-ea"/>
              </a:rPr>
              <a:t>Computer Science</a:t>
            </a:r>
          </a:p>
          <a:p>
            <a:pPr eaLnBrk="1" hangingPunct="1">
              <a:defRPr/>
            </a:pPr>
            <a:r>
              <a:rPr lang="en-US" sz="1800" dirty="0" smtClean="0">
                <a:solidFill>
                  <a:srgbClr val="000000"/>
                </a:solidFill>
                <a:effectLst/>
                <a:latin typeface="Arial" charset="0"/>
                <a:ea typeface="+mn-ea"/>
              </a:rPr>
              <a:t>Earth, Atmospheric and Environmental Sciences</a:t>
            </a:r>
          </a:p>
          <a:p>
            <a:pPr eaLnBrk="1" hangingPunct="1">
              <a:defRPr/>
            </a:pPr>
            <a:r>
              <a:rPr lang="en-US" sz="1800" dirty="0" smtClean="0">
                <a:solidFill>
                  <a:srgbClr val="000000"/>
                </a:solidFill>
                <a:effectLst/>
                <a:latin typeface="Arial" charset="0"/>
                <a:ea typeface="+mn-ea"/>
              </a:rPr>
              <a:t>Electrical and  Electronic Engineering</a:t>
            </a:r>
          </a:p>
          <a:p>
            <a:pPr eaLnBrk="1" hangingPunct="1">
              <a:defRPr/>
            </a:pPr>
            <a:r>
              <a:rPr lang="en-US" sz="1800" dirty="0" smtClean="0">
                <a:solidFill>
                  <a:srgbClr val="000000"/>
                </a:solidFill>
                <a:effectLst/>
                <a:latin typeface="Arial" charset="0"/>
                <a:ea typeface="+mn-ea"/>
              </a:rPr>
              <a:t>Materials</a:t>
            </a:r>
          </a:p>
          <a:p>
            <a:pPr eaLnBrk="1" hangingPunct="1">
              <a:defRPr/>
            </a:pPr>
            <a:r>
              <a:rPr lang="en-US" sz="1800" dirty="0" smtClean="0">
                <a:solidFill>
                  <a:srgbClr val="000000"/>
                </a:solidFill>
                <a:effectLst/>
                <a:latin typeface="Arial" charset="0"/>
                <a:ea typeface="+mn-ea"/>
              </a:rPr>
              <a:t>Mathematics</a:t>
            </a:r>
          </a:p>
          <a:p>
            <a:pPr eaLnBrk="1" hangingPunct="1">
              <a:defRPr/>
            </a:pPr>
            <a:r>
              <a:rPr lang="en-US" sz="1800" dirty="0" smtClean="0">
                <a:solidFill>
                  <a:srgbClr val="000000"/>
                </a:solidFill>
                <a:effectLst/>
                <a:latin typeface="Arial" charset="0"/>
                <a:ea typeface="+mn-ea"/>
              </a:rPr>
              <a:t>Mechanical, Aerospace  and Civil Engineering</a:t>
            </a:r>
          </a:p>
          <a:p>
            <a:pPr eaLnBrk="1" hangingPunct="1">
              <a:defRPr/>
            </a:pPr>
            <a:r>
              <a:rPr lang="en-US" sz="1800" dirty="0" smtClean="0">
                <a:solidFill>
                  <a:srgbClr val="000000"/>
                </a:solidFill>
                <a:effectLst/>
                <a:latin typeface="Arial" charset="0"/>
                <a:ea typeface="+mn-ea"/>
              </a:rPr>
              <a:t>Physics and  Astronomy</a:t>
            </a:r>
          </a:p>
          <a:p>
            <a:pPr eaLnBrk="1" hangingPunct="1">
              <a:defRPr/>
            </a:pPr>
            <a:r>
              <a:rPr lang="en-US" sz="1800" dirty="0" smtClean="0">
                <a:solidFill>
                  <a:srgbClr val="000000"/>
                </a:solidFill>
                <a:effectLst/>
                <a:latin typeface="Arial" charset="0"/>
                <a:ea typeface="+mn-ea"/>
              </a:rPr>
              <a:t>Manchester Computing</a:t>
            </a:r>
            <a:endParaRPr lang="en-US" sz="1800" dirty="0" smtClean="0">
              <a:solidFill>
                <a:srgbClr val="000000"/>
              </a:solidFill>
              <a:effectLst/>
              <a:ea typeface="+mn-ea"/>
            </a:endParaRPr>
          </a:p>
        </p:txBody>
      </p:sp>
      <p:sp>
        <p:nvSpPr>
          <p:cNvPr id="259076" name="Text Box 4"/>
          <p:cNvSpPr txBox="1">
            <a:spLocks noChangeArrowheads="1"/>
          </p:cNvSpPr>
          <p:nvPr/>
        </p:nvSpPr>
        <p:spPr bwMode="auto">
          <a:xfrm>
            <a:off x="1447800" y="1485900"/>
            <a:ext cx="11849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000" b="1" dirty="0">
                <a:latin typeface="Helvetica" charset="0"/>
                <a:ea typeface="ＭＳ Ｐゴシック" charset="0"/>
                <a:cs typeface="+mn-cs"/>
              </a:rPr>
              <a:t>Schools</a:t>
            </a:r>
            <a:endParaRPr lang="en-US" dirty="0">
              <a:latin typeface="Helvetica" charset="0"/>
              <a:ea typeface="ＭＳ Ｐゴシック" charset="0"/>
              <a:cs typeface="+mn-cs"/>
            </a:endParaRPr>
          </a:p>
        </p:txBody>
      </p:sp>
      <p:grpSp>
        <p:nvGrpSpPr>
          <p:cNvPr id="20483" name="Group 5"/>
          <p:cNvGrpSpPr>
            <a:grpSpLocks/>
          </p:cNvGrpSpPr>
          <p:nvPr/>
        </p:nvGrpSpPr>
        <p:grpSpPr bwMode="auto">
          <a:xfrm>
            <a:off x="4040066" y="1562101"/>
            <a:ext cx="4785946" cy="4433888"/>
            <a:chOff x="2968" y="527"/>
            <a:chExt cx="3140" cy="2793"/>
          </a:xfrm>
        </p:grpSpPr>
        <p:grpSp>
          <p:nvGrpSpPr>
            <p:cNvPr id="20485" name="Group 6"/>
            <p:cNvGrpSpPr>
              <a:grpSpLocks/>
            </p:cNvGrpSpPr>
            <p:nvPr/>
          </p:nvGrpSpPr>
          <p:grpSpPr bwMode="auto">
            <a:xfrm>
              <a:off x="2968" y="614"/>
              <a:ext cx="3140" cy="2706"/>
              <a:chOff x="2968" y="614"/>
              <a:chExt cx="3140" cy="2706"/>
            </a:xfrm>
          </p:grpSpPr>
          <p:grpSp>
            <p:nvGrpSpPr>
              <p:cNvPr id="20487" name="Group 7"/>
              <p:cNvGrpSpPr>
                <a:grpSpLocks/>
              </p:cNvGrpSpPr>
              <p:nvPr/>
            </p:nvGrpSpPr>
            <p:grpSpPr bwMode="auto">
              <a:xfrm>
                <a:off x="2968" y="1208"/>
                <a:ext cx="240" cy="2112"/>
                <a:chOff x="2968" y="1208"/>
                <a:chExt cx="240" cy="2112"/>
              </a:xfrm>
            </p:grpSpPr>
            <p:sp>
              <p:nvSpPr>
                <p:cNvPr id="259080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2968" y="1208"/>
                  <a:ext cx="224" cy="7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9081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2968" y="1448"/>
                  <a:ext cx="216" cy="50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9082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2976" y="1872"/>
                  <a:ext cx="187" cy="7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9083" name="Line 11"/>
                <p:cNvSpPr>
                  <a:spLocks noChangeShapeType="1"/>
                </p:cNvSpPr>
                <p:nvPr/>
              </p:nvSpPr>
              <p:spPr bwMode="auto">
                <a:xfrm>
                  <a:off x="2976" y="1952"/>
                  <a:ext cx="212" cy="52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9084" name="Line 12"/>
                <p:cNvSpPr>
                  <a:spLocks noChangeShapeType="1"/>
                </p:cNvSpPr>
                <p:nvPr/>
              </p:nvSpPr>
              <p:spPr bwMode="auto">
                <a:xfrm>
                  <a:off x="2976" y="1944"/>
                  <a:ext cx="226" cy="96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9085" name="Line 13"/>
                <p:cNvSpPr>
                  <a:spLocks noChangeShapeType="1"/>
                </p:cNvSpPr>
                <p:nvPr/>
              </p:nvSpPr>
              <p:spPr bwMode="auto">
                <a:xfrm>
                  <a:off x="2976" y="1944"/>
                  <a:ext cx="236" cy="137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59087" name="Text Box 15"/>
              <p:cNvSpPr txBox="1">
                <a:spLocks noChangeArrowheads="1"/>
              </p:cNvSpPr>
              <p:nvPr/>
            </p:nvSpPr>
            <p:spPr bwMode="auto">
              <a:xfrm>
                <a:off x="4078" y="614"/>
                <a:ext cx="121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endParaRPr 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59088" name="Text Box 16"/>
              <p:cNvSpPr txBox="1">
                <a:spLocks noChangeArrowheads="1"/>
              </p:cNvSpPr>
              <p:nvPr/>
            </p:nvSpPr>
            <p:spPr bwMode="auto">
              <a:xfrm>
                <a:off x="3304" y="932"/>
                <a:ext cx="2804" cy="2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charset="0"/>
                    <a:ea typeface="MS PGothic" charset="0"/>
                    <a:cs typeface="MS PGothic" charset="0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100000"/>
                  <a:buFont typeface="Times" charset="0"/>
                  <a:buNone/>
                  <a:defRPr/>
                </a:pPr>
                <a:r>
                  <a:rPr lang="en-US" sz="1600" dirty="0" smtClean="0">
                    <a:solidFill>
                      <a:srgbClr val="000000"/>
                    </a:solidFill>
                    <a:latin typeface="Helvetica" charset="0"/>
                  </a:rPr>
                  <a:t>Atmospheric Sciences</a:t>
                </a:r>
              </a:p>
              <a:p>
                <a:pPr>
                  <a:lnSpc>
                    <a:spcPct val="15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100000"/>
                  <a:buFont typeface="Times" charset="0"/>
                  <a:buNone/>
                  <a:defRPr/>
                </a:pPr>
                <a:r>
                  <a:rPr lang="en-US" sz="1600" b="1" dirty="0" smtClean="0">
                    <a:solidFill>
                      <a:srgbClr val="000000"/>
                    </a:solidFill>
                    <a:latin typeface="Helvetica" charset="0"/>
                  </a:rPr>
                  <a:t>Basin Studies and Petroleum Geoscience </a:t>
                </a:r>
              </a:p>
              <a:p>
                <a:pPr>
                  <a:lnSpc>
                    <a:spcPct val="15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100000"/>
                  <a:buFont typeface="Times" charset="0"/>
                  <a:buNone/>
                  <a:defRPr/>
                </a:pPr>
                <a:r>
                  <a:rPr lang="en-US" sz="1600" dirty="0" smtClean="0">
                    <a:solidFill>
                      <a:srgbClr val="000000"/>
                    </a:solidFill>
                    <a:latin typeface="Helvetica" charset="0"/>
                  </a:rPr>
                  <a:t>Environmental Geochemistry and </a:t>
                </a:r>
                <a:r>
                  <a:rPr lang="en-US" sz="1600" dirty="0" err="1" smtClean="0">
                    <a:solidFill>
                      <a:srgbClr val="000000"/>
                    </a:solidFill>
                    <a:latin typeface="Helvetica" charset="0"/>
                  </a:rPr>
                  <a:t>Geomicrobiology</a:t>
                </a:r>
                <a:endParaRPr lang="en-US" sz="1600" dirty="0" smtClean="0">
                  <a:solidFill>
                    <a:srgbClr val="000000"/>
                  </a:solidFill>
                  <a:latin typeface="Helvetica" charset="0"/>
                </a:endParaRPr>
              </a:p>
              <a:p>
                <a:pPr>
                  <a:lnSpc>
                    <a:spcPct val="15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100000"/>
                  <a:buFont typeface="Times" charset="0"/>
                  <a:buNone/>
                  <a:defRPr/>
                </a:pPr>
                <a:r>
                  <a:rPr lang="en-US" sz="1600" dirty="0" smtClean="0">
                    <a:solidFill>
                      <a:srgbClr val="000000"/>
                    </a:solidFill>
                    <a:latin typeface="Helvetica" charset="0"/>
                  </a:rPr>
                  <a:t>Isotope Geochemistry and </a:t>
                </a:r>
                <a:r>
                  <a:rPr lang="en-US" sz="1600" dirty="0" err="1" smtClean="0">
                    <a:solidFill>
                      <a:srgbClr val="000000"/>
                    </a:solidFill>
                    <a:latin typeface="Helvetica" charset="0"/>
                  </a:rPr>
                  <a:t>Cosmochemistry</a:t>
                </a:r>
                <a:endParaRPr lang="en-US" sz="1600" dirty="0" smtClean="0">
                  <a:solidFill>
                    <a:srgbClr val="000000"/>
                  </a:solidFill>
                  <a:latin typeface="Helvetica" charset="0"/>
                </a:endParaRPr>
              </a:p>
              <a:p>
                <a:pPr>
                  <a:lnSpc>
                    <a:spcPct val="15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100000"/>
                  <a:buFont typeface="Times" charset="0"/>
                  <a:buNone/>
                  <a:defRPr/>
                </a:pPr>
                <a:r>
                  <a:rPr lang="en-US" sz="1600" dirty="0" smtClean="0">
                    <a:solidFill>
                      <a:srgbClr val="000000"/>
                    </a:solidFill>
                    <a:latin typeface="Helvetica" charset="0"/>
                  </a:rPr>
                  <a:t>Physics and Chemistry of Minerals and Fluids</a:t>
                </a:r>
              </a:p>
              <a:p>
                <a:pPr>
                  <a:lnSpc>
                    <a:spcPct val="15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100000"/>
                  <a:buFont typeface="Times" charset="0"/>
                  <a:buNone/>
                  <a:defRPr/>
                </a:pPr>
                <a:r>
                  <a:rPr lang="en-US" sz="1600" dirty="0" smtClean="0">
                    <a:solidFill>
                      <a:srgbClr val="000000"/>
                    </a:solidFill>
                    <a:latin typeface="Helvetica" charset="0"/>
                  </a:rPr>
                  <a:t>Structural and </a:t>
                </a:r>
                <a:r>
                  <a:rPr lang="en-US" sz="1600" dirty="0" err="1" smtClean="0">
                    <a:solidFill>
                      <a:srgbClr val="000000"/>
                    </a:solidFill>
                    <a:latin typeface="Helvetica" charset="0"/>
                  </a:rPr>
                  <a:t>Petrological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Helvetica" charset="0"/>
                  </a:rPr>
                  <a:t> Geoscience</a:t>
                </a:r>
              </a:p>
              <a:p>
                <a:pPr>
                  <a:lnSpc>
                    <a:spcPct val="15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100000"/>
                  <a:buFont typeface="Times" charset="0"/>
                  <a:buNone/>
                  <a:defRPr/>
                </a:pPr>
                <a:r>
                  <a:rPr lang="en-US" sz="1600" dirty="0" err="1" smtClean="0">
                    <a:solidFill>
                      <a:srgbClr val="000000"/>
                    </a:solidFill>
                    <a:latin typeface="Helvetica" charset="0"/>
                  </a:rPr>
                  <a:t>Palaeontology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Helvetica" charset="0"/>
                  </a:rPr>
                  <a:t> and </a:t>
                </a:r>
                <a:r>
                  <a:rPr lang="en-US" sz="1600" dirty="0" err="1" smtClean="0">
                    <a:solidFill>
                      <a:srgbClr val="000000"/>
                    </a:solidFill>
                    <a:latin typeface="Helvetica" charset="0"/>
                  </a:rPr>
                  <a:t>Palaeobotany</a:t>
                </a:r>
                <a:endParaRPr lang="en-US" sz="1600" dirty="0" smtClean="0">
                  <a:solidFill>
                    <a:srgbClr val="000000"/>
                  </a:solidFill>
                  <a:latin typeface="Helvetica" charset="0"/>
                </a:endParaRPr>
              </a:p>
            </p:txBody>
          </p:sp>
        </p:grpSp>
        <p:sp>
          <p:nvSpPr>
            <p:cNvPr id="259089" name="Rectangle 17"/>
            <p:cNvSpPr>
              <a:spLocks noChangeArrowheads="1"/>
            </p:cNvSpPr>
            <p:nvPr/>
          </p:nvSpPr>
          <p:spPr bwMode="auto">
            <a:xfrm>
              <a:off x="3214" y="527"/>
              <a:ext cx="2480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  <a:buClr>
                  <a:schemeClr val="accent2"/>
                </a:buClr>
                <a:defRPr/>
              </a:pPr>
              <a:r>
                <a:rPr lang="en-US" sz="2000" b="1" dirty="0">
                  <a:solidFill>
                    <a:srgbClr val="000000"/>
                  </a:solidFill>
                  <a:latin typeface="Arial" charset="0"/>
                </a:rPr>
                <a:t>School of Earth, Atmospheric </a:t>
              </a:r>
              <a:br>
                <a:rPr lang="en-US" sz="2000" b="1" dirty="0">
                  <a:solidFill>
                    <a:srgbClr val="000000"/>
                  </a:solidFill>
                  <a:latin typeface="Arial" charset="0"/>
                </a:rPr>
              </a:br>
              <a:r>
                <a:rPr lang="en-US" sz="2000" b="1" dirty="0">
                  <a:solidFill>
                    <a:srgbClr val="000000"/>
                  </a:solidFill>
                  <a:latin typeface="Arial" charset="0"/>
                </a:rPr>
                <a:t>and Environmental Sciences</a:t>
              </a:r>
            </a:p>
          </p:txBody>
        </p:sp>
      </p:grp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827480" y="332570"/>
            <a:ext cx="79833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b="1" dirty="0">
                <a:latin typeface="Helvetica" charset="0"/>
                <a:ea typeface="ＭＳ Ｐゴシック" charset="0"/>
                <a:cs typeface="+mn-cs"/>
              </a:rPr>
              <a:t>Faculty of Science and Engineering</a:t>
            </a:r>
            <a:endParaRPr lang="en-US" sz="3200" dirty="0"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27095-B4B8-4560-B72A-46183549D79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681598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3931" y="764630"/>
            <a:ext cx="6846277" cy="4852988"/>
          </a:xfrm>
        </p:spPr>
        <p:txBody>
          <a:bodyPr/>
          <a:lstStyle/>
          <a:p>
            <a:pPr marL="0" indent="0" eaLnBrk="1" hangingPunct="1">
              <a:buFont typeface="Wingdings" charset="0"/>
              <a:buNone/>
              <a:defRPr/>
            </a:pPr>
            <a:endParaRPr lang="en-GB" sz="2000" dirty="0">
              <a:effectLst/>
              <a:latin typeface="Verdana" charset="0"/>
              <a:ea typeface="MS PGothic" charset="0"/>
              <a:cs typeface="Arial" charset="0"/>
            </a:endParaRPr>
          </a:p>
          <a:p>
            <a:pPr eaLnBrk="1" hangingPunct="1">
              <a:defRPr/>
            </a:pPr>
            <a:r>
              <a:rPr lang="en-GB" sz="2000" dirty="0" smtClean="0">
                <a:effectLst/>
                <a:latin typeface="Verdana" charset="0"/>
                <a:ea typeface="MS PGothic" charset="0"/>
                <a:cs typeface="Arial" charset="0"/>
              </a:rPr>
              <a:t>Petroleum MSc started </a:t>
            </a:r>
            <a:r>
              <a:rPr lang="en-US" sz="2000" dirty="0" smtClean="0">
                <a:effectLst/>
                <a:latin typeface="Verdana" charset="0"/>
                <a:ea typeface="MS PGothic" charset="0"/>
                <a:cs typeface="Arial" charset="0"/>
              </a:rPr>
              <a:t>in 2003</a:t>
            </a:r>
          </a:p>
          <a:p>
            <a:pPr eaLnBrk="1" hangingPunct="1">
              <a:defRPr/>
            </a:pPr>
            <a:r>
              <a:rPr lang="en-US" sz="2000" dirty="0" smtClean="0">
                <a:effectLst/>
                <a:latin typeface="Verdana" charset="0"/>
                <a:ea typeface="MS PGothic" charset="0"/>
                <a:cs typeface="Arial" charset="0"/>
              </a:rPr>
              <a:t>Now one </a:t>
            </a:r>
            <a:r>
              <a:rPr lang="en-US" sz="2000" dirty="0">
                <a:effectLst/>
                <a:latin typeface="Verdana" charset="0"/>
                <a:ea typeface="MS PGothic" charset="0"/>
                <a:cs typeface="Arial" charset="0"/>
              </a:rPr>
              <a:t>of the largest </a:t>
            </a:r>
            <a:r>
              <a:rPr lang="en-GB" sz="2000" b="1" dirty="0" smtClean="0">
                <a:effectLst/>
                <a:latin typeface="Verdana" charset="0"/>
                <a:ea typeface="MS PGothic" charset="0"/>
                <a:cs typeface="Arial" charset="0"/>
              </a:rPr>
              <a:t>Petroleum Geoscience and Engineering</a:t>
            </a:r>
            <a:r>
              <a:rPr lang="en-US" sz="2000" dirty="0" smtClean="0">
                <a:effectLst/>
                <a:latin typeface="Verdana" charset="0"/>
                <a:ea typeface="MS PGothic" charset="0"/>
                <a:cs typeface="Arial" charset="0"/>
              </a:rPr>
              <a:t> </a:t>
            </a:r>
            <a:r>
              <a:rPr lang="en-US" sz="2000" dirty="0">
                <a:effectLst/>
                <a:latin typeface="Verdana" charset="0"/>
                <a:ea typeface="MS PGothic" charset="0"/>
                <a:cs typeface="Arial" charset="0"/>
              </a:rPr>
              <a:t>groups in </a:t>
            </a:r>
            <a:r>
              <a:rPr lang="en-US" sz="2000" dirty="0" smtClean="0">
                <a:effectLst/>
                <a:latin typeface="Verdana" charset="0"/>
                <a:ea typeface="MS PGothic" charset="0"/>
                <a:cs typeface="Arial" charset="0"/>
              </a:rPr>
              <a:t>the UK, with </a:t>
            </a:r>
            <a:r>
              <a:rPr lang="en-US" sz="2000" dirty="0">
                <a:effectLst/>
                <a:latin typeface="Verdana" charset="0"/>
                <a:ea typeface="MS PGothic" charset="0"/>
                <a:cs typeface="Arial" charset="0"/>
              </a:rPr>
              <a:t>extensive collaborative links with </a:t>
            </a:r>
            <a:r>
              <a:rPr lang="en-US" sz="2000" dirty="0" smtClean="0">
                <a:effectLst/>
                <a:latin typeface="Verdana" charset="0"/>
                <a:ea typeface="MS PGothic" charset="0"/>
                <a:cs typeface="Arial" charset="0"/>
              </a:rPr>
              <a:t>world leading </a:t>
            </a:r>
            <a:r>
              <a:rPr lang="en-GB" sz="2000" dirty="0" smtClean="0">
                <a:effectLst/>
                <a:latin typeface="Verdana" charset="0"/>
                <a:ea typeface="MS PGothic" charset="0"/>
                <a:cs typeface="Arial" charset="0"/>
              </a:rPr>
              <a:t>facilities</a:t>
            </a:r>
            <a:endParaRPr lang="en-GB" sz="2000" dirty="0">
              <a:latin typeface="Verdana" charset="0"/>
              <a:ea typeface="MS PGothic" charset="0"/>
              <a:cs typeface="Arial" charset="0"/>
            </a:endParaRPr>
          </a:p>
          <a:p>
            <a:pPr eaLnBrk="1" hangingPunct="1">
              <a:defRPr/>
            </a:pPr>
            <a:endParaRPr lang="en-GB" sz="2000" dirty="0">
              <a:effectLst/>
              <a:latin typeface="Verdana" charset="0"/>
              <a:ea typeface="MS PGothic" charset="0"/>
              <a:cs typeface="Arial" charset="0"/>
            </a:endParaRPr>
          </a:p>
          <a:p>
            <a:pPr eaLnBrk="1" hangingPunct="1">
              <a:defRPr/>
            </a:pPr>
            <a:r>
              <a:rPr lang="en-GB" sz="2000" dirty="0" smtClean="0">
                <a:effectLst/>
                <a:latin typeface="Verdana" charset="0"/>
                <a:ea typeface="MS PGothic" charset="0"/>
                <a:cs typeface="Arial" charset="0"/>
              </a:rPr>
              <a:t>15+ </a:t>
            </a:r>
            <a:r>
              <a:rPr lang="en-GB" sz="2000" dirty="0">
                <a:effectLst/>
                <a:latin typeface="Verdana" charset="0"/>
                <a:ea typeface="MS PGothic" charset="0"/>
                <a:cs typeface="Arial" charset="0"/>
              </a:rPr>
              <a:t>academic staff supervising 30 </a:t>
            </a:r>
            <a:r>
              <a:rPr lang="en-GB" sz="2000" dirty="0" smtClean="0">
                <a:effectLst/>
                <a:latin typeface="Verdana" charset="0"/>
                <a:ea typeface="MS PGothic" charset="0"/>
                <a:cs typeface="Arial" charset="0"/>
              </a:rPr>
              <a:t>PhD</a:t>
            </a:r>
            <a:r>
              <a:rPr lang="en-GB" altLang="ja-JP" sz="2000" dirty="0" smtClean="0">
                <a:effectLst/>
                <a:latin typeface="Verdana" charset="0"/>
                <a:ea typeface="MS PGothic" charset="0"/>
                <a:cs typeface="Arial" charset="0"/>
              </a:rPr>
              <a:t>s </a:t>
            </a:r>
            <a:r>
              <a:rPr lang="en-GB" altLang="ja-JP" sz="2000" dirty="0">
                <a:effectLst/>
                <a:latin typeface="Verdana" charset="0"/>
                <a:ea typeface="MS PGothic" charset="0"/>
                <a:cs typeface="Arial" charset="0"/>
              </a:rPr>
              <a:t>and 8 Post Doctoral Researchers</a:t>
            </a:r>
          </a:p>
          <a:p>
            <a:pPr eaLnBrk="1" hangingPunct="1">
              <a:defRPr/>
            </a:pPr>
            <a:endParaRPr lang="en-GB" sz="2000" dirty="0">
              <a:effectLst/>
              <a:latin typeface="Verdana" charset="0"/>
              <a:ea typeface="MS PGothic" charset="0"/>
              <a:cs typeface="Arial" charset="0"/>
            </a:endParaRPr>
          </a:p>
          <a:p>
            <a:pPr eaLnBrk="1" hangingPunct="1">
              <a:defRPr/>
            </a:pPr>
            <a:r>
              <a:rPr lang="en-GB" sz="2000" dirty="0" smtClean="0">
                <a:effectLst/>
                <a:latin typeface="Verdana" charset="0"/>
                <a:ea typeface="MS PGothic" charset="0"/>
                <a:cs typeface="Arial" charset="0"/>
              </a:rPr>
              <a:t>£2.5million +annual research </a:t>
            </a:r>
            <a:r>
              <a:rPr lang="en-GB" sz="2000" dirty="0">
                <a:effectLst/>
                <a:latin typeface="Verdana" charset="0"/>
                <a:ea typeface="MS PGothic" charset="0"/>
                <a:cs typeface="Arial" charset="0"/>
              </a:rPr>
              <a:t>funded by international oil </a:t>
            </a:r>
            <a:r>
              <a:rPr lang="en-GB" sz="2000" dirty="0" smtClean="0">
                <a:effectLst/>
                <a:latin typeface="Verdana" charset="0"/>
                <a:ea typeface="MS PGothic" charset="0"/>
                <a:cs typeface="Arial" charset="0"/>
              </a:rPr>
              <a:t>companies and UK Research Councils</a:t>
            </a:r>
            <a:endParaRPr lang="en-GB" sz="2000" dirty="0">
              <a:effectLst/>
              <a:latin typeface="Verdana" charset="0"/>
              <a:ea typeface="MS PGothic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en-GB" sz="2000" dirty="0">
                <a:effectLst/>
                <a:latin typeface="Verdana" charset="0"/>
                <a:ea typeface="MS PGothic" charset="0"/>
                <a:cs typeface="Arial" charset="0"/>
              </a:rPr>
              <a:t>  </a:t>
            </a:r>
          </a:p>
        </p:txBody>
      </p:sp>
      <p:pic>
        <p:nvPicPr>
          <p:cNvPr id="4" name="Picture 1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2851" y="1196976"/>
            <a:ext cx="1444869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2531" name="Picture 4" descr="Basin structure and fault growt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0259" y="3933825"/>
            <a:ext cx="1302726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104" y="5238750"/>
            <a:ext cx="8790842" cy="141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1450" y="260560"/>
            <a:ext cx="7777080" cy="702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chemeClr val="folHlink"/>
              </a:buClr>
              <a:buSzPct val="100000"/>
              <a:buFont typeface="Times" charset="0"/>
              <a:buNone/>
              <a:defRPr/>
            </a:pPr>
            <a:r>
              <a:rPr lang="en-US" sz="2800" b="1" dirty="0">
                <a:solidFill>
                  <a:srgbClr val="000000"/>
                </a:solidFill>
                <a:latin typeface="Helvetica" charset="0"/>
              </a:rPr>
              <a:t>Basin Studies and Petroleum Geoscience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27095-B4B8-4560-B72A-46183549D79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0443288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430" y="548600"/>
            <a:ext cx="8229600" cy="2921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b="1" dirty="0" smtClean="0">
                <a:solidFill>
                  <a:schemeClr val="tx1"/>
                </a:solidFill>
                <a:effectLst/>
                <a:ea typeface="+mj-ea"/>
              </a:rPr>
              <a:t>Who's who in Petroleum Geoscience and Engineering</a:t>
            </a:r>
            <a:endParaRPr lang="en-US" sz="2400" b="1" dirty="0" smtClean="0">
              <a:solidFill>
                <a:schemeClr val="tx1"/>
              </a:solidFill>
              <a:effectLst/>
              <a:ea typeface="+mj-ea"/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047" y="1628776"/>
            <a:ext cx="8773258" cy="48244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en-GB" sz="1600" dirty="0" smtClean="0">
                <a:effectLst/>
                <a:ea typeface="+mn-ea"/>
              </a:rPr>
              <a:t>Chair of Petroleum Geoscience 		</a:t>
            </a:r>
            <a:r>
              <a:rPr lang="en-GB" sz="1600" dirty="0" err="1" smtClean="0">
                <a:effectLst/>
                <a:ea typeface="+mn-ea"/>
              </a:rPr>
              <a:t>Prof.</a:t>
            </a:r>
            <a:r>
              <a:rPr lang="en-GB" sz="1600" dirty="0" smtClean="0">
                <a:effectLst/>
                <a:ea typeface="+mn-ea"/>
              </a:rPr>
              <a:t> Jonathan Redfern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en-GB" sz="1600" dirty="0" smtClean="0">
                <a:effectLst/>
                <a:ea typeface="+mn-ea"/>
              </a:rPr>
              <a:t>Chair of Sedimentology			Prof Kevin Taylor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en-GB" sz="1600" dirty="0" smtClean="0">
                <a:effectLst/>
                <a:ea typeface="+mn-ea"/>
              </a:rPr>
              <a:t>Chair of Development Geoscience		Prof Mike Bowman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en-GB" sz="1600" dirty="0" smtClean="0">
                <a:effectLst/>
                <a:ea typeface="+mn-ea"/>
              </a:rPr>
              <a:t>Chair of Stratigraphy			Prof Steve Flint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en-GB" sz="1600" dirty="0" smtClean="0">
                <a:effectLst/>
                <a:ea typeface="+mn-ea"/>
              </a:rPr>
              <a:t>Chair of Structural Geology			Prof </a:t>
            </a:r>
            <a:r>
              <a:rPr lang="en-GB" sz="1600" dirty="0">
                <a:effectLst/>
                <a:ea typeface="+mn-ea"/>
              </a:rPr>
              <a:t>Ernie </a:t>
            </a:r>
            <a:r>
              <a:rPr lang="en-GB" sz="1600" dirty="0" err="1" smtClean="0">
                <a:effectLst/>
                <a:ea typeface="+mn-ea"/>
              </a:rPr>
              <a:t>Rutter</a:t>
            </a:r>
            <a:endParaRPr lang="en-GB" sz="1600" dirty="0" smtClean="0">
              <a:effectLst/>
              <a:ea typeface="+mn-ea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endParaRPr lang="en-GB" sz="1600" dirty="0" smtClean="0">
              <a:effectLst/>
              <a:ea typeface="+mn-ea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en-GB" sz="1400" dirty="0" smtClean="0">
                <a:effectLst/>
                <a:ea typeface="+mn-ea"/>
              </a:rPr>
              <a:t>Petroleum Geoscience MSc Course Director 		Dr </a:t>
            </a:r>
            <a:r>
              <a:rPr lang="en-GB" sz="1400" dirty="0" err="1" smtClean="0">
                <a:effectLst/>
                <a:ea typeface="+mn-ea"/>
              </a:rPr>
              <a:t>Berit</a:t>
            </a:r>
            <a:r>
              <a:rPr lang="en-GB" sz="1400" dirty="0" smtClean="0">
                <a:effectLst/>
                <a:ea typeface="+mn-ea"/>
              </a:rPr>
              <a:t> </a:t>
            </a:r>
            <a:r>
              <a:rPr lang="en-GB" sz="1400" dirty="0" err="1" smtClean="0">
                <a:effectLst/>
                <a:ea typeface="+mn-ea"/>
              </a:rPr>
              <a:t>Legler</a:t>
            </a:r>
            <a:r>
              <a:rPr lang="en-GB" sz="1400" dirty="0">
                <a:effectLst/>
                <a:ea typeface="+mn-ea"/>
              </a:rPr>
              <a:t> </a:t>
            </a:r>
            <a:r>
              <a:rPr lang="en-GB" sz="1400" dirty="0" smtClean="0">
                <a:effectLst/>
                <a:ea typeface="+mn-ea"/>
              </a:rPr>
              <a:t>   (Sedimentology)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en-GB" sz="1400" dirty="0" smtClean="0">
                <a:effectLst/>
                <a:ea typeface="+mn-ea"/>
              </a:rPr>
              <a:t>Petroleum Engineering BEng Course Director		Dr Cathy Hollis   (</a:t>
            </a:r>
            <a:r>
              <a:rPr lang="en-GB" sz="1400" dirty="0" err="1" smtClean="0">
                <a:effectLst/>
                <a:ea typeface="+mn-ea"/>
              </a:rPr>
              <a:t>Petrophysics</a:t>
            </a:r>
            <a:r>
              <a:rPr lang="en-GB" sz="1400" dirty="0" smtClean="0">
                <a:effectLst/>
                <a:ea typeface="+mn-ea"/>
              </a:rPr>
              <a:t> </a:t>
            </a:r>
            <a:r>
              <a:rPr lang="en-GB" sz="1400" dirty="0">
                <a:effectLst/>
                <a:ea typeface="+mn-ea"/>
              </a:rPr>
              <a:t>/ </a:t>
            </a:r>
            <a:r>
              <a:rPr lang="en-GB" sz="1200" dirty="0" smtClean="0">
                <a:effectLst/>
                <a:ea typeface="+mn-ea"/>
              </a:rPr>
              <a:t>					</a:t>
            </a:r>
            <a:r>
              <a:rPr lang="en-GB" sz="1400" dirty="0" smtClean="0">
                <a:effectLst/>
                <a:ea typeface="+mn-ea"/>
              </a:rPr>
              <a:t>			Carbonate)</a:t>
            </a:r>
            <a:r>
              <a:rPr lang="en-GB" sz="1600" b="1" dirty="0" smtClean="0">
                <a:effectLst/>
                <a:ea typeface="+mn-ea"/>
              </a:rPr>
              <a:t>	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1400" dirty="0" smtClean="0">
                <a:effectLst/>
                <a:ea typeface="+mn-ea"/>
              </a:rPr>
              <a:t>Dr David </a:t>
            </a:r>
            <a:r>
              <a:rPr lang="en-GB" sz="1400" dirty="0" err="1" smtClean="0">
                <a:effectLst/>
                <a:ea typeface="+mn-ea"/>
              </a:rPr>
              <a:t>Hodgetts</a:t>
            </a:r>
            <a:r>
              <a:rPr lang="en-GB" sz="1400" dirty="0" smtClean="0">
                <a:effectLst/>
                <a:ea typeface="+mn-ea"/>
              </a:rPr>
              <a:t> (Reader)			Reservoir geology &amp; modelling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1400" dirty="0" smtClean="0">
                <a:effectLst/>
                <a:ea typeface="+mn-ea"/>
              </a:rPr>
              <a:t>Dr </a:t>
            </a:r>
            <a:r>
              <a:rPr lang="en-GB" sz="1400" dirty="0" err="1" smtClean="0">
                <a:effectLst/>
                <a:ea typeface="+mn-ea"/>
              </a:rPr>
              <a:t>Mads</a:t>
            </a:r>
            <a:r>
              <a:rPr lang="en-GB" sz="1400" dirty="0" smtClean="0">
                <a:effectLst/>
                <a:ea typeface="+mn-ea"/>
              </a:rPr>
              <a:t> </a:t>
            </a:r>
            <a:r>
              <a:rPr lang="en-GB" sz="1400" dirty="0" err="1" smtClean="0">
                <a:effectLst/>
                <a:ea typeface="+mn-ea"/>
              </a:rPr>
              <a:t>Huuse</a:t>
            </a:r>
            <a:r>
              <a:rPr lang="en-GB" sz="1400" dirty="0" smtClean="0">
                <a:effectLst/>
                <a:ea typeface="+mn-ea"/>
              </a:rPr>
              <a:t> (Reader)			Seismic and Fluid Flow</a:t>
            </a:r>
            <a:r>
              <a:rPr lang="en-GB" sz="1400" dirty="0">
                <a:effectLst/>
                <a:ea typeface="+mn-ea"/>
              </a:rPr>
              <a:t>		</a:t>
            </a:r>
            <a:r>
              <a:rPr lang="en-GB" sz="1400" dirty="0" smtClean="0">
                <a:effectLst/>
                <a:ea typeface="+mn-ea"/>
              </a:rPr>
              <a:t>	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1400" dirty="0" smtClean="0">
                <a:effectLst/>
                <a:ea typeface="+mn-ea"/>
              </a:rPr>
              <a:t>Dr Stefan Schroeder			Carbonate </a:t>
            </a:r>
            <a:r>
              <a:rPr lang="en-GB" sz="1400" dirty="0">
                <a:effectLst/>
                <a:ea typeface="+mn-ea"/>
              </a:rPr>
              <a:t>geology</a:t>
            </a:r>
            <a:endParaRPr lang="en-GB" sz="1400" dirty="0" smtClean="0">
              <a:effectLst/>
              <a:ea typeface="+mn-ea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sz="1400" dirty="0" smtClean="0">
                <a:effectLst/>
                <a:ea typeface="+mn-ea"/>
              </a:rPr>
              <a:t>Dr Neil Mitchell (Reader)			Geophysics, Earth surface processes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1400" dirty="0" smtClean="0">
                <a:effectLst/>
                <a:ea typeface="+mn-ea"/>
              </a:rPr>
              <a:t>Dr Simon </a:t>
            </a:r>
            <a:r>
              <a:rPr lang="en-GB" sz="1400" dirty="0" err="1" smtClean="0">
                <a:effectLst/>
                <a:ea typeface="+mn-ea"/>
              </a:rPr>
              <a:t>Brocklehurst</a:t>
            </a:r>
            <a:r>
              <a:rPr lang="en-GB" sz="1400" dirty="0" smtClean="0">
                <a:effectLst/>
                <a:ea typeface="+mn-ea"/>
              </a:rPr>
              <a:t>			Earth surface process and glaciology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1400" dirty="0" smtClean="0">
                <a:effectLst/>
                <a:ea typeface="+mn-ea"/>
              </a:rPr>
              <a:t>Dr </a:t>
            </a:r>
            <a:r>
              <a:rPr lang="en-GB" sz="1400" dirty="0" err="1">
                <a:effectLst/>
                <a:ea typeface="+mn-ea"/>
              </a:rPr>
              <a:t>Merren</a:t>
            </a:r>
            <a:r>
              <a:rPr lang="en-GB" sz="1400" dirty="0">
                <a:effectLst/>
                <a:ea typeface="+mn-ea"/>
              </a:rPr>
              <a:t> Jones		</a:t>
            </a:r>
            <a:r>
              <a:rPr lang="en-GB" sz="1400" dirty="0" smtClean="0">
                <a:effectLst/>
                <a:ea typeface="+mn-ea"/>
              </a:rPr>
              <a:t>		Sedimentology </a:t>
            </a:r>
            <a:r>
              <a:rPr lang="en-GB" sz="1400" dirty="0">
                <a:effectLst/>
                <a:ea typeface="+mn-ea"/>
              </a:rPr>
              <a:t>and </a:t>
            </a:r>
            <a:r>
              <a:rPr lang="en-GB" sz="1400" dirty="0" smtClean="0">
                <a:effectLst/>
                <a:ea typeface="+mn-ea"/>
              </a:rPr>
              <a:t>tectonics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1400" dirty="0" smtClean="0">
                <a:effectLst/>
                <a:ea typeface="+mn-ea"/>
              </a:rPr>
              <a:t>Dr Steve </a:t>
            </a:r>
            <a:r>
              <a:rPr lang="en-GB" sz="1400" dirty="0" err="1" smtClean="0">
                <a:effectLst/>
                <a:ea typeface="+mn-ea"/>
              </a:rPr>
              <a:t>Crovey</a:t>
            </a:r>
            <a:r>
              <a:rPr lang="en-GB" sz="1400" dirty="0" smtClean="0">
                <a:effectLst/>
                <a:ea typeface="+mn-ea"/>
              </a:rPr>
              <a:t>-Crump			Structural geology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1400" dirty="0" smtClean="0">
                <a:effectLst/>
                <a:ea typeface="+mn-ea"/>
              </a:rPr>
              <a:t>Dr Julian </a:t>
            </a:r>
            <a:r>
              <a:rPr lang="en-GB" sz="1400" dirty="0" err="1" smtClean="0">
                <a:effectLst/>
                <a:ea typeface="+mn-ea"/>
              </a:rPr>
              <a:t>Mecklenberg</a:t>
            </a:r>
            <a:r>
              <a:rPr lang="en-GB" sz="1400" dirty="0" smtClean="0">
                <a:effectLst/>
                <a:ea typeface="+mn-ea"/>
              </a:rPr>
              <a:t>			</a:t>
            </a:r>
            <a:r>
              <a:rPr lang="en-GB" sz="1400" dirty="0">
                <a:effectLst/>
                <a:ea typeface="+mn-ea"/>
              </a:rPr>
              <a:t>Structural geology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1400" dirty="0" smtClean="0">
                <a:effectLst/>
                <a:ea typeface="+mn-ea"/>
              </a:rPr>
              <a:t>Dr Emma Finch</a:t>
            </a:r>
            <a:r>
              <a:rPr lang="en-GB" sz="1600" dirty="0" smtClean="0">
                <a:effectLst/>
                <a:ea typeface="+mn-ea"/>
              </a:rPr>
              <a:t>				</a:t>
            </a:r>
            <a:r>
              <a:rPr lang="en-GB" sz="1400" dirty="0" err="1" smtClean="0">
                <a:effectLst/>
                <a:ea typeface="+mn-ea"/>
              </a:rPr>
              <a:t>Nummerical</a:t>
            </a:r>
            <a:r>
              <a:rPr lang="en-GB" sz="1400" dirty="0" smtClean="0">
                <a:effectLst/>
                <a:ea typeface="+mn-ea"/>
              </a:rPr>
              <a:t> Modelling</a:t>
            </a:r>
            <a:endParaRPr lang="en-GB" sz="1400" dirty="0">
              <a:effectLst/>
              <a:ea typeface="+mn-ea"/>
            </a:endParaRPr>
          </a:p>
        </p:txBody>
      </p:sp>
      <p:pic>
        <p:nvPicPr>
          <p:cNvPr id="23555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86426"/>
            <a:ext cx="91440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27095-B4B8-4560-B72A-46183549D79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925114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Box 2"/>
          <p:cNvSpPr txBox="1">
            <a:spLocks noChangeArrowheads="1"/>
          </p:cNvSpPr>
          <p:nvPr/>
        </p:nvSpPr>
        <p:spPr bwMode="auto">
          <a:xfrm>
            <a:off x="755470" y="2132820"/>
            <a:ext cx="7596554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The team also comprises a strong group of oil company specialists and consultants, including:</a:t>
            </a:r>
          </a:p>
          <a:p>
            <a:pPr>
              <a:defRPr/>
            </a:pPr>
            <a:endParaRPr lang="en-GB" sz="2000" dirty="0" smtClean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Prof Richard Dixon– (exploration geology &amp; risk analysis, BP)</a:t>
            </a:r>
          </a:p>
          <a:p>
            <a:pPr>
              <a:defRPr/>
            </a:pP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Prof Brian Williams : </a:t>
            </a:r>
            <a:r>
              <a:rPr lang="en-GB" sz="2000" dirty="0" err="1" smtClean="0">
                <a:solidFill>
                  <a:srgbClr val="000000"/>
                </a:solidFill>
                <a:latin typeface="Arial" charset="0"/>
              </a:rPr>
              <a:t>clastic</a:t>
            </a: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 reservoir sedimentology</a:t>
            </a:r>
          </a:p>
          <a:p>
            <a:pPr>
              <a:defRPr/>
            </a:pP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Malcolm Mitchell – (petroleum economist 20 years with Shell)  </a:t>
            </a:r>
          </a:p>
          <a:p>
            <a:pPr>
              <a:defRPr/>
            </a:pP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Andrew Stocks – (</a:t>
            </a:r>
            <a:r>
              <a:rPr lang="en-GB" sz="2000" dirty="0" err="1" smtClean="0">
                <a:solidFill>
                  <a:srgbClr val="000000"/>
                </a:solidFill>
                <a:latin typeface="Arial" charset="0"/>
              </a:rPr>
              <a:t>petrophysics</a:t>
            </a: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 - 28 years experience), </a:t>
            </a:r>
          </a:p>
          <a:p>
            <a:pPr>
              <a:defRPr/>
            </a:pP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Ted Cox – (seismic - consultant, previously with Robertson Research) </a:t>
            </a:r>
          </a:p>
          <a:p>
            <a:pPr>
              <a:defRPr/>
            </a:pP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Tim </a:t>
            </a:r>
            <a:r>
              <a:rPr lang="en-GB" sz="2000" dirty="0" err="1" smtClean="0">
                <a:solidFill>
                  <a:srgbClr val="000000"/>
                </a:solidFill>
                <a:latin typeface="Arial" charset="0"/>
              </a:rPr>
              <a:t>Herrett</a:t>
            </a: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 – (</a:t>
            </a:r>
            <a:r>
              <a:rPr lang="en-GB" sz="2000" dirty="0" err="1" smtClean="0">
                <a:solidFill>
                  <a:srgbClr val="000000"/>
                </a:solidFill>
                <a:latin typeface="Arial" charset="0"/>
              </a:rPr>
              <a:t>wellsite</a:t>
            </a: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 / operations geology - 20 year experience and consultant with Cambrian Consultants and Exxon), </a:t>
            </a:r>
          </a:p>
          <a:p>
            <a:pPr>
              <a:defRPr/>
            </a:pPr>
            <a:r>
              <a:rPr lang="en-GB" sz="2000" dirty="0" err="1" smtClean="0">
                <a:solidFill>
                  <a:srgbClr val="000000"/>
                </a:solidFill>
                <a:latin typeface="Arial" charset="0"/>
              </a:rPr>
              <a:t>Alun</a:t>
            </a: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 Griffiths – (applied reservoir geology – consultant)</a:t>
            </a:r>
          </a:p>
        </p:txBody>
      </p:sp>
      <p:sp>
        <p:nvSpPr>
          <p:cNvPr id="152579" name="Rectangle 3"/>
          <p:cNvSpPr>
            <a:spLocks noChangeArrowheads="1"/>
          </p:cNvSpPr>
          <p:nvPr/>
        </p:nvSpPr>
        <p:spPr bwMode="auto">
          <a:xfrm>
            <a:off x="782836" y="548600"/>
            <a:ext cx="6957604" cy="155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GB" sz="28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+mn-cs"/>
              </a:rPr>
              <a:t>Petroleum Geoscience MSc</a:t>
            </a:r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defRPr/>
            </a:pPr>
            <a:endParaRPr lang="en-GB" sz="2800" b="1" dirty="0">
              <a:solidFill>
                <a:srgbClr val="000000"/>
              </a:solidFill>
              <a:latin typeface="Helvetica" charset="0"/>
              <a:ea typeface="ＭＳ Ｐゴシック" charset="0"/>
              <a:cs typeface="+mn-cs"/>
            </a:endParaRPr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GB" sz="28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+mn-cs"/>
              </a:rPr>
              <a:t>Dedicated </a:t>
            </a:r>
            <a:r>
              <a:rPr lang="en-GB" sz="280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+mn-cs"/>
              </a:rPr>
              <a:t>External Expert Teaching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8B5044-DDAD-485D-83C2-9C62394899D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0494790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54505"/>
            <a:ext cx="8229600" cy="4530725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400" b="1" dirty="0" smtClean="0">
                <a:effectLst/>
                <a:ea typeface="+mn-ea"/>
              </a:rPr>
              <a:t>World-class research and teaching facilities across full spectrum of Earth Sciences and at all scales</a:t>
            </a:r>
          </a:p>
        </p:txBody>
      </p:sp>
      <p:grpSp>
        <p:nvGrpSpPr>
          <p:cNvPr id="24578" name="Group 4"/>
          <p:cNvGrpSpPr>
            <a:grpSpLocks/>
          </p:cNvGrpSpPr>
          <p:nvPr/>
        </p:nvGrpSpPr>
        <p:grpSpPr bwMode="auto">
          <a:xfrm>
            <a:off x="683460" y="2070335"/>
            <a:ext cx="2573215" cy="4310063"/>
            <a:chOff x="775" y="1338"/>
            <a:chExt cx="1621" cy="2715"/>
          </a:xfrm>
        </p:grpSpPr>
        <p:pic>
          <p:nvPicPr>
            <p:cNvPr id="261125" name="Picture 5" descr="DSCF03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" y="2484"/>
              <a:ext cx="1362" cy="1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1126" name="Picture 6" descr="DSCF031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" y="1338"/>
              <a:ext cx="1621" cy="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61127" name="Text Box 7"/>
            <p:cNvSpPr txBox="1">
              <a:spLocks noChangeArrowheads="1"/>
            </p:cNvSpPr>
            <p:nvPr/>
          </p:nvSpPr>
          <p:spPr bwMode="auto">
            <a:xfrm>
              <a:off x="838" y="1350"/>
              <a:ext cx="84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chemeClr val="accent2"/>
                </a:buClr>
                <a:defRPr/>
              </a:pPr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Noble gas</a:t>
              </a:r>
            </a:p>
          </p:txBody>
        </p:sp>
        <p:sp>
          <p:nvSpPr>
            <p:cNvPr id="261128" name="Text Box 8"/>
            <p:cNvSpPr txBox="1">
              <a:spLocks noChangeArrowheads="1"/>
            </p:cNvSpPr>
            <p:nvPr/>
          </p:nvSpPr>
          <p:spPr bwMode="auto">
            <a:xfrm>
              <a:off x="902" y="2566"/>
              <a:ext cx="97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chemeClr val="accent2"/>
                </a:buClr>
                <a:defRPr/>
              </a:pPr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Ar-Ar dating</a:t>
              </a:r>
            </a:p>
          </p:txBody>
        </p:sp>
      </p:grpSp>
      <p:grpSp>
        <p:nvGrpSpPr>
          <p:cNvPr id="24579" name="Group 9"/>
          <p:cNvGrpSpPr>
            <a:grpSpLocks/>
          </p:cNvGrpSpPr>
          <p:nvPr/>
        </p:nvGrpSpPr>
        <p:grpSpPr bwMode="auto">
          <a:xfrm>
            <a:off x="3475018" y="2060810"/>
            <a:ext cx="2600325" cy="4206875"/>
            <a:chOff x="2596" y="1336"/>
            <a:chExt cx="1638" cy="2650"/>
          </a:xfrm>
        </p:grpSpPr>
        <p:pic>
          <p:nvPicPr>
            <p:cNvPr id="261130" name="Picture 10" descr="DSCF034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4" y="2840"/>
              <a:ext cx="1530" cy="1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1131" name="Picture 11" descr="DSCF032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6" y="1336"/>
              <a:ext cx="1572" cy="1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61132" name="Text Box 12"/>
            <p:cNvSpPr txBox="1">
              <a:spLocks noChangeArrowheads="1"/>
            </p:cNvSpPr>
            <p:nvPr/>
          </p:nvSpPr>
          <p:spPr bwMode="auto">
            <a:xfrm>
              <a:off x="2630" y="1350"/>
              <a:ext cx="68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chemeClr val="accent2"/>
                </a:buClr>
                <a:defRPr/>
              </a:pPr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ICP-MS</a:t>
              </a:r>
            </a:p>
          </p:txBody>
        </p:sp>
        <p:sp>
          <p:nvSpPr>
            <p:cNvPr id="261133" name="Text Box 13"/>
            <p:cNvSpPr txBox="1">
              <a:spLocks noChangeArrowheads="1"/>
            </p:cNvSpPr>
            <p:nvPr/>
          </p:nvSpPr>
          <p:spPr bwMode="auto">
            <a:xfrm>
              <a:off x="2607" y="2814"/>
              <a:ext cx="1627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chemeClr val="accent2"/>
                </a:buClr>
                <a:defRPr/>
              </a:pPr>
              <a:r>
                <a:rPr lang="en-US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Electron microprobe/</a:t>
              </a:r>
              <a:br>
                <a:rPr lang="en-US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</a:br>
              <a:r>
                <a:rPr lang="en-US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SEM</a:t>
              </a:r>
            </a:p>
          </p:txBody>
        </p:sp>
      </p:grpSp>
      <p:grpSp>
        <p:nvGrpSpPr>
          <p:cNvPr id="24580" name="Group 14"/>
          <p:cNvGrpSpPr>
            <a:grpSpLocks/>
          </p:cNvGrpSpPr>
          <p:nvPr/>
        </p:nvGrpSpPr>
        <p:grpSpPr bwMode="auto">
          <a:xfrm>
            <a:off x="6133224" y="2060810"/>
            <a:ext cx="2399217" cy="4460875"/>
            <a:chOff x="4190" y="1326"/>
            <a:chExt cx="1511" cy="2810"/>
          </a:xfrm>
        </p:grpSpPr>
        <p:pic>
          <p:nvPicPr>
            <p:cNvPr id="261135" name="Picture 15" descr="DSCF031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5" y="1326"/>
              <a:ext cx="1420" cy="1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61136" name="Text Box 16"/>
            <p:cNvSpPr txBox="1">
              <a:spLocks noChangeArrowheads="1"/>
            </p:cNvSpPr>
            <p:nvPr/>
          </p:nvSpPr>
          <p:spPr bwMode="auto">
            <a:xfrm>
              <a:off x="4190" y="1342"/>
              <a:ext cx="132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chemeClr val="accent2"/>
                </a:buClr>
                <a:defRPr/>
              </a:pPr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Deformation </a:t>
              </a:r>
              <a:b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</a:br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and acoustic rigs</a:t>
              </a:r>
            </a:p>
          </p:txBody>
        </p:sp>
        <p:pic>
          <p:nvPicPr>
            <p:cNvPr id="24585" name="Picture 17" descr="DSCF004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5" y="2599"/>
              <a:ext cx="1425" cy="1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1138" name="Text Box 18"/>
            <p:cNvSpPr txBox="1">
              <a:spLocks noChangeArrowheads="1"/>
            </p:cNvSpPr>
            <p:nvPr/>
          </p:nvSpPr>
          <p:spPr bwMode="auto">
            <a:xfrm>
              <a:off x="4250" y="2638"/>
              <a:ext cx="145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chemeClr val="accent2"/>
                </a:buClr>
                <a:defRPr/>
              </a:pPr>
              <a:r>
                <a:rPr lang="en-US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500 g/T Centrifuge</a:t>
              </a:r>
            </a:p>
          </p:txBody>
        </p:sp>
      </p:grpSp>
      <p:sp>
        <p:nvSpPr>
          <p:cNvPr id="261139" name="Text Box 19"/>
          <p:cNvSpPr txBox="1">
            <a:spLocks noChangeArrowheads="1"/>
          </p:cNvSpPr>
          <p:nvPr/>
        </p:nvSpPr>
        <p:spPr bwMode="auto">
          <a:xfrm>
            <a:off x="8697058" y="263526"/>
            <a:ext cx="1846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2"/>
              </a:buCl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261140" name="Text Box 20"/>
          <p:cNvSpPr txBox="1">
            <a:spLocks noChangeArrowheads="1"/>
          </p:cNvSpPr>
          <p:nvPr/>
        </p:nvSpPr>
        <p:spPr bwMode="auto">
          <a:xfrm>
            <a:off x="8874370" y="390526"/>
            <a:ext cx="1846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2"/>
              </a:buCl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27095-B4B8-4560-B72A-46183549D79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7388893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2"/>
          <p:cNvSpPr txBox="1">
            <a:spLocks noChangeArrowheads="1"/>
          </p:cNvSpPr>
          <p:nvPr/>
        </p:nvSpPr>
        <p:spPr bwMode="auto">
          <a:xfrm>
            <a:off x="338253" y="2149482"/>
            <a:ext cx="5169877" cy="370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en-GB" sz="1600" dirty="0" smtClean="0"/>
              <a:t>Three fully equipped teaching  laboratories</a:t>
            </a:r>
          </a:p>
          <a:p>
            <a:pPr>
              <a:buFontTx/>
              <a:buChar char="•"/>
              <a:defRPr/>
            </a:pPr>
            <a:endParaRPr lang="en-GB" sz="1600" dirty="0" smtClean="0"/>
          </a:p>
          <a:p>
            <a:pPr>
              <a:buFontTx/>
              <a:buChar char="•"/>
              <a:defRPr/>
            </a:pPr>
            <a:r>
              <a:rPr lang="en-GB" sz="1600" dirty="0" smtClean="0"/>
              <a:t>a network of Unix / PC workstations</a:t>
            </a:r>
          </a:p>
          <a:p>
            <a:pPr>
              <a:buFontTx/>
              <a:buChar char="•"/>
              <a:defRPr/>
            </a:pPr>
            <a:endParaRPr lang="en-GB" sz="1600" dirty="0" smtClean="0"/>
          </a:p>
          <a:p>
            <a:pPr>
              <a:buFontTx/>
              <a:buChar char="•"/>
              <a:defRPr/>
            </a:pPr>
            <a:r>
              <a:rPr lang="en-GB" sz="1600" dirty="0" smtClean="0"/>
              <a:t>45 double screen workstations with both 2D and 3D Schlumberger ™ seismic, well log interpretation and visualisation packages</a:t>
            </a:r>
          </a:p>
          <a:p>
            <a:pPr>
              <a:buFontTx/>
              <a:buChar char="•"/>
              <a:defRPr/>
            </a:pPr>
            <a:endParaRPr lang="en-GB" sz="1600" dirty="0" smtClean="0"/>
          </a:p>
          <a:p>
            <a:pPr>
              <a:buFontTx/>
              <a:buChar char="•"/>
              <a:defRPr/>
            </a:pPr>
            <a:r>
              <a:rPr lang="en-GB" sz="1600" dirty="0" smtClean="0"/>
              <a:t>All  industry standard software, including full Petrel suite, Kingdom Suite ™, </a:t>
            </a:r>
            <a:r>
              <a:rPr lang="en-GB" sz="1600" dirty="0" err="1" smtClean="0"/>
              <a:t>Roxar</a:t>
            </a:r>
            <a:r>
              <a:rPr lang="en-GB" sz="1600" dirty="0" smtClean="0"/>
              <a:t> RMS</a:t>
            </a:r>
          </a:p>
          <a:p>
            <a:pPr>
              <a:buFontTx/>
              <a:buChar char="•"/>
              <a:defRPr/>
            </a:pPr>
            <a:endParaRPr lang="en-GB" sz="1600" dirty="0" smtClean="0"/>
          </a:p>
          <a:p>
            <a:pPr>
              <a:buFontTx/>
              <a:buChar char="•"/>
              <a:defRPr/>
            </a:pPr>
            <a:r>
              <a:rPr lang="en-GB" sz="1600" dirty="0" smtClean="0"/>
              <a:t>World class research laboratories, including </a:t>
            </a:r>
            <a:r>
              <a:rPr lang="en-GB" sz="1600" dirty="0" err="1" smtClean="0"/>
              <a:t>petrophysics</a:t>
            </a:r>
            <a:r>
              <a:rPr lang="en-GB" sz="1600" dirty="0" smtClean="0"/>
              <a:t>, sedimentology labs, ICP, SEM and GIS facilities</a:t>
            </a:r>
            <a:r>
              <a:rPr lang="en-GB" sz="900" dirty="0" smtClean="0"/>
              <a:t>.</a:t>
            </a:r>
            <a:r>
              <a:rPr lang="en-GB" sz="1600" dirty="0" smtClean="0"/>
              <a:t> </a:t>
            </a:r>
          </a:p>
          <a:p>
            <a:pPr>
              <a:buFontTx/>
              <a:buChar char="•"/>
              <a:defRPr/>
            </a:pPr>
            <a:endParaRPr lang="en-GB" sz="1050" dirty="0" smtClean="0"/>
          </a:p>
        </p:txBody>
      </p:sp>
      <p:pic>
        <p:nvPicPr>
          <p:cNvPr id="14848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1848" y="2420860"/>
            <a:ext cx="1818542" cy="297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48486" name="Rectangle 6"/>
          <p:cNvSpPr>
            <a:spLocks noChangeArrowheads="1"/>
          </p:cNvSpPr>
          <p:nvPr/>
        </p:nvSpPr>
        <p:spPr bwMode="auto">
          <a:xfrm>
            <a:off x="383931" y="1203326"/>
            <a:ext cx="43753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GB" sz="2800" b="1" dirty="0">
                <a:solidFill>
                  <a:srgbClr val="FFFFFF"/>
                </a:solidFill>
                <a:ea typeface="ＭＳ Ｐゴシック" charset="0"/>
                <a:cs typeface="+mn-cs"/>
              </a:rPr>
              <a:t>Dedicated MSc Facilities</a:t>
            </a:r>
          </a:p>
        </p:txBody>
      </p:sp>
      <p:pic>
        <p:nvPicPr>
          <p:cNvPr id="1484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70" y="4509150"/>
            <a:ext cx="2391508" cy="17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470" y="260560"/>
            <a:ext cx="7479323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8B5044-DDAD-485D-83C2-9C62394899D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2908238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430" y="908650"/>
            <a:ext cx="8434754" cy="5327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en-GB" sz="3200" b="1" dirty="0">
                <a:effectLst/>
                <a:latin typeface="Verdana" charset="0"/>
                <a:ea typeface="MS PGothic" charset="0"/>
                <a:cs typeface="Arial" charset="0"/>
              </a:rPr>
              <a:t>Research Areas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endParaRPr lang="en-GB" sz="2000" b="1" dirty="0">
              <a:effectLst/>
              <a:latin typeface="Verdana" charset="0"/>
              <a:ea typeface="MS PGothic" charset="0"/>
              <a:cs typeface="Arial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sz="2000" dirty="0">
                <a:effectLst/>
                <a:latin typeface="Verdana" charset="0"/>
                <a:cs typeface="Arial" charset="0"/>
              </a:rPr>
              <a:t>Carbonate sedimentology and </a:t>
            </a:r>
            <a:r>
              <a:rPr lang="en-GB" sz="2000" dirty="0" err="1">
                <a:effectLst/>
                <a:latin typeface="Verdana" charset="0"/>
                <a:cs typeface="Arial" charset="0"/>
              </a:rPr>
              <a:t>diagenesis</a:t>
            </a:r>
            <a:endParaRPr lang="en-GB" sz="2000" dirty="0">
              <a:effectLst/>
              <a:latin typeface="Verdana" charset="0"/>
              <a:cs typeface="Arial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sz="2000" dirty="0">
                <a:effectLst/>
                <a:latin typeface="Verdana" charset="0"/>
                <a:cs typeface="Arial" charset="0"/>
              </a:rPr>
              <a:t>Digital outcrop analogues and reservoir modelling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sz="2000" dirty="0">
                <a:effectLst/>
                <a:latin typeface="Verdana" charset="0"/>
                <a:cs typeface="Arial" charset="0"/>
              </a:rPr>
              <a:t>Sedimentology a regional stratigraphy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sz="2000" dirty="0">
                <a:effectLst/>
                <a:latin typeface="Verdana" charset="0"/>
                <a:cs typeface="Arial" charset="0"/>
              </a:rPr>
              <a:t>Reservoir characterisation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sz="2000" dirty="0">
                <a:effectLst/>
                <a:latin typeface="Verdana" charset="0"/>
                <a:cs typeface="Arial" charset="0"/>
              </a:rPr>
              <a:t>3D seismic, basin modelling and fluid flow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>
                <a:effectLst/>
                <a:latin typeface="Verdana" charset="0"/>
                <a:cs typeface="Arial" charset="0"/>
              </a:rPr>
              <a:t>Reservoir </a:t>
            </a:r>
            <a:r>
              <a:rPr lang="en-US" sz="2000" dirty="0" err="1">
                <a:effectLst/>
                <a:latin typeface="Verdana" charset="0"/>
                <a:cs typeface="Arial" charset="0"/>
              </a:rPr>
              <a:t>characterisation</a:t>
            </a:r>
            <a:r>
              <a:rPr lang="en-US" sz="2000" dirty="0">
                <a:effectLst/>
                <a:latin typeface="Verdana" charset="0"/>
                <a:cs typeface="Arial" charset="0"/>
              </a:rPr>
              <a:t> and Monitoring using Numerical Simulation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>
                <a:effectLst/>
                <a:latin typeface="Verdana" charset="0"/>
                <a:cs typeface="Arial" charset="0"/>
              </a:rPr>
              <a:t>Marine geology and geophysics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>
                <a:effectLst/>
                <a:latin typeface="Verdana" charset="0"/>
                <a:cs typeface="Arial" charset="0"/>
              </a:rPr>
              <a:t>Landscape evolution and Earth surface processes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sz="2000" dirty="0">
                <a:effectLst/>
                <a:latin typeface="Verdana" charset="0"/>
                <a:cs typeface="Arial" charset="0"/>
              </a:rPr>
              <a:t>Fluid flow and sediment </a:t>
            </a:r>
            <a:r>
              <a:rPr lang="en-GB" sz="2000" dirty="0" smtClean="0">
                <a:effectLst/>
                <a:latin typeface="Verdana" charset="0"/>
                <a:cs typeface="Arial" charset="0"/>
              </a:rPr>
              <a:t>remobilisation </a:t>
            </a:r>
            <a:r>
              <a:rPr lang="en-US" sz="2000" dirty="0" smtClean="0">
                <a:solidFill>
                  <a:srgbClr val="FFFFFF"/>
                </a:solidFill>
                <a:effectLst/>
                <a:latin typeface="Verdana" charset="0"/>
                <a:cs typeface="Arial" charset="0"/>
              </a:rPr>
              <a:t>and </a:t>
            </a:r>
            <a:r>
              <a:rPr lang="en-US" sz="2000" dirty="0">
                <a:solidFill>
                  <a:srgbClr val="FFFFFF"/>
                </a:solidFill>
                <a:effectLst/>
                <a:latin typeface="Verdana" charset="0"/>
                <a:cs typeface="Arial" charset="0"/>
              </a:rPr>
              <a:t>fault growth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en-US" sz="2000" dirty="0">
              <a:effectLst/>
              <a:latin typeface="Verdana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>
                <a:effectLst/>
                <a:latin typeface="Verdana" charset="0"/>
                <a:ea typeface="MS PGothic" charset="0"/>
                <a:cs typeface="Arial" charset="0"/>
              </a:rPr>
              <a:t>Industrial Consortia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>
                <a:effectLst/>
                <a:latin typeface="Verdana" charset="0"/>
                <a:cs typeface="Arial" charset="0"/>
              </a:rPr>
              <a:t>North Africa Research Group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>
                <a:effectLst/>
                <a:latin typeface="Verdana" charset="0"/>
                <a:cs typeface="Arial" charset="0"/>
              </a:rPr>
              <a:t>STRAT </a:t>
            </a:r>
            <a:r>
              <a:rPr lang="en-US" sz="2000" dirty="0" smtClean="0">
                <a:effectLst/>
                <a:latin typeface="Verdana" charset="0"/>
                <a:cs typeface="Arial" charset="0"/>
              </a:rPr>
              <a:t>./ SLOPE Group</a:t>
            </a:r>
            <a:endParaRPr lang="en-US" sz="2000" dirty="0">
              <a:effectLst/>
              <a:latin typeface="Verdana" charset="0"/>
              <a:cs typeface="Arial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>
                <a:effectLst/>
                <a:latin typeface="Verdana" charset="0"/>
                <a:cs typeface="Arial" charset="0"/>
              </a:rPr>
              <a:t>Manchester Shale Gas Research </a:t>
            </a:r>
            <a:r>
              <a:rPr lang="en-US" sz="2000" dirty="0" smtClean="0">
                <a:effectLst/>
                <a:latin typeface="Verdana" charset="0"/>
                <a:cs typeface="Arial" charset="0"/>
              </a:rPr>
              <a:t>Group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 smtClean="0">
                <a:latin typeface="Verdana" charset="0"/>
                <a:cs typeface="Arial" charset="0"/>
              </a:rPr>
              <a:t>Carbonate Research Group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GB" sz="2000" dirty="0">
              <a:effectLst/>
              <a:latin typeface="Verdana" charset="0"/>
              <a:cs typeface="Arial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GB" sz="2000" dirty="0">
              <a:effectLst/>
              <a:latin typeface="Verdana" charset="0"/>
              <a:cs typeface="Arial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GB" sz="2000" dirty="0">
              <a:effectLst/>
              <a:latin typeface="Verdana" charset="0"/>
              <a:cs typeface="Arial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GB" sz="2000" dirty="0">
              <a:effectLst/>
              <a:latin typeface="Verdana" charset="0"/>
              <a:cs typeface="Arial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GB" sz="2000" dirty="0">
              <a:effectLst/>
              <a:latin typeface="Verdana" charset="0"/>
              <a:cs typeface="Arial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GB" sz="2000" dirty="0">
              <a:effectLst/>
              <a:latin typeface="Verdana" charset="0"/>
              <a:cs typeface="Arial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GB" sz="2000" b="1" dirty="0">
              <a:effectLst/>
              <a:latin typeface="Verdana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sz="2000" b="1" dirty="0">
                <a:effectLst/>
                <a:latin typeface="Verdana" charset="0"/>
                <a:ea typeface="MS PGothic" charset="0"/>
                <a:cs typeface="Arial" charset="0"/>
              </a:rPr>
              <a:t>Research:  </a:t>
            </a:r>
            <a:r>
              <a:rPr lang="en-GB" sz="2000" dirty="0">
                <a:effectLst/>
                <a:latin typeface="Verdana" charset="0"/>
                <a:ea typeface="MS PGothic" charset="0"/>
                <a:cs typeface="Arial" charset="0"/>
              </a:rPr>
              <a:t>Our research incorporates all aspects of the sedimentary basin system, from source to sink and from micro- to macro-scales. Projects integrate structural, sedimentological and geomorphic studies and span the fundamental and petroleum geosciences. We use state-of-the-art acquisition, modelling and interpretation tools on a wide range of datasets.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sz="2000" b="1" dirty="0">
              <a:effectLst/>
              <a:latin typeface="Verdana" charset="0"/>
              <a:ea typeface="MS PGothic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sz="1800" b="1" dirty="0">
                <a:effectLst/>
                <a:latin typeface="Verdana" charset="0"/>
                <a:ea typeface="MS PGothic" charset="0"/>
                <a:cs typeface="Arial" charset="0"/>
              </a:rPr>
              <a:t>http://</a:t>
            </a:r>
            <a:r>
              <a:rPr lang="en-GB" sz="1800" b="1" dirty="0" err="1">
                <a:effectLst/>
                <a:latin typeface="Verdana" charset="0"/>
                <a:ea typeface="MS PGothic" charset="0"/>
                <a:cs typeface="Arial" charset="0"/>
              </a:rPr>
              <a:t>www.seaes.manchester.ac.uk</a:t>
            </a:r>
            <a:r>
              <a:rPr lang="en-GB" sz="1800" b="1" dirty="0">
                <a:effectLst/>
                <a:latin typeface="Verdana" charset="0"/>
                <a:ea typeface="MS PGothic" charset="0"/>
                <a:cs typeface="Arial" charset="0"/>
              </a:rPr>
              <a:t>/research/groups/basin/</a:t>
            </a:r>
          </a:p>
        </p:txBody>
      </p:sp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3039" y="4941888"/>
            <a:ext cx="2220058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27095-B4B8-4560-B72A-46183549D79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5631629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410" y="404580"/>
            <a:ext cx="6552910" cy="4851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lang="en-GB" b="1" dirty="0">
                <a:effectLst/>
                <a:latin typeface="Verdana" charset="0"/>
                <a:ea typeface="MS PGothic" charset="0"/>
                <a:cs typeface="Arial" charset="0"/>
              </a:rPr>
              <a:t>Petroleum Geoscience Teaching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endParaRPr lang="en-GB" sz="2000" dirty="0">
              <a:effectLst/>
              <a:latin typeface="Verdana" charset="0"/>
              <a:ea typeface="MS PGothic" charset="0"/>
              <a:cs typeface="Arial" charset="0"/>
            </a:endParaRPr>
          </a:p>
          <a:p>
            <a:pPr eaLnBrk="1" hangingPunct="1">
              <a:defRPr/>
            </a:pPr>
            <a:r>
              <a:rPr lang="en-GB" sz="2000" dirty="0">
                <a:effectLst/>
                <a:latin typeface="Verdana" charset="0"/>
                <a:ea typeface="MS PGothic" charset="0"/>
                <a:cs typeface="Arial" charset="0"/>
              </a:rPr>
              <a:t>Training includes undergraduate and MSc programmes</a:t>
            </a:r>
          </a:p>
          <a:p>
            <a:pPr eaLnBrk="1" hangingPunct="1">
              <a:buFont typeface="Wingdings" charset="0"/>
              <a:buNone/>
              <a:defRPr/>
            </a:pPr>
            <a:endParaRPr lang="en-GB" sz="2000" dirty="0">
              <a:effectLst/>
              <a:latin typeface="Verdana" charset="0"/>
              <a:ea typeface="MS PGothic" charset="0"/>
              <a:cs typeface="Arial" charset="0"/>
            </a:endParaRPr>
          </a:p>
          <a:p>
            <a:pPr eaLnBrk="1" hangingPunct="1">
              <a:defRPr/>
            </a:pPr>
            <a:r>
              <a:rPr lang="en-GB" sz="2000" dirty="0">
                <a:effectLst/>
                <a:latin typeface="Verdana" charset="0"/>
                <a:ea typeface="MS PGothic" charset="0"/>
                <a:cs typeface="Arial" charset="0"/>
              </a:rPr>
              <a:t>Four internationally recognised MSc courses: </a:t>
            </a:r>
          </a:p>
          <a:p>
            <a:pPr lvl="1" eaLnBrk="1" hangingPunct="1">
              <a:defRPr/>
            </a:pPr>
            <a:r>
              <a:rPr lang="en-GB" sz="2000" dirty="0">
                <a:effectLst/>
                <a:latin typeface="Verdana" charset="0"/>
                <a:cs typeface="Arial" charset="0"/>
              </a:rPr>
              <a:t>Petroleum Geoscience for Exploration</a:t>
            </a:r>
          </a:p>
          <a:p>
            <a:pPr lvl="1" eaLnBrk="1" hangingPunct="1">
              <a:defRPr/>
            </a:pPr>
            <a:r>
              <a:rPr lang="en-GB" sz="2000" dirty="0">
                <a:effectLst/>
                <a:latin typeface="Verdana" charset="0"/>
                <a:cs typeface="Arial" charset="0"/>
              </a:rPr>
              <a:t>Petroleum Geoscience for Reservoir Development and </a:t>
            </a:r>
            <a:r>
              <a:rPr lang="en-GB" sz="2000" dirty="0" smtClean="0">
                <a:effectLst/>
                <a:latin typeface="Verdana" charset="0"/>
                <a:cs typeface="Arial" charset="0"/>
              </a:rPr>
              <a:t>Production</a:t>
            </a:r>
            <a:endParaRPr lang="en-GB" sz="2000" dirty="0">
              <a:effectLst/>
              <a:latin typeface="Verdana" charset="0"/>
              <a:cs typeface="Arial" charset="0"/>
            </a:endParaRPr>
          </a:p>
          <a:p>
            <a:pPr lvl="1" eaLnBrk="1" hangingPunct="1">
              <a:defRPr/>
            </a:pPr>
            <a:endParaRPr lang="en-GB" sz="2000" dirty="0" smtClean="0">
              <a:effectLst/>
              <a:latin typeface="Verdana" charset="0"/>
              <a:cs typeface="Arial" charset="0"/>
            </a:endParaRPr>
          </a:p>
          <a:p>
            <a:pPr lvl="1" eaLnBrk="1" hangingPunct="1">
              <a:defRPr/>
            </a:pPr>
            <a:r>
              <a:rPr lang="en-GB" sz="2000" dirty="0" smtClean="0">
                <a:effectLst/>
                <a:latin typeface="Verdana" charset="0"/>
                <a:cs typeface="Arial" charset="0"/>
              </a:rPr>
              <a:t>Pollution </a:t>
            </a:r>
            <a:r>
              <a:rPr lang="en-GB" sz="2000" dirty="0">
                <a:effectLst/>
                <a:latin typeface="Verdana" charset="0"/>
                <a:cs typeface="Arial" charset="0"/>
              </a:rPr>
              <a:t>and Environmental Control</a:t>
            </a:r>
          </a:p>
          <a:p>
            <a:pPr lvl="1" eaLnBrk="1" hangingPunct="1">
              <a:defRPr/>
            </a:pPr>
            <a:r>
              <a:rPr lang="en-GB" sz="2000" dirty="0">
                <a:effectLst/>
                <a:latin typeface="Verdana" charset="0"/>
                <a:cs typeface="Arial" charset="0"/>
              </a:rPr>
              <a:t>Environmental Sciences, Policy and Management (MESPOM</a:t>
            </a:r>
            <a:r>
              <a:rPr lang="en-GB" sz="2000" dirty="0" smtClean="0">
                <a:effectLst/>
                <a:latin typeface="Verdana" charset="0"/>
                <a:cs typeface="Arial" charset="0"/>
              </a:rPr>
              <a:t>)  </a:t>
            </a:r>
            <a:endParaRPr lang="en-GB" sz="2000" dirty="0">
              <a:effectLst/>
              <a:latin typeface="Verdana" charset="0"/>
              <a:cs typeface="Arial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GB" sz="2000" dirty="0">
              <a:effectLst/>
              <a:latin typeface="Verdana" charset="0"/>
              <a:ea typeface="MS PGothic" charset="0"/>
              <a:cs typeface="Arial" charset="0"/>
            </a:endParaRPr>
          </a:p>
          <a:p>
            <a:pPr eaLnBrk="1" hangingPunct="1">
              <a:defRPr/>
            </a:pPr>
            <a:r>
              <a:rPr lang="en-GB" sz="2000" dirty="0">
                <a:effectLst/>
                <a:latin typeface="Verdana" charset="0"/>
                <a:ea typeface="MS PGothic" charset="0"/>
                <a:cs typeface="Arial" charset="0"/>
              </a:rPr>
              <a:t>MPhil</a:t>
            </a:r>
            <a:r>
              <a:rPr lang="en-US" sz="2000" dirty="0">
                <a:effectLst/>
                <a:latin typeface="Verdana" charset="0"/>
                <a:ea typeface="MS PGothic" charset="0"/>
                <a:cs typeface="Arial" charset="0"/>
              </a:rPr>
              <a:t>/MSc by Research in all research areas. </a:t>
            </a:r>
            <a:r>
              <a:rPr lang="en-US" sz="2000" b="1" dirty="0">
                <a:effectLst/>
                <a:latin typeface="Verdana" charset="0"/>
                <a:ea typeface="MS PGothic" charset="0"/>
                <a:cs typeface="Arial" charset="0"/>
              </a:rPr>
              <a:t> </a:t>
            </a:r>
          </a:p>
          <a:p>
            <a:pPr eaLnBrk="1" hangingPunct="1">
              <a:buFont typeface="Wingdings" charset="0"/>
              <a:buNone/>
              <a:defRPr/>
            </a:pPr>
            <a:endParaRPr lang="en-US" sz="2000" b="1" dirty="0">
              <a:effectLst/>
              <a:latin typeface="Verdana" charset="0"/>
              <a:ea typeface="MS PGothic" charset="0"/>
              <a:cs typeface="Arial" charset="0"/>
            </a:endParaRPr>
          </a:p>
          <a:p>
            <a:pPr eaLnBrk="1" hangingPunct="1">
              <a:defRPr/>
            </a:pPr>
            <a:r>
              <a:rPr lang="en-GB" sz="2000" dirty="0">
                <a:effectLst/>
                <a:latin typeface="Verdana" charset="0"/>
                <a:ea typeface="MS PGothic" charset="0"/>
                <a:cs typeface="Arial" charset="0"/>
              </a:rPr>
              <a:t>3-4 year undergraduate training programme in Petroleum Engineering (BEng/</a:t>
            </a:r>
            <a:r>
              <a:rPr lang="en-GB" sz="2000" dirty="0" err="1">
                <a:effectLst/>
                <a:latin typeface="Verdana" charset="0"/>
                <a:ea typeface="MS PGothic" charset="0"/>
                <a:cs typeface="Arial" charset="0"/>
              </a:rPr>
              <a:t>MEng</a:t>
            </a:r>
            <a:r>
              <a:rPr lang="en-GB" sz="2000" dirty="0">
                <a:effectLst/>
                <a:latin typeface="Verdana" charset="0"/>
                <a:ea typeface="MS PGothic" charset="0"/>
                <a:cs typeface="Arial" charset="0"/>
              </a:rPr>
              <a:t>).</a:t>
            </a:r>
            <a:r>
              <a:rPr lang="en-GB" sz="2000" dirty="0">
                <a:latin typeface="Verdana" charset="0"/>
                <a:ea typeface="MS PGothic" charset="0"/>
                <a:cs typeface="Arial" charset="0"/>
              </a:rPr>
              <a:t> </a:t>
            </a:r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9900" y="1338264"/>
            <a:ext cx="2139462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1623" y="3209925"/>
            <a:ext cx="2140927" cy="165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1776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8436" y="5013326"/>
            <a:ext cx="2140926" cy="17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27095-B4B8-4560-B72A-46183549D79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7183675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7" name="Text Box 3"/>
          <p:cNvSpPr txBox="1">
            <a:spLocks noChangeArrowheads="1"/>
          </p:cNvSpPr>
          <p:nvPr/>
        </p:nvSpPr>
        <p:spPr bwMode="auto">
          <a:xfrm>
            <a:off x="252047" y="1741488"/>
            <a:ext cx="4465027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5738" indent="-185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The 50 week courses are divided into three stages, Taught Modules 1 and 2 (October to April) comprises lectures and assessed practical /research projects, and a Research Project, from May to September</a:t>
            </a:r>
          </a:p>
          <a:p>
            <a:pPr>
              <a:defRPr/>
            </a:pPr>
            <a:endParaRPr lang="en-GB" sz="2000" b="1" dirty="0" smtClean="0">
              <a:solidFill>
                <a:srgbClr val="000000"/>
              </a:solidFill>
              <a:latin typeface="Arial" charset="0"/>
              <a:cs typeface="+mn-cs"/>
            </a:endParaRPr>
          </a:p>
          <a:p>
            <a:pPr>
              <a:buFontTx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Taught Module 1: is common to both MScs. Series of introductory courses on the fundamentals of petroleum geoscience, </a:t>
            </a:r>
            <a:r>
              <a:rPr lang="en-GB" sz="2000" dirty="0" err="1" smtClean="0">
                <a:solidFill>
                  <a:srgbClr val="000000"/>
                </a:solidFill>
                <a:latin typeface="Arial" charset="0"/>
                <a:cs typeface="+mn-cs"/>
              </a:rPr>
              <a:t>clastic</a:t>
            </a:r>
            <a:r>
              <a:rPr lang="en-GB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 and carbonate reservoir sedimentology, </a:t>
            </a:r>
            <a:r>
              <a:rPr lang="en-GB" sz="2000" dirty="0" err="1" smtClean="0">
                <a:solidFill>
                  <a:srgbClr val="000000"/>
                </a:solidFill>
                <a:latin typeface="Arial" charset="0"/>
                <a:cs typeface="+mn-cs"/>
              </a:rPr>
              <a:t>petrophysics</a:t>
            </a:r>
            <a:r>
              <a:rPr lang="en-GB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, operations and </a:t>
            </a:r>
            <a:r>
              <a:rPr lang="en-GB" sz="2000" dirty="0" err="1" smtClean="0">
                <a:solidFill>
                  <a:srgbClr val="000000"/>
                </a:solidFill>
                <a:latin typeface="Arial" charset="0"/>
                <a:cs typeface="+mn-cs"/>
              </a:rPr>
              <a:t>wellsite</a:t>
            </a:r>
            <a:r>
              <a:rPr lang="en-GB" sz="2000" dirty="0" smtClean="0">
                <a:solidFill>
                  <a:srgbClr val="000000"/>
                </a:solidFill>
                <a:latin typeface="Arial" charset="0"/>
                <a:cs typeface="+mn-cs"/>
              </a:rPr>
              <a:t> geology</a:t>
            </a:r>
          </a:p>
          <a:p>
            <a:pPr>
              <a:buFontTx/>
              <a:buChar char="•"/>
              <a:defRPr/>
            </a:pPr>
            <a:endParaRPr lang="en-GB" sz="2000" dirty="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1546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0127" y="1190625"/>
            <a:ext cx="197387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54630" name="Picture 6" descr="CrossBedding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9281" y="4437064"/>
            <a:ext cx="4054719" cy="167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154631" name="Picture 7" descr="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0585" y="1130301"/>
            <a:ext cx="1916723" cy="287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115717" name="Picture 2" descr="L344 x2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1623" y="5157789"/>
            <a:ext cx="2060331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51400" y="548600"/>
            <a:ext cx="64309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GB" sz="2800" b="1" dirty="0">
                <a:latin typeface="Helvetica" charset="0"/>
                <a:ea typeface="ＭＳ Ｐゴシック" charset="0"/>
                <a:cs typeface="+mn-cs"/>
              </a:rPr>
              <a:t>Petroleum Geoscience </a:t>
            </a:r>
            <a:r>
              <a:rPr lang="en-GB" sz="2800" b="1" dirty="0" smtClean="0">
                <a:latin typeface="Helvetica" charset="0"/>
                <a:ea typeface="ＭＳ Ｐゴシック" charset="0"/>
                <a:cs typeface="+mn-cs"/>
              </a:rPr>
              <a:t>MSc Courses</a:t>
            </a:r>
            <a:endParaRPr lang="en-GB" sz="2800" b="1" dirty="0"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8B5044-DDAD-485D-83C2-9C62394899D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9147437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 Box 2"/>
          <p:cNvSpPr txBox="1">
            <a:spLocks noChangeArrowheads="1"/>
          </p:cNvSpPr>
          <p:nvPr/>
        </p:nvSpPr>
        <p:spPr bwMode="auto">
          <a:xfrm>
            <a:off x="323410" y="1124680"/>
            <a:ext cx="4680650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GB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+mn-cs"/>
              </a:rPr>
              <a:t>Taught Module 2:  specialist options, with two pathways:  </a:t>
            </a:r>
          </a:p>
          <a:p>
            <a:pPr eaLnBrk="0" hangingPunct="0">
              <a:defRPr/>
            </a:pPr>
            <a:r>
              <a:rPr lang="en-GB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+mn-cs"/>
              </a:rPr>
              <a:t>Petroleum Geoscience Exploration MSc:  courses in seismic acquisition, processing &amp; interpretation, basin analysis, sequence stratigraphy, play fairway and prospect evaluation, risk assessment and petroleum economics. </a:t>
            </a:r>
          </a:p>
          <a:p>
            <a:pPr eaLnBrk="0" hangingPunct="0">
              <a:defRPr/>
            </a:pPr>
            <a:r>
              <a:rPr lang="en-GB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+mn-cs"/>
              </a:rPr>
              <a:t>   </a:t>
            </a:r>
          </a:p>
          <a:p>
            <a:pPr eaLnBrk="0" hangingPunct="0">
              <a:defRPr/>
            </a:pPr>
            <a:r>
              <a:rPr lang="en-GB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+mn-cs"/>
              </a:rPr>
              <a:t>Reservoir Development and Production MSc: focuses on development &amp; production based studies, integrated subsurface analysis, understanding the development plan, advanced reservoir modelling, economics and understanding development strategies. </a:t>
            </a:r>
          </a:p>
          <a:p>
            <a:pPr eaLnBrk="0" hangingPunct="0">
              <a:defRPr/>
            </a:pPr>
            <a:endParaRPr lang="en-GB" sz="2000" dirty="0">
              <a:solidFill>
                <a:srgbClr val="000000"/>
              </a:solidFill>
              <a:latin typeface="Arial" charset="0"/>
              <a:ea typeface="ＭＳ Ｐゴシック" charset="0"/>
              <a:cs typeface="+mn-cs"/>
            </a:endParaRPr>
          </a:p>
        </p:txBody>
      </p:sp>
      <p:graphicFrame>
        <p:nvGraphicFramePr>
          <p:cNvPr id="117762" name="Object 4"/>
          <p:cNvGraphicFramePr>
            <a:graphicFrameLocks noChangeAspect="1"/>
          </p:cNvGraphicFramePr>
          <p:nvPr/>
        </p:nvGraphicFramePr>
        <p:xfrm>
          <a:off x="5029200" y="1144589"/>
          <a:ext cx="3938954" cy="2187575"/>
        </p:xfrm>
        <a:graphic>
          <a:graphicData uri="http://schemas.openxmlformats.org/presentationml/2006/ole">
            <p:oleObj spid="_x0000_s101381" name="CorelDRAW" r:id="rId4" imgW="6079680" imgH="3385800" progId="">
              <p:embed/>
            </p:oleObj>
          </a:graphicData>
        </a:graphic>
      </p:graphicFrame>
      <p:pic>
        <p:nvPicPr>
          <p:cNvPr id="1566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3485" y="3409950"/>
            <a:ext cx="3379177" cy="327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51400" y="404580"/>
            <a:ext cx="64309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GB" sz="2800" b="1" dirty="0">
                <a:latin typeface="Helvetica" charset="0"/>
                <a:ea typeface="ＭＳ Ｐゴシック" charset="0"/>
                <a:cs typeface="+mn-cs"/>
              </a:rPr>
              <a:t>Petroleum Geoscience </a:t>
            </a:r>
            <a:r>
              <a:rPr lang="en-GB" sz="2800" b="1" dirty="0" smtClean="0">
                <a:latin typeface="Helvetica" charset="0"/>
                <a:ea typeface="ＭＳ Ｐゴシック" charset="0"/>
                <a:cs typeface="+mn-cs"/>
              </a:rPr>
              <a:t>MSc Courses</a:t>
            </a:r>
            <a:endParaRPr lang="en-GB" sz="2800" b="1" dirty="0">
              <a:latin typeface="Helvetica" charset="0"/>
              <a:ea typeface="ＭＳ Ｐゴシック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8B5044-DDAD-485D-83C2-9C62394899D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1373508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420" y="0"/>
            <a:ext cx="8229600" cy="1143000"/>
          </a:xfrm>
        </p:spPr>
        <p:txBody>
          <a:bodyPr/>
          <a:lstStyle/>
          <a:p>
            <a:r>
              <a:rPr lang="en-GB" dirty="0" smtClean="0"/>
              <a:t>E&amp;P requires integrated, highly skilled, multi-disciplinary teams</a:t>
            </a:r>
            <a:endParaRPr lang="en-US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22483" y="2289939"/>
            <a:ext cx="1055097" cy="338554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1" dirty="0"/>
              <a:t>Geology</a:t>
            </a:r>
            <a:r>
              <a:rPr lang="en-GB" sz="1400" dirty="0"/>
              <a:t>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137142" y="1725403"/>
            <a:ext cx="1362847" cy="33855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Geophysics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510104" y="2272042"/>
            <a:ext cx="1369286" cy="584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600" b="1" dirty="0"/>
              <a:t>Reservoir </a:t>
            </a:r>
          </a:p>
          <a:p>
            <a:r>
              <a:rPr lang="en-GB" sz="1600" b="1" dirty="0"/>
              <a:t>Engineering</a:t>
            </a:r>
            <a:endParaRPr lang="en-GB" sz="1400" dirty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859656" y="2612002"/>
            <a:ext cx="1830950" cy="5847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1" algn="ctr"/>
            <a:r>
              <a:rPr lang="en-GB" sz="1600" b="1" dirty="0">
                <a:solidFill>
                  <a:schemeClr val="bg1"/>
                </a:solidFill>
              </a:rPr>
              <a:t>Facilities </a:t>
            </a:r>
          </a:p>
          <a:p>
            <a:pPr lvl="1"/>
            <a:r>
              <a:rPr lang="en-GB" sz="1600" b="1" dirty="0">
                <a:solidFill>
                  <a:schemeClr val="bg1"/>
                </a:solidFill>
              </a:rPr>
              <a:t>Engineering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621804" y="2922457"/>
            <a:ext cx="1603324" cy="338554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1" dirty="0"/>
              <a:t>Geochemistry</a:t>
            </a:r>
            <a:r>
              <a:rPr lang="en-GB" sz="1400" dirty="0"/>
              <a:t> 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441357" y="3978036"/>
            <a:ext cx="942887" cy="338554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1" dirty="0"/>
              <a:t>Drilling</a:t>
            </a:r>
            <a:r>
              <a:rPr lang="en-GB" sz="1400" dirty="0"/>
              <a:t> 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907188" y="3503197"/>
            <a:ext cx="1521570" cy="338554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Petrophysics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1195084" y="1215576"/>
            <a:ext cx="6248400" cy="3962400"/>
          </a:xfrm>
          <a:custGeom>
            <a:avLst/>
            <a:gdLst>
              <a:gd name="G0" fmla="+- 955 0 0"/>
              <a:gd name="G1" fmla="+- 21600 0 955"/>
              <a:gd name="G2" fmla="+- 21600 0 95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55" y="10800"/>
                </a:moveTo>
                <a:cubicBezTo>
                  <a:pt x="955" y="16237"/>
                  <a:pt x="5363" y="20645"/>
                  <a:pt x="10800" y="20645"/>
                </a:cubicBezTo>
                <a:cubicBezTo>
                  <a:pt x="16237" y="20645"/>
                  <a:pt x="20645" y="16237"/>
                  <a:pt x="20645" y="10800"/>
                </a:cubicBezTo>
                <a:cubicBezTo>
                  <a:pt x="20645" y="5363"/>
                  <a:pt x="16237" y="955"/>
                  <a:pt x="10800" y="955"/>
                </a:cubicBezTo>
                <a:cubicBezTo>
                  <a:pt x="5363" y="955"/>
                  <a:pt x="955" y="5363"/>
                  <a:pt x="955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595633" y="3731816"/>
            <a:ext cx="1441420" cy="5847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1" dirty="0" smtClean="0"/>
              <a:t>Production </a:t>
            </a:r>
          </a:p>
          <a:p>
            <a:r>
              <a:rPr lang="en-GB" sz="1600" b="1" dirty="0" smtClean="0"/>
              <a:t>Optimisation</a:t>
            </a:r>
            <a:endParaRPr lang="en-GB" sz="1400" dirty="0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3311715" y="4484263"/>
            <a:ext cx="2276585" cy="338554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Commercial </a:t>
            </a:r>
            <a:r>
              <a:rPr lang="en-GB" sz="1600" b="1" dirty="0">
                <a:solidFill>
                  <a:schemeClr val="bg1"/>
                </a:solidFill>
              </a:rPr>
              <a:t>analysis</a:t>
            </a:r>
            <a:r>
              <a:rPr lang="en-GB" sz="1400" dirty="0"/>
              <a:t> 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349513" y="5400314"/>
            <a:ext cx="85114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1938" indent="-261938" algn="l">
              <a:buFont typeface="Wingdings" pitchFamily="2" charset="2"/>
              <a:buChar char="Ø"/>
            </a:pPr>
            <a:r>
              <a:rPr lang="en-GB" sz="1800" dirty="0">
                <a:latin typeface="+mj-lt"/>
              </a:rPr>
              <a:t>Integrated </a:t>
            </a:r>
            <a:r>
              <a:rPr lang="en-GB" sz="1800" dirty="0" smtClean="0">
                <a:latin typeface="+mj-lt"/>
              </a:rPr>
              <a:t>multi-disciplinary </a:t>
            </a:r>
            <a:r>
              <a:rPr lang="en-GB" sz="1800" dirty="0">
                <a:latin typeface="+mj-lt"/>
              </a:rPr>
              <a:t>teams composed of skilled professionals working together, including both operator </a:t>
            </a:r>
            <a:r>
              <a:rPr lang="en-GB" sz="1800" dirty="0" smtClean="0">
                <a:latin typeface="+mj-lt"/>
              </a:rPr>
              <a:t>staff, national bodies and regulators, along with contractors and academic research groups, </a:t>
            </a:r>
            <a:r>
              <a:rPr lang="en-GB" sz="1800" dirty="0">
                <a:latin typeface="+mj-lt"/>
              </a:rPr>
              <a:t>lead to improved performance (safety, financial, knowledge) at all stages of the </a:t>
            </a:r>
            <a:r>
              <a:rPr lang="en-GB" sz="1800" dirty="0" smtClean="0">
                <a:latin typeface="+mj-lt"/>
              </a:rPr>
              <a:t>E &amp; P </a:t>
            </a:r>
            <a:r>
              <a:rPr lang="en-GB" sz="1800" dirty="0">
                <a:latin typeface="+mj-lt"/>
              </a:rPr>
              <a:t>cycle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5473125" y="3978036"/>
            <a:ext cx="654346" cy="338554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1" dirty="0" smtClean="0"/>
              <a:t>HSE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5100814" y="3393261"/>
            <a:ext cx="1871025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1" dirty="0" smtClean="0"/>
              <a:t>Support Services</a:t>
            </a:r>
            <a:endParaRPr lang="en-GB" sz="1400" dirty="0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443503" y="3019153"/>
            <a:ext cx="1484702" cy="584775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Completions </a:t>
            </a:r>
            <a:endParaRPr lang="en-GB" sz="1600" b="1" dirty="0">
              <a:solidFill>
                <a:schemeClr val="bg1"/>
              </a:solidFill>
            </a:endParaRPr>
          </a:p>
          <a:p>
            <a:r>
              <a:rPr lang="en-GB" sz="1600" b="1" dirty="0">
                <a:solidFill>
                  <a:schemeClr val="bg1"/>
                </a:solidFill>
              </a:rPr>
              <a:t>Engineering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4873510" y="1894681"/>
            <a:ext cx="1369286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600" b="1" dirty="0"/>
              <a:t>P</a:t>
            </a:r>
            <a:r>
              <a:rPr lang="en-GB" sz="1600" b="1" dirty="0" smtClean="0"/>
              <a:t>rojects</a:t>
            </a:r>
            <a:endParaRPr lang="en-GB" sz="1600" b="1" dirty="0"/>
          </a:p>
          <a:p>
            <a:pPr algn="ctr"/>
            <a:r>
              <a:rPr lang="en-GB" sz="1600" b="1" dirty="0"/>
              <a:t>Engineering</a:t>
            </a:r>
            <a:endParaRPr lang="en-GB" sz="1400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27095-B4B8-4560-B72A-46183549D79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2"/>
          <p:cNvSpPr txBox="1">
            <a:spLocks noChangeArrowheads="1"/>
          </p:cNvSpPr>
          <p:nvPr/>
        </p:nvSpPr>
        <p:spPr bwMode="auto">
          <a:xfrm>
            <a:off x="755470" y="1988800"/>
            <a:ext cx="7612674" cy="446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+mn-cs"/>
              </a:rPr>
              <a:t>Both MSc courses conclude with an independent research project, where students can specialise</a:t>
            </a:r>
          </a:p>
          <a:p>
            <a:pPr eaLnBrk="0" hangingPunct="0">
              <a:defRPr/>
            </a:pPr>
            <a:endParaRPr lang="en-GB" sz="2400" dirty="0">
              <a:solidFill>
                <a:srgbClr val="000000"/>
              </a:solidFill>
              <a:latin typeface="Arial" charset="0"/>
              <a:ea typeface="ＭＳ Ｐゴシック" charset="0"/>
              <a:cs typeface="+mn-cs"/>
            </a:endParaRPr>
          </a:p>
          <a:p>
            <a:pPr eaLnBrk="0" hangingPunct="0">
              <a:defRPr/>
            </a:pPr>
            <a:r>
              <a:rPr lang="en-GB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+mn-cs"/>
              </a:rPr>
              <a:t>Many students will take the opportunity for industrial placement to complete a project using data provided by a sponsor oil company.  </a:t>
            </a:r>
          </a:p>
          <a:p>
            <a:pPr eaLnBrk="0" hangingPunct="0">
              <a:defRPr/>
            </a:pPr>
            <a:endParaRPr lang="en-GB" sz="2400" dirty="0">
              <a:solidFill>
                <a:srgbClr val="000000"/>
              </a:solidFill>
              <a:latin typeface="Arial" charset="0"/>
              <a:ea typeface="ＭＳ Ｐゴシック" charset="0"/>
              <a:cs typeface="+mn-cs"/>
            </a:endParaRPr>
          </a:p>
          <a:p>
            <a:pPr eaLnBrk="0" hangingPunct="0">
              <a:defRPr/>
            </a:pPr>
            <a:r>
              <a:rPr lang="en-GB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+mn-cs"/>
              </a:rPr>
              <a:t>The results are presented as a poster, a written dissertation and orally to a group of invited guests from the oil industry (September each year).  </a:t>
            </a:r>
          </a:p>
          <a:p>
            <a:pPr eaLnBrk="0" hangingPunct="0">
              <a:defRPr/>
            </a:pPr>
            <a:endParaRPr lang="en-GB" sz="2400" dirty="0">
              <a:solidFill>
                <a:srgbClr val="000000"/>
              </a:solidFill>
              <a:latin typeface="Arial" charset="0"/>
              <a:ea typeface="ＭＳ Ｐゴシック" charset="0"/>
              <a:cs typeface="+mn-cs"/>
            </a:endParaRPr>
          </a:p>
          <a:p>
            <a:pPr eaLnBrk="0" hangingPunct="0">
              <a:defRPr/>
            </a:pPr>
            <a:endParaRPr lang="en-GB" sz="2000" dirty="0">
              <a:solidFill>
                <a:srgbClr val="000000"/>
              </a:solidFill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58723" name="Rectangle 3"/>
          <p:cNvSpPr>
            <a:spLocks noChangeArrowheads="1"/>
          </p:cNvSpPr>
          <p:nvPr/>
        </p:nvSpPr>
        <p:spPr bwMode="auto">
          <a:xfrm>
            <a:off x="737089" y="1196690"/>
            <a:ext cx="840691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2400" b="1" dirty="0">
                <a:solidFill>
                  <a:schemeClr val="tx2"/>
                </a:solidFill>
                <a:latin typeface="Helvetica" charset="0"/>
                <a:ea typeface="ＭＳ Ｐゴシック" charset="0"/>
                <a:cs typeface="+mn-cs"/>
              </a:rPr>
              <a:t>Independent Research Projects</a:t>
            </a:r>
            <a:endParaRPr lang="en-GB" sz="3000" b="1" dirty="0">
              <a:solidFill>
                <a:schemeClr val="tx2"/>
              </a:solidFill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1400" y="548600"/>
            <a:ext cx="48943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GB" sz="2800" b="1" dirty="0">
                <a:latin typeface="Helvetica" charset="0"/>
                <a:ea typeface="ＭＳ Ｐゴシック" charset="0"/>
                <a:cs typeface="+mn-cs"/>
              </a:rPr>
              <a:t>Petroleum Geoscience MSc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8B5044-DDAD-485D-83C2-9C62394899D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4602537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8085" y="2205038"/>
            <a:ext cx="5029200" cy="5484812"/>
          </a:xfrm>
        </p:spPr>
        <p:txBody>
          <a:bodyPr/>
          <a:lstStyle/>
          <a:p>
            <a:pPr marL="185738" indent="-185738" eaLnBrk="1" hangingPunct="1">
              <a:lnSpc>
                <a:spcPct val="90000"/>
              </a:lnSpc>
              <a:spcBef>
                <a:spcPct val="10000"/>
              </a:spcBef>
              <a:defRPr/>
            </a:pPr>
            <a:r>
              <a:rPr lang="en-GB" sz="1800" dirty="0" smtClean="0">
                <a:effectLst/>
                <a:ea typeface="+mn-ea"/>
              </a:rPr>
              <a:t>Field courses are vital for the development of observation skills; examination of analogues, visualisation of reservoir architecture and reservoir characterisation.  </a:t>
            </a:r>
          </a:p>
          <a:p>
            <a:pPr marL="185738" indent="-185738" eaLnBrk="1" hangingPunct="1">
              <a:lnSpc>
                <a:spcPct val="90000"/>
              </a:lnSpc>
              <a:spcBef>
                <a:spcPct val="10000"/>
              </a:spcBef>
              <a:defRPr/>
            </a:pPr>
            <a:endParaRPr lang="en-GB" sz="1800" dirty="0" smtClean="0">
              <a:effectLst/>
              <a:ea typeface="+mn-ea"/>
            </a:endParaRPr>
          </a:p>
          <a:p>
            <a:pPr marL="185738" indent="-185738" eaLnBrk="1" hangingPunct="1">
              <a:lnSpc>
                <a:spcPct val="90000"/>
              </a:lnSpc>
              <a:spcBef>
                <a:spcPct val="10000"/>
              </a:spcBef>
              <a:defRPr/>
            </a:pPr>
            <a:r>
              <a:rPr lang="en-GB" sz="1800" dirty="0" smtClean="0">
                <a:effectLst/>
                <a:ea typeface="+mn-ea"/>
              </a:rPr>
              <a:t>Two UK-based field courses (reservoir sedimentology and introduction to petroleum systems) and one overseas, either:</a:t>
            </a:r>
          </a:p>
          <a:p>
            <a:pPr marL="185738" indent="-185738" eaLnBrk="1" hangingPunct="1">
              <a:lnSpc>
                <a:spcPct val="90000"/>
              </a:lnSpc>
              <a:spcBef>
                <a:spcPct val="10000"/>
              </a:spcBef>
              <a:defRPr/>
            </a:pPr>
            <a:endParaRPr lang="en-GB" sz="1800" dirty="0" smtClean="0">
              <a:effectLst/>
              <a:ea typeface="+mn-ea"/>
            </a:endParaRPr>
          </a:p>
          <a:p>
            <a:pPr marL="185738" indent="-185738" eaLnBrk="1" hangingPunct="1">
              <a:lnSpc>
                <a:spcPct val="90000"/>
              </a:lnSpc>
              <a:spcBef>
                <a:spcPct val="10000"/>
              </a:spcBef>
              <a:defRPr/>
            </a:pPr>
            <a:r>
              <a:rPr lang="en-GB" sz="1800" dirty="0" smtClean="0">
                <a:effectLst/>
                <a:ea typeface="+mn-ea"/>
              </a:rPr>
              <a:t>Mallorca, Spain, sequence stratigraphy and carbonate sedimentology, or</a:t>
            </a:r>
          </a:p>
          <a:p>
            <a:pPr marL="185738" indent="-185738" eaLnBrk="1" hangingPunct="1">
              <a:lnSpc>
                <a:spcPct val="90000"/>
              </a:lnSpc>
              <a:spcBef>
                <a:spcPct val="10000"/>
              </a:spcBef>
              <a:defRPr/>
            </a:pPr>
            <a:endParaRPr lang="en-GB" sz="1800" dirty="0" smtClean="0">
              <a:effectLst/>
              <a:ea typeface="+mn-ea"/>
            </a:endParaRPr>
          </a:p>
          <a:p>
            <a:pPr marL="185738" indent="-185738" eaLnBrk="1" hangingPunct="1">
              <a:lnSpc>
                <a:spcPct val="90000"/>
              </a:lnSpc>
              <a:spcBef>
                <a:spcPct val="10000"/>
              </a:spcBef>
              <a:defRPr/>
            </a:pPr>
            <a:r>
              <a:rPr lang="en-GB" sz="1800" dirty="0" smtClean="0">
                <a:effectLst/>
                <a:ea typeface="+mn-ea"/>
              </a:rPr>
              <a:t>Ireland: sequence stratigraphy and </a:t>
            </a:r>
            <a:r>
              <a:rPr lang="en-GB" sz="1800" dirty="0" err="1" smtClean="0">
                <a:effectLst/>
                <a:ea typeface="+mn-ea"/>
              </a:rPr>
              <a:t>deepwater</a:t>
            </a:r>
            <a:r>
              <a:rPr lang="en-GB" sz="1800" dirty="0" smtClean="0">
                <a:effectLst/>
                <a:ea typeface="+mn-ea"/>
              </a:rPr>
              <a:t> &amp; shallow marine </a:t>
            </a:r>
            <a:r>
              <a:rPr lang="en-GB" sz="1800" dirty="0" err="1" smtClean="0">
                <a:effectLst/>
                <a:ea typeface="+mn-ea"/>
              </a:rPr>
              <a:t>clastic</a:t>
            </a:r>
            <a:r>
              <a:rPr lang="en-GB" sz="1800" dirty="0" smtClean="0">
                <a:effectLst/>
                <a:ea typeface="+mn-ea"/>
              </a:rPr>
              <a:t> systems</a:t>
            </a:r>
          </a:p>
          <a:p>
            <a:pPr marL="185738" indent="-185738" eaLnBrk="1" hangingPunct="1">
              <a:lnSpc>
                <a:spcPct val="90000"/>
              </a:lnSpc>
              <a:spcBef>
                <a:spcPct val="10000"/>
              </a:spcBef>
              <a:defRPr/>
            </a:pPr>
            <a:endParaRPr lang="en-US" sz="1800" dirty="0" smtClean="0">
              <a:effectLst/>
              <a:ea typeface="+mn-ea"/>
            </a:endParaRPr>
          </a:p>
        </p:txBody>
      </p:sp>
      <p:sp>
        <p:nvSpPr>
          <p:cNvPr id="160771" name="Rectangle 3"/>
          <p:cNvSpPr>
            <a:spLocks noChangeArrowheads="1"/>
          </p:cNvSpPr>
          <p:nvPr/>
        </p:nvSpPr>
        <p:spPr bwMode="auto">
          <a:xfrm>
            <a:off x="323410" y="1196690"/>
            <a:ext cx="19269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GB" sz="2800" b="1" dirty="0">
                <a:solidFill>
                  <a:srgbClr val="000000"/>
                </a:solidFill>
                <a:ea typeface="ＭＳ Ｐゴシック" charset="0"/>
                <a:cs typeface="+mn-cs"/>
              </a:rPr>
              <a:t>Fieldwork</a:t>
            </a:r>
          </a:p>
        </p:txBody>
      </p:sp>
      <p:pic>
        <p:nvPicPr>
          <p:cNvPr id="121859" name="Picture 4" descr="Chris1"/>
          <p:cNvPicPr>
            <a:picLocks noChangeAspect="1" noChangeArrowheads="1"/>
          </p:cNvPicPr>
          <p:nvPr/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3228" y="1125539"/>
            <a:ext cx="2645019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3" name="Picture 5" descr="FeiledGroup"/>
          <p:cNvPicPr>
            <a:picLocks noChangeAspect="1" noChangeArrowheads="1"/>
          </p:cNvPicPr>
          <p:nvPr/>
        </p:nvPicPr>
        <p:blipFill>
          <a:blip r:embed="rId4" cstate="print">
            <a:lum brigh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5162" y="3068638"/>
            <a:ext cx="3043604" cy="161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160774" name="Picture 6" descr="Fieldgroupgu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3227" y="4797426"/>
            <a:ext cx="2923442" cy="190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51400" y="476590"/>
            <a:ext cx="48943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GB" sz="2800" b="1" dirty="0">
                <a:latin typeface="Helvetica" charset="0"/>
                <a:ea typeface="ＭＳ Ｐゴシック" charset="0"/>
                <a:cs typeface="+mn-cs"/>
              </a:rPr>
              <a:t>Petroleum Geoscience MSc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27095-B4B8-4560-B72A-46183549D79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1151959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-2140927" y="1125539"/>
            <a:ext cx="8229601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GB" sz="2000" dirty="0" smtClean="0">
                <a:effectLst/>
                <a:latin typeface="Verdana" charset="0"/>
                <a:ea typeface="+mj-ea"/>
              </a:rPr>
              <a:t>Global class list</a:t>
            </a:r>
            <a:endParaRPr lang="en-US" sz="2000" dirty="0" smtClean="0">
              <a:effectLst/>
              <a:latin typeface="Verdana" charset="0"/>
              <a:ea typeface="+mj-ea"/>
            </a:endParaRP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0131" y="2060575"/>
            <a:ext cx="5440974" cy="451485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endParaRPr lang="en-GB" sz="1800" dirty="0" smtClean="0">
              <a:effectLst/>
              <a:ea typeface="+mn-ea"/>
            </a:endParaRPr>
          </a:p>
          <a:p>
            <a:pPr eaLnBrk="1" hangingPunct="1">
              <a:defRPr/>
            </a:pPr>
            <a:r>
              <a:rPr lang="en-GB" sz="1800" dirty="0" smtClean="0">
                <a:effectLst/>
                <a:ea typeface="+mn-ea"/>
              </a:rPr>
              <a:t>Overseas students from across the globe: Brunei, Malaysia, India, Saudi Arabia, Nigeria, Gabon, China, Kazakhstan, Trinidad, Russia, Spain, Italy, Libya, Algeria, Egypt, Uganda, and others…….</a:t>
            </a:r>
          </a:p>
          <a:p>
            <a:pPr lvl="1" eaLnBrk="1" hangingPunct="1">
              <a:defRPr/>
            </a:pPr>
            <a:endParaRPr lang="en-US" sz="1800" dirty="0" smtClean="0">
              <a:effectLst/>
            </a:endParaRPr>
          </a:p>
        </p:txBody>
      </p:sp>
      <p:pic>
        <p:nvPicPr>
          <p:cNvPr id="1628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0397" y="1844675"/>
            <a:ext cx="2653811" cy="468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51400" y="476590"/>
            <a:ext cx="48943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GB" sz="2800" b="1" dirty="0">
                <a:latin typeface="Helvetica" charset="0"/>
                <a:ea typeface="ＭＳ Ｐゴシック" charset="0"/>
                <a:cs typeface="+mn-cs"/>
              </a:rPr>
              <a:t>Petroleum Geoscience MSc</a:t>
            </a:r>
          </a:p>
        </p:txBody>
      </p:sp>
      <p:pic>
        <p:nvPicPr>
          <p:cNvPr id="12390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926" y="3972890"/>
            <a:ext cx="5694263" cy="268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27095-B4B8-4560-B72A-46183549D79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0340631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indent="11113" algn="ctr" eaLnBrk="1" hangingPunct="1">
              <a:buFont typeface="Wingdings" charset="0"/>
              <a:buNone/>
              <a:defRPr/>
            </a:pPr>
            <a:r>
              <a:rPr lang="en-GB" sz="4000" smtClean="0">
                <a:solidFill>
                  <a:schemeClr val="tx2"/>
                </a:solidFill>
                <a:effectLst/>
                <a:ea typeface="+mn-ea"/>
              </a:rPr>
              <a:t>Petroleum Engineering BEng</a:t>
            </a:r>
          </a:p>
          <a:p>
            <a:pPr indent="11113" eaLnBrk="1" hangingPunct="1">
              <a:buFont typeface="Wingdings" charset="0"/>
              <a:buNone/>
              <a:defRPr/>
            </a:pPr>
            <a:endParaRPr lang="en-GB" sz="4000" smtClean="0">
              <a:ea typeface="+mn-ea"/>
            </a:endParaRPr>
          </a:p>
          <a:p>
            <a:pPr indent="11113" eaLnBrk="1" hangingPunct="1">
              <a:buFont typeface="Wingdings" charset="0"/>
              <a:buNone/>
              <a:defRPr/>
            </a:pPr>
            <a:r>
              <a:rPr lang="en-GB" sz="2400" i="1" smtClean="0">
                <a:effectLst/>
                <a:ea typeface="+mn-ea"/>
              </a:rPr>
              <a:t>Key objective: </a:t>
            </a:r>
          </a:p>
          <a:p>
            <a:pPr indent="11113" eaLnBrk="1" hangingPunct="1">
              <a:buFont typeface="Wingdings" charset="0"/>
              <a:buNone/>
              <a:defRPr/>
            </a:pPr>
            <a:r>
              <a:rPr lang="en-GB" sz="2400" i="1" smtClean="0">
                <a:effectLst/>
                <a:ea typeface="+mn-ea"/>
              </a:rPr>
              <a:t>To generate technically well-trained petroleum engineers who have a sound knowledge of both engineering and geological aspects of this discipline.</a:t>
            </a:r>
            <a:endParaRPr lang="en-US" sz="2400" i="1" smtClean="0">
              <a:effectLst/>
              <a:ea typeface="+mn-ea"/>
            </a:endParaRPr>
          </a:p>
          <a:p>
            <a:pPr indent="11113" eaLnBrk="1" hangingPunct="1">
              <a:buFont typeface="Wingdings" charset="0"/>
              <a:buNone/>
              <a:defRPr/>
            </a:pPr>
            <a:endParaRPr lang="en-GB" sz="4000" smtClean="0">
              <a:latin typeface="Arial" charset="0"/>
              <a:ea typeface="+mn-ea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27095-B4B8-4560-B72A-46183549D79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4769769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3931" y="1693864"/>
            <a:ext cx="6115050" cy="5551487"/>
          </a:xfrm>
        </p:spPr>
        <p:txBody>
          <a:bodyPr/>
          <a:lstStyle/>
          <a:p>
            <a:pPr eaLnBrk="1" hangingPunct="1">
              <a:lnSpc>
                <a:spcPct val="95000"/>
              </a:lnSpc>
              <a:spcAft>
                <a:spcPct val="30000"/>
              </a:spcAft>
              <a:defRPr/>
            </a:pPr>
            <a:r>
              <a:rPr lang="en-GB" sz="1800" dirty="0" smtClean="0">
                <a:effectLst/>
                <a:ea typeface="+mn-ea"/>
              </a:rPr>
              <a:t>Strong geological and engineering core skills</a:t>
            </a:r>
          </a:p>
          <a:p>
            <a:pPr eaLnBrk="1" hangingPunct="1">
              <a:lnSpc>
                <a:spcPct val="95000"/>
              </a:lnSpc>
              <a:spcAft>
                <a:spcPct val="30000"/>
              </a:spcAft>
              <a:defRPr/>
            </a:pPr>
            <a:r>
              <a:rPr lang="en-GB" sz="1800" dirty="0" smtClean="0">
                <a:effectLst/>
                <a:ea typeface="+mn-ea"/>
              </a:rPr>
              <a:t>Competence in mathematics</a:t>
            </a:r>
          </a:p>
          <a:p>
            <a:pPr eaLnBrk="1" hangingPunct="1">
              <a:lnSpc>
                <a:spcPct val="95000"/>
              </a:lnSpc>
              <a:spcAft>
                <a:spcPct val="30000"/>
              </a:spcAft>
              <a:defRPr/>
            </a:pPr>
            <a:r>
              <a:rPr lang="en-GB" sz="1800" dirty="0" smtClean="0">
                <a:effectLst/>
                <a:ea typeface="+mn-ea"/>
              </a:rPr>
              <a:t>Characterization and evaluation of subsurface geological formations and their resources</a:t>
            </a:r>
          </a:p>
          <a:p>
            <a:pPr eaLnBrk="1" hangingPunct="1">
              <a:lnSpc>
                <a:spcPct val="95000"/>
              </a:lnSpc>
              <a:spcAft>
                <a:spcPct val="30000"/>
              </a:spcAft>
              <a:defRPr/>
            </a:pPr>
            <a:r>
              <a:rPr lang="en-GB" sz="1800" dirty="0" smtClean="0">
                <a:effectLst/>
                <a:ea typeface="+mn-ea"/>
              </a:rPr>
              <a:t>Fluid mechanics, strength of materials, and thermodynamics</a:t>
            </a:r>
          </a:p>
          <a:p>
            <a:pPr eaLnBrk="1" hangingPunct="1">
              <a:lnSpc>
                <a:spcPct val="95000"/>
              </a:lnSpc>
              <a:spcAft>
                <a:spcPct val="30000"/>
              </a:spcAft>
              <a:defRPr/>
            </a:pPr>
            <a:r>
              <a:rPr lang="en-GB" sz="1800" dirty="0" smtClean="0">
                <a:effectLst/>
                <a:ea typeface="+mn-ea"/>
              </a:rPr>
              <a:t>Design and analysis of systems for producing, injecting, and handling fluids;  </a:t>
            </a:r>
          </a:p>
          <a:p>
            <a:pPr eaLnBrk="1" hangingPunct="1">
              <a:lnSpc>
                <a:spcPct val="95000"/>
              </a:lnSpc>
              <a:spcAft>
                <a:spcPct val="30000"/>
              </a:spcAft>
              <a:defRPr/>
            </a:pPr>
            <a:r>
              <a:rPr lang="en-GB" sz="1800" dirty="0" smtClean="0">
                <a:effectLst/>
                <a:ea typeface="+mn-ea"/>
              </a:rPr>
              <a:t>Application of reservoir engineering for optimizing resource development and management</a:t>
            </a:r>
          </a:p>
          <a:p>
            <a:pPr eaLnBrk="1" hangingPunct="1">
              <a:lnSpc>
                <a:spcPct val="95000"/>
              </a:lnSpc>
              <a:spcAft>
                <a:spcPct val="30000"/>
              </a:spcAft>
              <a:defRPr/>
            </a:pPr>
            <a:r>
              <a:rPr lang="en-GB" sz="1800" dirty="0" smtClean="0">
                <a:effectLst/>
                <a:ea typeface="+mn-ea"/>
              </a:rPr>
              <a:t>Use of project economics and resource valuation methods for design and decision making</a:t>
            </a:r>
          </a:p>
          <a:p>
            <a:pPr eaLnBrk="1" hangingPunct="1">
              <a:lnSpc>
                <a:spcPct val="95000"/>
              </a:lnSpc>
              <a:spcAft>
                <a:spcPct val="30000"/>
              </a:spcAft>
              <a:defRPr/>
            </a:pPr>
            <a:r>
              <a:rPr lang="en-GB" sz="1800" dirty="0" smtClean="0">
                <a:effectLst/>
                <a:ea typeface="+mn-ea"/>
              </a:rPr>
              <a:t>Development of cores skills , rigorous academic standards, problem based learning, practical courses and fieldwork</a:t>
            </a:r>
            <a:r>
              <a:rPr lang="en-GB" sz="2000" dirty="0" smtClean="0">
                <a:ea typeface="+mn-ea"/>
              </a:rPr>
              <a:t>  </a:t>
            </a:r>
          </a:p>
          <a:p>
            <a:pPr eaLnBrk="1" hangingPunct="1">
              <a:lnSpc>
                <a:spcPct val="95000"/>
              </a:lnSpc>
              <a:spcAft>
                <a:spcPct val="30000"/>
              </a:spcAft>
              <a:buFont typeface="Wingdings" charset="0"/>
              <a:buNone/>
              <a:defRPr/>
            </a:pPr>
            <a:endParaRPr lang="en-GB" sz="2000" dirty="0" smtClean="0">
              <a:ea typeface="+mn-ea"/>
            </a:endParaRP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title"/>
          </p:nvPr>
        </p:nvSpPr>
        <p:spPr>
          <a:xfrm>
            <a:off x="395420" y="332570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GB" sz="3200" dirty="0" smtClean="0">
                <a:solidFill>
                  <a:schemeClr val="tx1"/>
                </a:solidFill>
                <a:effectLst/>
                <a:latin typeface="Verdana" charset="0"/>
                <a:ea typeface="+mj-ea"/>
              </a:rPr>
              <a:t>Petroleum Engineering BEng- objectives</a:t>
            </a:r>
            <a:endParaRPr lang="en-US" sz="3200" dirty="0" smtClean="0">
              <a:solidFill>
                <a:schemeClr val="tx1"/>
              </a:solidFill>
              <a:effectLst/>
              <a:latin typeface="Verdana" charset="0"/>
              <a:ea typeface="+mj-ea"/>
            </a:endParaRPr>
          </a:p>
        </p:txBody>
      </p:sp>
      <p:pic>
        <p:nvPicPr>
          <p:cNvPr id="128003" name="Picture 8" descr="DSC017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5162" y="2276476"/>
            <a:ext cx="3256085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27095-B4B8-4560-B72A-46183549D79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8613826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3"/>
          <p:cNvSpPr>
            <a:spLocks noGrp="1" noChangeArrowheads="1"/>
          </p:cNvSpPr>
          <p:nvPr>
            <p:ph idx="1"/>
          </p:nvPr>
        </p:nvSpPr>
        <p:spPr>
          <a:xfrm>
            <a:off x="167054" y="1281114"/>
            <a:ext cx="3209192" cy="4994275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Univers 45 Light" pitchFamily="2" charset="0"/>
              <a:buNone/>
              <a:defRPr/>
            </a:pPr>
            <a:r>
              <a:rPr lang="en-GB" sz="1600" dirty="0" smtClean="0">
                <a:solidFill>
                  <a:srgbClr val="000000"/>
                </a:solidFill>
                <a:effectLst/>
                <a:latin typeface="+mj-lt"/>
                <a:ea typeface="+mn-ea"/>
              </a:rPr>
              <a:t>YEAR 1</a:t>
            </a:r>
          </a:p>
          <a:p>
            <a:pPr marL="180975" indent="-180975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dirty="0" smtClean="0">
                <a:solidFill>
                  <a:srgbClr val="000000"/>
                </a:solidFill>
                <a:effectLst/>
                <a:latin typeface="+mj-lt"/>
                <a:ea typeface="+mn-ea"/>
              </a:rPr>
              <a:t>Engineering Maths for Pet Eng</a:t>
            </a:r>
          </a:p>
          <a:p>
            <a:pPr marL="180975" indent="-180975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dirty="0" smtClean="0">
                <a:solidFill>
                  <a:srgbClr val="000000"/>
                </a:solidFill>
                <a:effectLst/>
                <a:latin typeface="+mj-lt"/>
                <a:ea typeface="+mn-ea"/>
              </a:rPr>
              <a:t>Engineering Thermodynamics for Pet Eng</a:t>
            </a:r>
          </a:p>
          <a:p>
            <a:pPr marL="180975" indent="-180975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dirty="0" smtClean="0">
                <a:solidFill>
                  <a:srgbClr val="000000"/>
                </a:solidFill>
                <a:effectLst/>
                <a:latin typeface="+mj-lt"/>
                <a:ea typeface="+mn-ea"/>
              </a:rPr>
              <a:t>Transport Phenomena for Pet Eng</a:t>
            </a:r>
          </a:p>
          <a:p>
            <a:pPr marL="180975" indent="-180975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dirty="0" smtClean="0">
                <a:solidFill>
                  <a:srgbClr val="000000"/>
                </a:solidFill>
                <a:effectLst/>
                <a:latin typeface="+mj-lt"/>
                <a:ea typeface="+mn-ea"/>
              </a:rPr>
              <a:t>Information Technology</a:t>
            </a:r>
          </a:p>
          <a:p>
            <a:pPr marL="180975" indent="-180975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dirty="0" err="1" smtClean="0">
                <a:solidFill>
                  <a:srgbClr val="000000"/>
                </a:solidFill>
                <a:effectLst/>
                <a:latin typeface="+mj-lt"/>
                <a:ea typeface="+mn-ea"/>
              </a:rPr>
              <a:t>Sedimentology</a:t>
            </a:r>
            <a:r>
              <a:rPr lang="en-GB" sz="1400" dirty="0" smtClean="0">
                <a:solidFill>
                  <a:srgbClr val="000000"/>
                </a:solidFill>
                <a:effectLst/>
                <a:latin typeface="+mj-lt"/>
                <a:ea typeface="+mn-ea"/>
              </a:rPr>
              <a:t> for Petroleum Engineers</a:t>
            </a:r>
          </a:p>
          <a:p>
            <a:pPr marL="180975" indent="-180975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dirty="0" smtClean="0">
                <a:solidFill>
                  <a:srgbClr val="000000"/>
                </a:solidFill>
                <a:effectLst/>
                <a:latin typeface="+mj-lt"/>
                <a:ea typeface="+mn-ea"/>
              </a:rPr>
              <a:t>Fundamentals of Petroleum Engineering</a:t>
            </a:r>
          </a:p>
          <a:p>
            <a:pPr marL="180975" indent="-180975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dirty="0" smtClean="0">
                <a:solidFill>
                  <a:srgbClr val="000000"/>
                </a:solidFill>
                <a:effectLst/>
                <a:latin typeface="+mj-lt"/>
                <a:ea typeface="+mn-ea"/>
              </a:rPr>
              <a:t>Earth Science Tutorials</a:t>
            </a:r>
          </a:p>
          <a:p>
            <a:pPr marL="180975" indent="-180975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dirty="0" smtClean="0">
                <a:solidFill>
                  <a:srgbClr val="000000"/>
                </a:solidFill>
                <a:effectLst/>
                <a:latin typeface="+mj-lt"/>
                <a:ea typeface="+mn-ea"/>
              </a:rPr>
              <a:t>Liverpool Bay Case Study</a:t>
            </a:r>
          </a:p>
          <a:p>
            <a:pPr marL="180975" indent="-180975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dirty="0" smtClean="0">
                <a:solidFill>
                  <a:srgbClr val="000000"/>
                </a:solidFill>
                <a:effectLst/>
                <a:latin typeface="+mj-lt"/>
                <a:ea typeface="+mn-ea"/>
              </a:rPr>
              <a:t>Introduction to </a:t>
            </a:r>
            <a:r>
              <a:rPr lang="en-GB" sz="1400" dirty="0" err="1" smtClean="0">
                <a:solidFill>
                  <a:srgbClr val="000000"/>
                </a:solidFill>
                <a:effectLst/>
                <a:latin typeface="+mj-lt"/>
                <a:ea typeface="+mn-ea"/>
              </a:rPr>
              <a:t>Petrophysical</a:t>
            </a:r>
            <a:r>
              <a:rPr lang="en-GB" sz="1400" dirty="0" smtClean="0">
                <a:solidFill>
                  <a:srgbClr val="000000"/>
                </a:solidFill>
                <a:effectLst/>
                <a:latin typeface="+mj-lt"/>
                <a:ea typeface="+mn-ea"/>
              </a:rPr>
              <a:t> Techniques</a:t>
            </a:r>
          </a:p>
          <a:p>
            <a:pPr lvl="2" eaLnBrk="1" hangingPunct="1">
              <a:buClr>
                <a:schemeClr val="tx1"/>
              </a:buClr>
              <a:buFont typeface="Arial" pitchFamily="34" charset="0"/>
              <a:buNone/>
              <a:defRPr/>
            </a:pPr>
            <a:endParaRPr lang="en-GB" dirty="0" smtClean="0">
              <a:solidFill>
                <a:srgbClr val="000000"/>
              </a:solidFill>
              <a:latin typeface="+mj-lt"/>
            </a:endParaRPr>
          </a:p>
          <a:p>
            <a:pPr lvl="2" eaLnBrk="1" hangingPunct="1">
              <a:buClr>
                <a:schemeClr val="tx1"/>
              </a:buClr>
              <a:buFont typeface="Arial" pitchFamily="34" charset="0"/>
              <a:buChar char="−"/>
              <a:defRPr/>
            </a:pPr>
            <a:endParaRPr lang="es-ES_tradnl" dirty="0" smtClean="0">
              <a:solidFill>
                <a:srgbClr val="000000"/>
              </a:solidFill>
              <a:latin typeface="+mj-lt"/>
            </a:endParaRPr>
          </a:p>
          <a:p>
            <a:pPr lvl="2" eaLnBrk="1" hangingPunct="1">
              <a:buClr>
                <a:schemeClr val="tx1"/>
              </a:buClr>
              <a:buFont typeface="Arial" pitchFamily="34" charset="0"/>
              <a:buChar char="−"/>
              <a:defRPr/>
            </a:pPr>
            <a:endParaRPr lang="en-GB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157904" y="1387476"/>
            <a:ext cx="3011365" cy="499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/>
          <a:lstStyle/>
          <a:p>
            <a:pPr marL="274638" indent="-274638">
              <a:spcBef>
                <a:spcPct val="50000"/>
              </a:spcBef>
              <a:buClr>
                <a:schemeClr val="tx1"/>
              </a:buClr>
              <a:defRPr/>
            </a:pPr>
            <a:r>
              <a:rPr lang="en-GB" sz="1600" b="1" kern="0" dirty="0">
                <a:latin typeface="+mj-lt"/>
                <a:ea typeface="+mn-ea"/>
                <a:cs typeface="+mn-cs"/>
              </a:rPr>
              <a:t>YEAR 2</a:t>
            </a:r>
          </a:p>
          <a:p>
            <a:pPr marL="180975" indent="-180975" eaLnBrk="0" hangingPunct="0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kern="0" dirty="0">
                <a:latin typeface="+mj-lt"/>
                <a:ea typeface="+mn-ea"/>
                <a:cs typeface="+mn-cs"/>
              </a:rPr>
              <a:t>Process design and simulation</a:t>
            </a:r>
          </a:p>
          <a:p>
            <a:pPr marL="180975" indent="-180975" eaLnBrk="0" hangingPunct="0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kern="0" dirty="0">
                <a:latin typeface="+mj-lt"/>
                <a:ea typeface="+mn-ea"/>
                <a:cs typeface="+mn-cs"/>
              </a:rPr>
              <a:t>Mathematical methods II</a:t>
            </a:r>
          </a:p>
          <a:p>
            <a:pPr marL="180975" indent="-180975" eaLnBrk="0" hangingPunct="0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kern="0" dirty="0">
                <a:latin typeface="+mj-lt"/>
                <a:ea typeface="+mn-ea"/>
                <a:cs typeface="+mn-cs"/>
              </a:rPr>
              <a:t>Chemical thermodynamics</a:t>
            </a:r>
          </a:p>
          <a:p>
            <a:pPr marL="180975" indent="-180975" eaLnBrk="0" hangingPunct="0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kern="0" dirty="0">
                <a:latin typeface="+mj-lt"/>
                <a:ea typeface="+mn-ea"/>
                <a:cs typeface="+mn-cs"/>
              </a:rPr>
              <a:t>Solid fluid systems</a:t>
            </a:r>
          </a:p>
          <a:p>
            <a:pPr marL="180975" indent="-180975" eaLnBrk="0" hangingPunct="0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kern="0" dirty="0">
                <a:latin typeface="+mj-lt"/>
                <a:ea typeface="+mn-ea"/>
                <a:cs typeface="+mn-cs"/>
              </a:rPr>
              <a:t>Momentum, heat and mass transfer</a:t>
            </a:r>
          </a:p>
          <a:p>
            <a:pPr marL="180975" indent="-180975" eaLnBrk="0" hangingPunct="0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kern="0" dirty="0">
                <a:latin typeface="+mj-lt"/>
                <a:ea typeface="+mn-ea"/>
                <a:cs typeface="+mn-cs"/>
              </a:rPr>
              <a:t>Petroleum Engineering Lab project</a:t>
            </a:r>
          </a:p>
          <a:p>
            <a:pPr marL="180975" indent="-180975" eaLnBrk="0" hangingPunct="0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kern="0" dirty="0">
                <a:latin typeface="+mj-lt"/>
                <a:ea typeface="+mn-ea"/>
                <a:cs typeface="+mn-cs"/>
              </a:rPr>
              <a:t>Drilling and well testing</a:t>
            </a:r>
          </a:p>
          <a:p>
            <a:pPr marL="180975" indent="-180975" eaLnBrk="0" hangingPunct="0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kern="0" dirty="0">
                <a:latin typeface="+mj-lt"/>
                <a:ea typeface="+mn-ea"/>
                <a:cs typeface="+mn-cs"/>
              </a:rPr>
              <a:t>Advanced </a:t>
            </a:r>
            <a:r>
              <a:rPr lang="en-GB" sz="1400" kern="0" dirty="0" err="1">
                <a:latin typeface="+mj-lt"/>
                <a:ea typeface="+mn-ea"/>
                <a:cs typeface="+mn-cs"/>
              </a:rPr>
              <a:t>Petrophysical</a:t>
            </a:r>
            <a:r>
              <a:rPr lang="en-GB" sz="1400" kern="0" dirty="0">
                <a:latin typeface="+mj-lt"/>
                <a:ea typeface="+mn-ea"/>
                <a:cs typeface="+mn-cs"/>
              </a:rPr>
              <a:t> techniques</a:t>
            </a:r>
          </a:p>
          <a:p>
            <a:pPr marL="180975" indent="-180975" eaLnBrk="0" hangingPunct="0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kern="0" dirty="0">
                <a:latin typeface="+mj-lt"/>
                <a:ea typeface="+mn-ea"/>
                <a:cs typeface="+mn-cs"/>
              </a:rPr>
              <a:t>Geophysics for petroleum engineers</a:t>
            </a:r>
          </a:p>
          <a:p>
            <a:pPr marL="180975" indent="-180975" eaLnBrk="0" hangingPunct="0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kern="0" dirty="0" err="1">
                <a:latin typeface="+mj-lt"/>
                <a:ea typeface="+mn-ea"/>
                <a:cs typeface="+mn-cs"/>
              </a:rPr>
              <a:t>Geostatistics</a:t>
            </a:r>
            <a:r>
              <a:rPr lang="en-GB" sz="1400" kern="0" dirty="0">
                <a:latin typeface="+mj-lt"/>
                <a:ea typeface="+mn-ea"/>
                <a:cs typeface="+mn-cs"/>
              </a:rPr>
              <a:t> and reservoir modelling</a:t>
            </a:r>
          </a:p>
          <a:p>
            <a:pPr marL="180975" indent="-180975" eaLnBrk="0" hangingPunct="0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kern="0" dirty="0">
                <a:latin typeface="+mj-lt"/>
                <a:ea typeface="+mn-ea"/>
                <a:cs typeface="+mn-cs"/>
              </a:rPr>
              <a:t>Depositional systems project</a:t>
            </a:r>
          </a:p>
          <a:p>
            <a:pPr marL="808038" lvl="2" indent="-257175">
              <a:spcBef>
                <a:spcPct val="50000"/>
              </a:spcBef>
              <a:buClr>
                <a:schemeClr val="tx1"/>
              </a:buClr>
              <a:buFont typeface="Arial" charset="0"/>
              <a:buNone/>
              <a:defRPr/>
            </a:pPr>
            <a:endParaRPr lang="en-GB" sz="1400" kern="0" dirty="0">
              <a:latin typeface="+mj-lt"/>
              <a:ea typeface="+mn-ea"/>
              <a:cs typeface="+mn-cs"/>
            </a:endParaRPr>
          </a:p>
          <a:p>
            <a:pPr marL="808038" lvl="2" indent="-257175">
              <a:spcBef>
                <a:spcPct val="50000"/>
              </a:spcBef>
              <a:buClr>
                <a:schemeClr val="tx1"/>
              </a:buClr>
              <a:buFont typeface="Arial" charset="0"/>
              <a:buChar char="−"/>
              <a:defRPr/>
            </a:pPr>
            <a:endParaRPr lang="es-ES_tradnl" sz="1400" kern="0" dirty="0">
              <a:latin typeface="+mj-lt"/>
              <a:ea typeface="+mn-ea"/>
              <a:cs typeface="+mn-cs"/>
            </a:endParaRPr>
          </a:p>
          <a:p>
            <a:pPr marL="808038" lvl="2" indent="-257175">
              <a:spcBef>
                <a:spcPct val="50000"/>
              </a:spcBef>
              <a:buClr>
                <a:schemeClr val="tx1"/>
              </a:buClr>
              <a:buFont typeface="Arial" charset="0"/>
              <a:buChar char="−"/>
              <a:defRPr/>
            </a:pPr>
            <a:endParaRPr lang="en-GB" sz="1400" kern="0" dirty="0">
              <a:latin typeface="+mj-lt"/>
              <a:ea typeface="+mn-ea"/>
              <a:cs typeface="+mn-cs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154616" y="1387476"/>
            <a:ext cx="3184281" cy="499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/>
          <a:lstStyle/>
          <a:p>
            <a:pPr marL="274638" indent="-274638">
              <a:spcBef>
                <a:spcPct val="50000"/>
              </a:spcBef>
              <a:buClr>
                <a:schemeClr val="tx1"/>
              </a:buClr>
              <a:defRPr/>
            </a:pPr>
            <a:r>
              <a:rPr lang="en-GB" sz="1600" b="1" kern="0" dirty="0">
                <a:latin typeface="+mj-lt"/>
                <a:ea typeface="+mn-ea"/>
                <a:cs typeface="+mn-cs"/>
              </a:rPr>
              <a:t>YEAR 3</a:t>
            </a:r>
          </a:p>
          <a:p>
            <a:pPr marL="180975" indent="-180975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kern="0" dirty="0">
                <a:latin typeface="+mj-lt"/>
                <a:ea typeface="+mn-ea"/>
                <a:cs typeface="+mn-cs"/>
              </a:rPr>
              <a:t>Process Fluid dynamics</a:t>
            </a:r>
          </a:p>
          <a:p>
            <a:pPr marL="180975" indent="-180975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kern="0" dirty="0">
                <a:latin typeface="+mj-lt"/>
                <a:ea typeface="+mn-ea"/>
                <a:cs typeface="+mn-cs"/>
              </a:rPr>
              <a:t>Oil and gas processing</a:t>
            </a:r>
          </a:p>
          <a:p>
            <a:pPr marL="180975" indent="-180975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kern="0" dirty="0">
                <a:latin typeface="+mj-lt"/>
                <a:ea typeface="+mn-ea"/>
                <a:cs typeface="+mn-cs"/>
              </a:rPr>
              <a:t>Reservoir performance</a:t>
            </a:r>
          </a:p>
          <a:p>
            <a:pPr marL="180975" indent="-180975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kern="0" dirty="0">
                <a:latin typeface="+mj-lt"/>
                <a:ea typeface="+mn-ea"/>
                <a:cs typeface="+mn-cs"/>
              </a:rPr>
              <a:t>Petroleum engineering design project</a:t>
            </a:r>
          </a:p>
          <a:p>
            <a:pPr marL="180975" indent="-180975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kern="0" dirty="0">
                <a:latin typeface="+mj-lt"/>
                <a:ea typeface="+mn-ea"/>
                <a:cs typeface="+mn-cs"/>
              </a:rPr>
              <a:t>Energy resources and HSE</a:t>
            </a:r>
          </a:p>
          <a:p>
            <a:pPr marL="180975" indent="-180975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kern="0" dirty="0">
                <a:latin typeface="+mj-lt"/>
                <a:ea typeface="+mn-ea"/>
                <a:cs typeface="+mn-cs"/>
              </a:rPr>
              <a:t>Advanced reservoir modelling</a:t>
            </a:r>
          </a:p>
          <a:p>
            <a:pPr marL="180975" indent="-180975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kern="0" dirty="0">
                <a:latin typeface="+mj-lt"/>
                <a:ea typeface="+mn-ea"/>
                <a:cs typeface="+mn-cs"/>
              </a:rPr>
              <a:t>Subsurface data analysis</a:t>
            </a:r>
          </a:p>
          <a:p>
            <a:pPr marL="180975" indent="-180975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kern="0" dirty="0">
                <a:latin typeface="+mj-lt"/>
                <a:ea typeface="+mn-ea"/>
                <a:cs typeface="+mn-cs"/>
              </a:rPr>
              <a:t>Fieldwork II</a:t>
            </a:r>
          </a:p>
          <a:p>
            <a:pPr marL="180975" indent="-180975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kern="0" dirty="0">
                <a:latin typeface="+mj-lt"/>
                <a:ea typeface="+mn-ea"/>
                <a:cs typeface="+mn-cs"/>
              </a:rPr>
              <a:t>Carbonate reservoir </a:t>
            </a:r>
            <a:r>
              <a:rPr lang="en-GB" sz="1400" kern="0" dirty="0" err="1">
                <a:latin typeface="+mj-lt"/>
                <a:ea typeface="+mn-ea"/>
                <a:cs typeface="+mn-cs"/>
              </a:rPr>
              <a:t>sedimentology</a:t>
            </a:r>
            <a:endParaRPr lang="en-GB" sz="1400" kern="0" dirty="0">
              <a:latin typeface="+mj-lt"/>
              <a:ea typeface="+mn-ea"/>
              <a:cs typeface="+mn-cs"/>
            </a:endParaRPr>
          </a:p>
          <a:p>
            <a:pPr marL="180975" indent="-180975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kern="0" dirty="0">
                <a:latin typeface="+mj-lt"/>
                <a:ea typeface="+mn-ea"/>
                <a:cs typeface="+mn-cs"/>
              </a:rPr>
              <a:t>Structural geology and </a:t>
            </a:r>
            <a:r>
              <a:rPr lang="en-GB" sz="1400" kern="0" dirty="0" err="1">
                <a:latin typeface="+mj-lt"/>
                <a:ea typeface="+mn-ea"/>
                <a:cs typeface="+mn-cs"/>
              </a:rPr>
              <a:t>geomechanics</a:t>
            </a:r>
            <a:endParaRPr lang="en-GB" sz="1400" kern="0" dirty="0">
              <a:latin typeface="+mj-lt"/>
              <a:ea typeface="+mn-ea"/>
              <a:cs typeface="+mn-cs"/>
            </a:endParaRPr>
          </a:p>
          <a:p>
            <a:pPr marL="180975" indent="-180975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GB" sz="1400" kern="0" dirty="0">
              <a:latin typeface="+mj-lt"/>
              <a:ea typeface="+mn-ea"/>
              <a:cs typeface="+mn-cs"/>
            </a:endParaRPr>
          </a:p>
          <a:p>
            <a:pPr marL="180975" indent="-180975" eaLnBrk="0" hangingPunct="0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GB" kern="0" dirty="0">
              <a:latin typeface="+mj-lt"/>
              <a:ea typeface="+mn-ea"/>
              <a:cs typeface="+mn-cs"/>
            </a:endParaRPr>
          </a:p>
          <a:p>
            <a:pPr marL="808038" lvl="2" indent="-257175">
              <a:spcBef>
                <a:spcPct val="50000"/>
              </a:spcBef>
              <a:buClr>
                <a:schemeClr val="tx1"/>
              </a:buClr>
              <a:buFont typeface="Arial" charset="0"/>
              <a:buChar char="−"/>
              <a:defRPr/>
            </a:pPr>
            <a:endParaRPr lang="es-ES_tradnl" kern="0" dirty="0">
              <a:latin typeface="+mj-lt"/>
              <a:ea typeface="+mn-ea"/>
              <a:cs typeface="+mn-cs"/>
            </a:endParaRPr>
          </a:p>
          <a:p>
            <a:pPr marL="808038" lvl="2" indent="-257175">
              <a:spcBef>
                <a:spcPct val="50000"/>
              </a:spcBef>
              <a:buClr>
                <a:schemeClr val="tx1"/>
              </a:buClr>
              <a:buFont typeface="Arial" charset="0"/>
              <a:buChar char="−"/>
              <a:defRPr/>
            </a:pPr>
            <a:endParaRPr lang="en-GB" kern="0" dirty="0">
              <a:latin typeface="+mj-lt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400" y="332570"/>
            <a:ext cx="10329497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latin typeface="+mj-lt"/>
                <a:ea typeface="+mj-ea"/>
                <a:cs typeface="+mj-cs"/>
              </a:rPr>
              <a:t>Curriculum</a:t>
            </a:r>
            <a:endParaRPr lang="en-GB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074020" y="5345033"/>
            <a:ext cx="3185746" cy="146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/>
          <a:lstStyle/>
          <a:p>
            <a:pPr marL="274638" indent="-274638">
              <a:spcBef>
                <a:spcPct val="50000"/>
              </a:spcBef>
              <a:buClr>
                <a:schemeClr val="tx1"/>
              </a:buClr>
              <a:defRPr/>
            </a:pPr>
            <a:r>
              <a:rPr lang="en-GB" sz="1600" b="1" kern="0" dirty="0">
                <a:latin typeface="+mj-lt"/>
                <a:ea typeface="+mn-ea"/>
                <a:cs typeface="+mn-cs"/>
              </a:rPr>
              <a:t>YEAR 4</a:t>
            </a:r>
          </a:p>
          <a:p>
            <a:pPr marL="180975" indent="-180975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kern="0" dirty="0">
                <a:latin typeface="+mj-lt"/>
                <a:ea typeface="+mn-ea"/>
                <a:cs typeface="+mn-cs"/>
              </a:rPr>
              <a:t>Independent Research Project </a:t>
            </a:r>
          </a:p>
          <a:p>
            <a:pPr marL="180975" indent="-180975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kern="0" dirty="0">
                <a:latin typeface="+mj-lt"/>
                <a:ea typeface="+mn-ea"/>
                <a:cs typeface="+mn-cs"/>
              </a:rPr>
              <a:t>Fieldwork/communication skills </a:t>
            </a:r>
          </a:p>
          <a:p>
            <a:pPr marL="180975" indent="-180975"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GB" sz="1400" kern="0" dirty="0">
                <a:latin typeface="+mj-lt"/>
                <a:ea typeface="+mn-ea"/>
                <a:cs typeface="+mn-cs"/>
              </a:rPr>
              <a:t>4 elective modules, project related</a:t>
            </a:r>
            <a:endParaRPr lang="en-GB" kern="0" dirty="0">
              <a:latin typeface="+mj-l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3410" y="4941210"/>
            <a:ext cx="2520350" cy="1600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Lectures, problem based learning, practical courses, fieldwork and tutorials to generate petroleum engineers who have strong core geological and engineering skills.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63610" y="6596064"/>
            <a:ext cx="4382966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400" dirty="0">
                <a:latin typeface="+mj-lt"/>
                <a:ea typeface="+mn-ea"/>
                <a:cs typeface="+mn-cs"/>
              </a:rPr>
              <a:t>Course hosted by SEAES, joint degree with CEAS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27095-B4B8-4560-B72A-46183549D79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6069124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2"/>
          <p:cNvSpPr txBox="1">
            <a:spLocks noChangeArrowheads="1"/>
          </p:cNvSpPr>
          <p:nvPr/>
        </p:nvSpPr>
        <p:spPr bwMode="auto">
          <a:xfrm>
            <a:off x="323410" y="1196690"/>
            <a:ext cx="4448908" cy="5093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GB" sz="500" dirty="0">
              <a:solidFill>
                <a:srgbClr val="000000"/>
              </a:solidFill>
              <a:latin typeface="Arial" charset="0"/>
              <a:ea typeface="ＭＳ Ｐゴシック" charset="0"/>
              <a:cs typeface="+mn-cs"/>
            </a:endParaRPr>
          </a:p>
          <a:p>
            <a:pPr eaLnBrk="0" hangingPunct="0"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+mn-cs"/>
              </a:rPr>
              <a:t>Funding and research links are established with the global oil industry.  Some examples of recent research and MSc/undergrad funding includes:</a:t>
            </a:r>
          </a:p>
          <a:p>
            <a:pPr eaLnBrk="0" hangingPunct="0">
              <a:defRPr/>
            </a:pPr>
            <a:endParaRPr lang="en-GB" sz="2000" dirty="0">
              <a:solidFill>
                <a:srgbClr val="000000"/>
              </a:solidFill>
              <a:ea typeface="ＭＳ Ｐゴシック" charset="0"/>
              <a:cs typeface="+mn-cs"/>
            </a:endParaRPr>
          </a:p>
          <a:p>
            <a:pPr lvl="1" eaLnBrk="0" hangingPunct="0">
              <a:defRPr/>
            </a:pPr>
            <a:r>
              <a:rPr lang="en-GB" sz="2000" b="1" dirty="0">
                <a:solidFill>
                  <a:srgbClr val="000000"/>
                </a:solidFill>
                <a:ea typeface="ＭＳ Ｐゴシック" charset="0"/>
                <a:cs typeface="+mn-cs"/>
              </a:rPr>
              <a:t>AGOCO, Hess, BG Group</a:t>
            </a:r>
          </a:p>
          <a:p>
            <a:pPr lvl="1" eaLnBrk="0" hangingPunct="0">
              <a:defRPr/>
            </a:pPr>
            <a:r>
              <a:rPr lang="en-GB" sz="2000" b="1" dirty="0">
                <a:solidFill>
                  <a:srgbClr val="000000"/>
                </a:solidFill>
                <a:ea typeface="ＭＳ Ｐゴシック" charset="0"/>
                <a:cs typeface="+mn-cs"/>
              </a:rPr>
              <a:t>BP, Exxon</a:t>
            </a:r>
          </a:p>
          <a:p>
            <a:pPr lvl="1" eaLnBrk="0" hangingPunct="0">
              <a:defRPr/>
            </a:pPr>
            <a:r>
              <a:rPr lang="en-GB" sz="2000" b="1" dirty="0">
                <a:solidFill>
                  <a:srgbClr val="000000"/>
                </a:solidFill>
                <a:ea typeface="ＭＳ Ｐゴシック" charset="0"/>
                <a:cs typeface="+mn-cs"/>
              </a:rPr>
              <a:t>Pakistan Petroleum</a:t>
            </a:r>
          </a:p>
          <a:p>
            <a:pPr lvl="1" eaLnBrk="0" hangingPunct="0">
              <a:defRPr/>
            </a:pPr>
            <a:r>
              <a:rPr lang="en-GB" sz="2000" b="1" dirty="0" err="1">
                <a:solidFill>
                  <a:srgbClr val="000000"/>
                </a:solidFill>
                <a:ea typeface="ＭＳ Ｐゴシック" charset="0"/>
                <a:cs typeface="+mn-cs"/>
              </a:rPr>
              <a:t>Petrocanada</a:t>
            </a:r>
            <a:r>
              <a:rPr lang="en-GB" sz="2000" b="1" dirty="0">
                <a:solidFill>
                  <a:srgbClr val="000000"/>
                </a:solidFill>
                <a:ea typeface="ＭＳ Ｐゴシック" charset="0"/>
                <a:cs typeface="+mn-cs"/>
              </a:rPr>
              <a:t>, PTDF</a:t>
            </a:r>
          </a:p>
          <a:p>
            <a:pPr lvl="1" eaLnBrk="0" hangingPunct="0">
              <a:defRPr/>
            </a:pPr>
            <a:r>
              <a:rPr lang="en-GB" sz="2000" b="1" dirty="0" err="1">
                <a:solidFill>
                  <a:srgbClr val="000000"/>
                </a:solidFill>
                <a:ea typeface="ＭＳ Ｐゴシック" charset="0"/>
                <a:cs typeface="+mn-cs"/>
              </a:rPr>
              <a:t>Repsol</a:t>
            </a:r>
            <a:r>
              <a:rPr lang="en-GB" sz="2000" b="1" dirty="0">
                <a:solidFill>
                  <a:srgbClr val="000000"/>
                </a:solidFill>
                <a:ea typeface="ＭＳ Ｐゴシック" charset="0"/>
                <a:cs typeface="+mn-cs"/>
              </a:rPr>
              <a:t>, Shell</a:t>
            </a:r>
          </a:p>
          <a:p>
            <a:pPr lvl="1" eaLnBrk="0" hangingPunct="0">
              <a:defRPr/>
            </a:pPr>
            <a:r>
              <a:rPr lang="en-GB" sz="2000" b="1" dirty="0" err="1">
                <a:solidFill>
                  <a:srgbClr val="000000"/>
                </a:solidFill>
                <a:ea typeface="ＭＳ Ｐゴシック" charset="0"/>
                <a:cs typeface="+mn-cs"/>
              </a:rPr>
              <a:t>Sirte</a:t>
            </a:r>
            <a:r>
              <a:rPr lang="en-GB" sz="2000" b="1" dirty="0">
                <a:solidFill>
                  <a:srgbClr val="000000"/>
                </a:solidFill>
                <a:ea typeface="ＭＳ Ｐゴシック" charset="0"/>
                <a:cs typeface="+mn-cs"/>
              </a:rPr>
              <a:t> Oil, </a:t>
            </a:r>
            <a:r>
              <a:rPr lang="en-GB" sz="2000" b="1" dirty="0" err="1">
                <a:solidFill>
                  <a:srgbClr val="000000"/>
                </a:solidFill>
                <a:ea typeface="ＭＳ Ｐゴシック" charset="0"/>
                <a:cs typeface="+mn-cs"/>
              </a:rPr>
              <a:t>Waha</a:t>
            </a:r>
            <a:endParaRPr lang="en-GB" sz="2000" b="1" dirty="0">
              <a:solidFill>
                <a:srgbClr val="000000"/>
              </a:solidFill>
              <a:ea typeface="ＭＳ Ｐゴシック" charset="0"/>
              <a:cs typeface="+mn-cs"/>
            </a:endParaRPr>
          </a:p>
          <a:p>
            <a:pPr lvl="1" eaLnBrk="0" hangingPunct="0">
              <a:defRPr/>
            </a:pPr>
            <a:r>
              <a:rPr lang="en-GB" sz="2000" b="1" dirty="0" err="1">
                <a:solidFill>
                  <a:srgbClr val="000000"/>
                </a:solidFill>
                <a:ea typeface="ＭＳ Ｐゴシック" charset="0"/>
                <a:cs typeface="+mn-cs"/>
              </a:rPr>
              <a:t>Wintershall</a:t>
            </a:r>
            <a:r>
              <a:rPr lang="en-GB" sz="2000" b="1" dirty="0">
                <a:solidFill>
                  <a:srgbClr val="000000"/>
                </a:solidFill>
                <a:ea typeface="ＭＳ Ｐゴシック" charset="0"/>
                <a:cs typeface="+mn-cs"/>
              </a:rPr>
              <a:t>, Saudi Aramco</a:t>
            </a:r>
          </a:p>
          <a:p>
            <a:pPr lvl="1" eaLnBrk="0" hangingPunct="0">
              <a:defRPr/>
            </a:pPr>
            <a:r>
              <a:rPr lang="en-GB" sz="2000" b="1" dirty="0">
                <a:solidFill>
                  <a:srgbClr val="000000"/>
                </a:solidFill>
                <a:ea typeface="ＭＳ Ｐゴシック" charset="0"/>
                <a:cs typeface="+mn-cs"/>
              </a:rPr>
              <a:t>PDO</a:t>
            </a:r>
          </a:p>
          <a:p>
            <a:pPr lvl="3" eaLnBrk="0" hangingPunct="0">
              <a:defRPr/>
            </a:pPr>
            <a:endParaRPr lang="en-GB" sz="2000" b="1" dirty="0">
              <a:solidFill>
                <a:srgbClr val="000000"/>
              </a:solidFill>
              <a:ea typeface="ＭＳ Ｐゴシック" charset="0"/>
              <a:cs typeface="+mn-cs"/>
            </a:endParaRPr>
          </a:p>
          <a:p>
            <a:pPr lvl="3" eaLnBrk="0" hangingPunct="0">
              <a:defRPr/>
            </a:pPr>
            <a:endParaRPr lang="en-GB" sz="2000" dirty="0">
              <a:solidFill>
                <a:srgbClr val="000000"/>
              </a:solidFill>
              <a:ea typeface="ＭＳ Ｐゴシック" charset="0"/>
              <a:cs typeface="+mn-cs"/>
            </a:endParaRPr>
          </a:p>
        </p:txBody>
      </p:sp>
      <p:pic>
        <p:nvPicPr>
          <p:cNvPr id="1751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5100" y="3597276"/>
            <a:ext cx="135401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751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2508" y="4389439"/>
            <a:ext cx="8001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7510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8213" y="2876551"/>
            <a:ext cx="1320311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7511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7136" y="4926014"/>
            <a:ext cx="694592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7511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4912" y="1365250"/>
            <a:ext cx="1425819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7511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0382" y="6054725"/>
            <a:ext cx="1978269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7511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5808" y="2876550"/>
            <a:ext cx="8001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7511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8639" y="2805114"/>
            <a:ext cx="571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7511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4531" y="4173539"/>
            <a:ext cx="116205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75116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8969" y="1939926"/>
            <a:ext cx="1565031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75117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5381" y="3668713"/>
            <a:ext cx="8191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75118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5435" y="5103814"/>
            <a:ext cx="47478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75119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8546" y="5091113"/>
            <a:ext cx="66821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75120" name="Picture 1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0154" y="1127125"/>
            <a:ext cx="1132743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75121" name="Picture 1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5946" y="2084389"/>
            <a:ext cx="245452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323410" y="260560"/>
            <a:ext cx="46526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3200" b="1" dirty="0"/>
              <a:t>Funding / Sponsorship</a:t>
            </a:r>
            <a:r>
              <a:rPr lang="en-GB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8B5044-DDAD-485D-83C2-9C62394899D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8952530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might UK universities help?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Petroleum-related </a:t>
            </a:r>
            <a:r>
              <a:rPr lang="en-GB" dirty="0" err="1" smtClean="0"/>
              <a:t>M.Sc</a:t>
            </a:r>
            <a:r>
              <a:rPr lang="en-GB" dirty="0" smtClean="0"/>
              <a:t> courses provide a very efficient one year introduction to many upstream skills</a:t>
            </a:r>
          </a:p>
          <a:p>
            <a:pPr lvl="1"/>
            <a:r>
              <a:rPr lang="en-GB" dirty="0" smtClean="0"/>
              <a:t>Funding from oil companies or British Council</a:t>
            </a:r>
          </a:p>
          <a:p>
            <a:endParaRPr lang="en-GB" dirty="0" smtClean="0"/>
          </a:p>
          <a:p>
            <a:r>
              <a:rPr lang="en-GB" dirty="0" smtClean="0"/>
              <a:t>University to University Collaboration</a:t>
            </a:r>
          </a:p>
          <a:p>
            <a:pPr lvl="1"/>
            <a:r>
              <a:rPr lang="en-GB" dirty="0" smtClean="0"/>
              <a:t>Joint research projects with PhD students</a:t>
            </a:r>
          </a:p>
          <a:p>
            <a:pPr lvl="1"/>
            <a:r>
              <a:rPr lang="en-GB" dirty="0" smtClean="0"/>
              <a:t>Assistance with setting up in Sri Lanka: </a:t>
            </a:r>
          </a:p>
          <a:p>
            <a:pPr lvl="2"/>
            <a:r>
              <a:rPr lang="en-GB" dirty="0" smtClean="0"/>
              <a:t>U</a:t>
            </a:r>
            <a:r>
              <a:rPr lang="en-GB" dirty="0" smtClean="0"/>
              <a:t>ndergraduate modules in petroleum-related skills</a:t>
            </a:r>
          </a:p>
          <a:p>
            <a:pPr lvl="2"/>
            <a:r>
              <a:rPr lang="en-GB" dirty="0" smtClean="0"/>
              <a:t>Post-graduate </a:t>
            </a:r>
            <a:r>
              <a:rPr lang="en-GB" dirty="0" smtClean="0"/>
              <a:t>petroleum-related </a:t>
            </a:r>
            <a:r>
              <a:rPr lang="en-GB" dirty="0" smtClean="0"/>
              <a:t>courses feeding into international </a:t>
            </a:r>
            <a:r>
              <a:rPr lang="en-GB" dirty="0" err="1" smtClean="0"/>
              <a:t>M.Sc</a:t>
            </a:r>
            <a:r>
              <a:rPr lang="en-GB" dirty="0" smtClean="0"/>
              <a:t> or oil company secondment</a:t>
            </a:r>
          </a:p>
          <a:p>
            <a:pPr lvl="2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27095-B4B8-4560-B72A-46183549D79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A development subsurface team</a:t>
            </a:r>
            <a:endParaRPr lang="en-GB" dirty="0" smtClean="0"/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 cstate="print"/>
          <a:srcRect l="6452" t="4623"/>
          <a:stretch>
            <a:fillRect/>
          </a:stretch>
        </p:blipFill>
        <p:spPr bwMode="auto">
          <a:xfrm>
            <a:off x="755470" y="1286473"/>
            <a:ext cx="7273009" cy="5188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Box 18"/>
          <p:cNvSpPr txBox="1">
            <a:spLocks noChangeArrowheads="1"/>
          </p:cNvSpPr>
          <p:nvPr/>
        </p:nvSpPr>
        <p:spPr bwMode="auto">
          <a:xfrm>
            <a:off x="6429375" y="6357938"/>
            <a:ext cx="221456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latin typeface="Calibri" pitchFamily="34" charset="0"/>
              </a:rPr>
              <a:t>Shepherd (2009)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C9BFDD-8322-4A4F-A99A-50FD8854EB3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C9BFDD-8322-4A4F-A99A-50FD8854EB3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310" y="296099"/>
            <a:ext cx="8927380" cy="626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range of skills required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/>
              <a:t>Exploration &amp; Production</a:t>
            </a:r>
          </a:p>
          <a:p>
            <a:pPr lvl="1"/>
            <a:r>
              <a:rPr lang="en-GB" dirty="0" smtClean="0"/>
              <a:t>Geologist, geophysicists, drilling engineers, petrophysicists, reservoir engineers, EHS specialists, economists, lawyers.</a:t>
            </a:r>
          </a:p>
          <a:p>
            <a:r>
              <a:rPr lang="en-GB" b="1" dirty="0" smtClean="0"/>
              <a:t>Production</a:t>
            </a:r>
          </a:p>
          <a:p>
            <a:pPr lvl="1"/>
            <a:r>
              <a:rPr lang="en-GB" dirty="0" smtClean="0"/>
              <a:t>Geologist, geophysicists, drilling engineers, petrophysicists, reservoir engineers, production engineers, production technologists, facilities engineers,  EHS specialists, economists, lawyers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27095-B4B8-4560-B72A-46183549D79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Geological and Geophysical specialisations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Geophysicists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Seismic Acquisition </a:t>
            </a:r>
          </a:p>
          <a:p>
            <a:r>
              <a:rPr lang="en-GB" dirty="0" smtClean="0"/>
              <a:t>Seismic Processing</a:t>
            </a:r>
          </a:p>
          <a:p>
            <a:r>
              <a:rPr lang="en-GB" dirty="0" smtClean="0"/>
              <a:t>Seismic Interpretation</a:t>
            </a:r>
          </a:p>
          <a:p>
            <a:r>
              <a:rPr lang="en-GB" dirty="0" smtClean="0"/>
              <a:t>Rock physics specialists</a:t>
            </a:r>
          </a:p>
          <a:p>
            <a:r>
              <a:rPr lang="en-GB" dirty="0" smtClean="0"/>
              <a:t>Gravity and magnetics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Geologists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 smtClean="0"/>
              <a:t>New ventures geologists</a:t>
            </a:r>
          </a:p>
          <a:p>
            <a:r>
              <a:rPr lang="en-GB" dirty="0" smtClean="0"/>
              <a:t>Exploration geologists</a:t>
            </a:r>
          </a:p>
          <a:p>
            <a:r>
              <a:rPr lang="en-GB" dirty="0" smtClean="0"/>
              <a:t>Production geologists</a:t>
            </a:r>
          </a:p>
          <a:p>
            <a:r>
              <a:rPr lang="en-GB" dirty="0" smtClean="0"/>
              <a:t>Geochemists</a:t>
            </a:r>
          </a:p>
          <a:p>
            <a:r>
              <a:rPr lang="en-GB" dirty="0" smtClean="0"/>
              <a:t>Sedimentologists</a:t>
            </a:r>
          </a:p>
          <a:p>
            <a:r>
              <a:rPr lang="en-GB" dirty="0" smtClean="0"/>
              <a:t>Structural geologists</a:t>
            </a:r>
          </a:p>
          <a:p>
            <a:r>
              <a:rPr lang="en-GB" dirty="0" smtClean="0"/>
              <a:t>Well site &amp; Operations geologists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27095-B4B8-4560-B72A-46183549D79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Building Capacity in Tertiary Education </a:t>
            </a:r>
            <a:br>
              <a:rPr lang="en-US" b="1" dirty="0" smtClean="0"/>
            </a:br>
            <a:r>
              <a:rPr lang="en-US" b="1" dirty="0" smtClean="0"/>
              <a:t>Petroleum Geoscience, Engineering and related fields</a:t>
            </a:r>
            <a:endParaRPr lang="en-US" b="1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24625"/>
            <a:ext cx="2133600" cy="476250"/>
          </a:xfrm>
        </p:spPr>
        <p:txBody>
          <a:bodyPr/>
          <a:lstStyle/>
          <a:p>
            <a:pPr>
              <a:defRPr/>
            </a:pPr>
            <a:fld id="{E0C27095-B4B8-4560-B72A-46183549D79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9736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might UK universities help?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Petroleum-related </a:t>
            </a:r>
            <a:r>
              <a:rPr lang="en-GB" dirty="0" err="1" smtClean="0"/>
              <a:t>M.Sc</a:t>
            </a:r>
            <a:r>
              <a:rPr lang="en-GB" dirty="0" smtClean="0"/>
              <a:t> courses provide a very efficient one year introduction to many upstream skills</a:t>
            </a:r>
          </a:p>
          <a:p>
            <a:pPr lvl="1"/>
            <a:r>
              <a:rPr lang="en-GB" dirty="0" smtClean="0"/>
              <a:t>Funding from oil companies or British Council</a:t>
            </a:r>
          </a:p>
          <a:p>
            <a:endParaRPr lang="en-GB" dirty="0" smtClean="0"/>
          </a:p>
          <a:p>
            <a:r>
              <a:rPr lang="en-GB" dirty="0" smtClean="0"/>
              <a:t>University to University Collaboration</a:t>
            </a:r>
          </a:p>
          <a:p>
            <a:pPr lvl="1"/>
            <a:r>
              <a:rPr lang="en-GB" dirty="0" smtClean="0"/>
              <a:t>Joint research projects with PhD students</a:t>
            </a:r>
          </a:p>
          <a:p>
            <a:pPr lvl="1"/>
            <a:r>
              <a:rPr lang="en-GB" dirty="0" smtClean="0"/>
              <a:t>Assistance with setting up in Sri Lanka: </a:t>
            </a:r>
          </a:p>
          <a:p>
            <a:pPr lvl="2"/>
            <a:r>
              <a:rPr lang="en-GB" dirty="0" smtClean="0"/>
              <a:t>U</a:t>
            </a:r>
            <a:r>
              <a:rPr lang="en-GB" dirty="0" smtClean="0"/>
              <a:t>ndergraduate modules in petroleum-related skills</a:t>
            </a:r>
          </a:p>
          <a:p>
            <a:pPr lvl="2"/>
            <a:r>
              <a:rPr lang="en-GB" dirty="0" smtClean="0"/>
              <a:t>Post-graduate </a:t>
            </a:r>
            <a:r>
              <a:rPr lang="en-GB" dirty="0" smtClean="0"/>
              <a:t>petroleum-related </a:t>
            </a:r>
            <a:r>
              <a:rPr lang="en-GB" dirty="0" smtClean="0"/>
              <a:t>courses feeding into international </a:t>
            </a:r>
            <a:r>
              <a:rPr lang="en-GB" dirty="0" err="1" smtClean="0"/>
              <a:t>M.Sc</a:t>
            </a:r>
            <a:r>
              <a:rPr lang="en-GB" dirty="0" smtClean="0"/>
              <a:t> or oil company secondment</a:t>
            </a:r>
          </a:p>
          <a:p>
            <a:pPr lvl="2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27095-B4B8-4560-B72A-46183549D79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nigel's template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nigel's template</Template>
  <TotalTime>195</TotalTime>
  <Words>1936</Words>
  <Application>Microsoft Office PowerPoint</Application>
  <PresentationFormat>On-screen Show (4:3)</PresentationFormat>
  <Paragraphs>450</Paragraphs>
  <Slides>37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nigel's template</vt:lpstr>
      <vt:lpstr>CorelDRAW</vt:lpstr>
      <vt:lpstr>Best teaching practices in Geosciences and Industry-Academic Cooperation</vt:lpstr>
      <vt:lpstr>The Petroleum Industry</vt:lpstr>
      <vt:lpstr>E&amp;P requires integrated, highly skilled, multi-disciplinary teams</vt:lpstr>
      <vt:lpstr>A development subsurface team</vt:lpstr>
      <vt:lpstr>Slide 5</vt:lpstr>
      <vt:lpstr>The range of skills required</vt:lpstr>
      <vt:lpstr>Geological and Geophysical specialisations</vt:lpstr>
      <vt:lpstr>Building Capacity in Tertiary Education  Petroleum Geoscience, Engineering and related fields</vt:lpstr>
      <vt:lpstr>How might UK universities help?</vt:lpstr>
      <vt:lpstr>Capacity Building</vt:lpstr>
      <vt:lpstr>UK Taught Programmes</vt:lpstr>
      <vt:lpstr>UK Research Programmes</vt:lpstr>
      <vt:lpstr>Main Petroleum Research/Teaching Universities in UK</vt:lpstr>
      <vt:lpstr>Main Petroleum Research/Teaching Universities in UK</vt:lpstr>
      <vt:lpstr>Main Petroleum Research/Teaching Universities in UK</vt:lpstr>
      <vt:lpstr>Slide 16</vt:lpstr>
      <vt:lpstr>A global catchment</vt:lpstr>
      <vt:lpstr>Slide 18</vt:lpstr>
      <vt:lpstr>Slide 19</vt:lpstr>
      <vt:lpstr>Slide 20</vt:lpstr>
      <vt:lpstr>Slide 21</vt:lpstr>
      <vt:lpstr>Who's who in Petroleum Geoscience and Engineering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Global class list</vt:lpstr>
      <vt:lpstr>Slide 33</vt:lpstr>
      <vt:lpstr>Petroleum Engineering BEng- objectives</vt:lpstr>
      <vt:lpstr>Slide 35</vt:lpstr>
      <vt:lpstr>Slide 36</vt:lpstr>
      <vt:lpstr>How might UK universities help?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Petroleum Industry</dc:title>
  <dc:creator>Nigel Banks</dc:creator>
  <cp:lastModifiedBy>Nigel Banks</cp:lastModifiedBy>
  <cp:revision>10</cp:revision>
  <dcterms:created xsi:type="dcterms:W3CDTF">2012-12-24T11:15:23Z</dcterms:created>
  <dcterms:modified xsi:type="dcterms:W3CDTF">2013-01-07T13:45:29Z</dcterms:modified>
</cp:coreProperties>
</file>